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680" r:id="rId5"/>
  </p:sldMasterIdLst>
  <p:notesMasterIdLst>
    <p:notesMasterId r:id="rId53"/>
  </p:notesMasterIdLst>
  <p:handoutMasterIdLst>
    <p:handoutMasterId r:id="rId54"/>
  </p:handoutMasterIdLst>
  <p:sldIdLst>
    <p:sldId id="465" r:id="rId6"/>
    <p:sldId id="540" r:id="rId7"/>
    <p:sldId id="256" r:id="rId8"/>
    <p:sldId id="448" r:id="rId9"/>
    <p:sldId id="505" r:id="rId10"/>
    <p:sldId id="484" r:id="rId11"/>
    <p:sldId id="507" r:id="rId12"/>
    <p:sldId id="461" r:id="rId13"/>
    <p:sldId id="466" r:id="rId14"/>
    <p:sldId id="458" r:id="rId15"/>
    <p:sldId id="508" r:id="rId16"/>
    <p:sldId id="471" r:id="rId17"/>
    <p:sldId id="511" r:id="rId18"/>
    <p:sldId id="512" r:id="rId19"/>
    <p:sldId id="528" r:id="rId20"/>
    <p:sldId id="536" r:id="rId21"/>
    <p:sldId id="525" r:id="rId22"/>
    <p:sldId id="524" r:id="rId23"/>
    <p:sldId id="537" r:id="rId24"/>
    <p:sldId id="518" r:id="rId25"/>
    <p:sldId id="521" r:id="rId26"/>
    <p:sldId id="522" r:id="rId27"/>
    <p:sldId id="523" r:id="rId28"/>
    <p:sldId id="533" r:id="rId29"/>
    <p:sldId id="535" r:id="rId30"/>
    <p:sldId id="534" r:id="rId31"/>
    <p:sldId id="520" r:id="rId32"/>
    <p:sldId id="527" r:id="rId33"/>
    <p:sldId id="513" r:id="rId34"/>
    <p:sldId id="514" r:id="rId35"/>
    <p:sldId id="541" r:id="rId36"/>
    <p:sldId id="479" r:id="rId37"/>
    <p:sldId id="434" r:id="rId38"/>
    <p:sldId id="539" r:id="rId39"/>
    <p:sldId id="496" r:id="rId40"/>
    <p:sldId id="499" r:id="rId41"/>
    <p:sldId id="497" r:id="rId42"/>
    <p:sldId id="498" r:id="rId43"/>
    <p:sldId id="491" r:id="rId44"/>
    <p:sldId id="492" r:id="rId45"/>
    <p:sldId id="493" r:id="rId46"/>
    <p:sldId id="494" r:id="rId47"/>
    <p:sldId id="516" r:id="rId48"/>
    <p:sldId id="502" r:id="rId49"/>
    <p:sldId id="503" r:id="rId50"/>
    <p:sldId id="501" r:id="rId51"/>
    <p:sldId id="526" r:id="rId52"/>
  </p:sldIdLst>
  <p:sldSz cx="9144000" cy="6858000" type="screen4x3"/>
  <p:notesSz cx="6797675" cy="9874250"/>
  <p:embeddedFontLst>
    <p:embeddedFont>
      <p:font typeface="Arial Black" panose="020B0A04020102020204" pitchFamily="34" charset="0"/>
      <p:bold r:id="rId55"/>
    </p:embeddedFont>
    <p:embeddedFont>
      <p:font typeface="Arnold Bocklin MN" panose="02000503000000020004" pitchFamily="2" charset="0"/>
      <p:regular r:id="rId56"/>
    </p:embeddedFont>
    <p:embeddedFont>
      <p:font typeface="Arnold Boecklin" panose="04027200000000000000" pitchFamily="82" charset="0"/>
      <p:regular r:id="rId57"/>
    </p:embeddedFont>
    <p:embeddedFont>
      <p:font typeface="Caesar" pitchFamily="2" charset="0"/>
      <p:regular r:id="rId58"/>
    </p:embeddedFon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Garamond" panose="02020404030301010803" pitchFamily="18" charset="0"/>
      <p:regular r:id="rId65"/>
      <p:bold r:id="rId66"/>
      <p:italic r:id="rId67"/>
    </p:embeddedFont>
    <p:embeddedFont>
      <p:font typeface="Romanus" panose="02000500000000000000" pitchFamily="50" charset="0"/>
      <p:regular r:id="rId68"/>
    </p:embeddedFont>
    <p:embeddedFont>
      <p:font typeface="Romanus" panose="02000500000000000000" pitchFamily="50" charset="0"/>
      <p:regular r:id="rId68"/>
    </p:embeddedFont>
    <p:embeddedFont>
      <p:font typeface="Segoe UI" panose="020B0502040204020203" pitchFamily="34" charset="0"/>
      <p:regular r:id="rId69"/>
      <p:bold r:id="rId70"/>
      <p:italic r:id="rId71"/>
      <p:boldItalic r:id="rId72"/>
    </p:embeddedFont>
    <p:embeddedFont>
      <p:font typeface="Tahoma" panose="020B0604030504040204" pitchFamily="34" charset="0"/>
      <p:regular r:id="rId73"/>
      <p:bold r:id="rId74"/>
    </p:embeddedFont>
  </p:embeddedFontLst>
  <p:defaultTextStyle>
    <a:defPPr>
      <a:defRPr lang="fr-FR"/>
    </a:defPPr>
    <a:lvl1pPr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1pPr>
    <a:lvl2pPr marL="457200"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2pPr>
    <a:lvl3pPr marL="914400"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3pPr>
    <a:lvl4pPr marL="1371600"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4pPr>
    <a:lvl5pPr marL="1828800"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5pPr>
    <a:lvl6pPr marL="2286000" algn="l" defTabSz="914400" rtl="0" eaLnBrk="1" latinLnBrk="0" hangingPunct="1">
      <a:defRPr u="sng" kern="1200">
        <a:solidFill>
          <a:schemeClr val="tx1"/>
        </a:solidFill>
        <a:latin typeface="LithographLight"/>
        <a:ea typeface="+mn-ea"/>
        <a:cs typeface="Times New Roman" panose="02020603050405020304" pitchFamily="18" charset="0"/>
      </a:defRPr>
    </a:lvl6pPr>
    <a:lvl7pPr marL="2743200" algn="l" defTabSz="914400" rtl="0" eaLnBrk="1" latinLnBrk="0" hangingPunct="1">
      <a:defRPr u="sng" kern="1200">
        <a:solidFill>
          <a:schemeClr val="tx1"/>
        </a:solidFill>
        <a:latin typeface="LithographLight"/>
        <a:ea typeface="+mn-ea"/>
        <a:cs typeface="Times New Roman" panose="02020603050405020304" pitchFamily="18" charset="0"/>
      </a:defRPr>
    </a:lvl7pPr>
    <a:lvl8pPr marL="3200400" algn="l" defTabSz="914400" rtl="0" eaLnBrk="1" latinLnBrk="0" hangingPunct="1">
      <a:defRPr u="sng" kern="1200">
        <a:solidFill>
          <a:schemeClr val="tx1"/>
        </a:solidFill>
        <a:latin typeface="LithographLight"/>
        <a:ea typeface="+mn-ea"/>
        <a:cs typeface="Times New Roman" panose="02020603050405020304" pitchFamily="18" charset="0"/>
      </a:defRPr>
    </a:lvl8pPr>
    <a:lvl9pPr marL="3657600" algn="l" defTabSz="914400" rtl="0" eaLnBrk="1" latinLnBrk="0" hangingPunct="1">
      <a:defRPr u="sng" kern="1200">
        <a:solidFill>
          <a:schemeClr val="tx1"/>
        </a:solidFill>
        <a:latin typeface="LithographLight"/>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4FE4F1"/>
    <a:srgbClr val="3EF200"/>
    <a:srgbClr val="BA4FF1"/>
    <a:srgbClr val="8337A9"/>
    <a:srgbClr val="F15C4F"/>
    <a:srgbClr val="8C3FC5"/>
    <a:srgbClr val="8037B7"/>
    <a:srgbClr val="C13B25"/>
    <a:srgbClr val="932D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96ED9E-94DF-9401-8FE8-E7163B239640}" v="5" dt="2023-02-27T07:22:46.992"/>
    <p1510:client id="{B54D03F4-7595-4626-B366-EBF45664E061}" v="393" dt="2023-02-23T15:08:00.13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89950" autoAdjust="0"/>
  </p:normalViewPr>
  <p:slideViewPr>
    <p:cSldViewPr>
      <p:cViewPr varScale="1">
        <p:scale>
          <a:sx n="89" d="100"/>
          <a:sy n="89" d="100"/>
        </p:scale>
        <p:origin x="91" y="-216"/>
      </p:cViewPr>
      <p:guideLst>
        <p:guide orient="horz" pos="2160"/>
        <p:guide pos="2880"/>
      </p:guideLst>
    </p:cSldViewPr>
  </p:slideViewPr>
  <p:outlineViewPr>
    <p:cViewPr>
      <p:scale>
        <a:sx n="33" d="100"/>
        <a:sy n="33" d="100"/>
      </p:scale>
      <p:origin x="0" y="-811"/>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0" d="100"/>
          <a:sy n="60" d="100"/>
        </p:scale>
        <p:origin x="2419" y="58"/>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7.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1.fntdata"/><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0613D2-8FEC-4B90-8B06-C885804E0844}" type="doc">
      <dgm:prSet loTypeId="urn:microsoft.com/office/officeart/2005/8/layout/chevron2" loCatId="list" qsTypeId="urn:microsoft.com/office/officeart/2005/8/quickstyle/simple1" qsCatId="simple" csTypeId="urn:microsoft.com/office/officeart/2005/8/colors/accent1_1" csCatId="accent1" phldr="1"/>
      <dgm:spPr/>
      <dgm:t>
        <a:bodyPr/>
        <a:lstStyle/>
        <a:p>
          <a:endParaRPr lang="fr-CH"/>
        </a:p>
      </dgm:t>
    </dgm:pt>
    <dgm:pt modelId="{D9E36952-88E6-4D6C-9D4F-2B172F0C2960}">
      <dgm:prSet phldrT="[Text]"/>
      <dgm:spPr>
        <a:solidFill>
          <a:srgbClr val="811815"/>
        </a:solidFill>
        <a:ln>
          <a:solidFill>
            <a:srgbClr val="580000"/>
          </a:solidFill>
        </a:ln>
      </dgm:spPr>
      <dgm:t>
        <a:bodyPr/>
        <a:lstStyle/>
        <a:p>
          <a:r>
            <a:rPr lang="fr-CH" dirty="0">
              <a:solidFill>
                <a:schemeClr val="accent3"/>
              </a:solidFill>
              <a:latin typeface="Arnold Bocklin MN" panose="02000503000000020004" pitchFamily="2" charset="0"/>
            </a:rPr>
            <a:t>Problème</a:t>
          </a:r>
        </a:p>
      </dgm:t>
    </dgm:pt>
    <dgm:pt modelId="{845E76E7-9AF1-4663-B207-5611A570F379}" type="parTrans" cxnId="{DB903A7A-DB9B-41AB-A060-412A12AE8742}">
      <dgm:prSet/>
      <dgm:spPr/>
      <dgm:t>
        <a:bodyPr/>
        <a:lstStyle/>
        <a:p>
          <a:endParaRPr lang="fr-CH">
            <a:latin typeface="Garamond" panose="02020404030301010803" pitchFamily="18" charset="0"/>
          </a:endParaRPr>
        </a:p>
      </dgm:t>
    </dgm:pt>
    <dgm:pt modelId="{DF150A9B-F021-49CD-9AEF-6A0C4CC51FFD}" type="sibTrans" cxnId="{DB903A7A-DB9B-41AB-A060-412A12AE8742}">
      <dgm:prSet/>
      <dgm:spPr/>
      <dgm:t>
        <a:bodyPr/>
        <a:lstStyle/>
        <a:p>
          <a:endParaRPr lang="fr-CH">
            <a:latin typeface="Garamond" panose="02020404030301010803" pitchFamily="18" charset="0"/>
          </a:endParaRPr>
        </a:p>
      </dgm:t>
    </dgm:pt>
    <dgm:pt modelId="{4F32815B-C061-4140-BAE4-8EB670DDCC7F}">
      <dgm:prSet phldrT="[Text]" custT="1"/>
      <dgm:spPr>
        <a:solidFill>
          <a:schemeClr val="bg1">
            <a:alpha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dgm:spPr>
      <dgm:t>
        <a:bodyPr/>
        <a:lstStyle/>
        <a:p>
          <a:r>
            <a:rPr lang="fr-CH" sz="1800" b="1" dirty="0">
              <a:latin typeface="Garamond" panose="02020404030301010803" pitchFamily="18" charset="0"/>
            </a:rPr>
            <a:t>Gaspillage du Capital humain, Tests trop individuels, statiques et spécifiques, arrivée de l’Intelligence Artificielle</a:t>
          </a:r>
        </a:p>
      </dgm:t>
    </dgm:pt>
    <dgm:pt modelId="{7CABA7CD-25FF-46E6-B683-F4B1B14EAE0A}" type="parTrans" cxnId="{0B0E2F82-ABC0-4FDD-BF5A-E93320C57F10}">
      <dgm:prSet/>
      <dgm:spPr/>
      <dgm:t>
        <a:bodyPr/>
        <a:lstStyle/>
        <a:p>
          <a:endParaRPr lang="fr-CH">
            <a:latin typeface="Garamond" panose="02020404030301010803" pitchFamily="18" charset="0"/>
          </a:endParaRPr>
        </a:p>
      </dgm:t>
    </dgm:pt>
    <dgm:pt modelId="{A16C518B-BB7E-40E5-AAD1-58911ADA446B}" type="sibTrans" cxnId="{0B0E2F82-ABC0-4FDD-BF5A-E93320C57F10}">
      <dgm:prSet/>
      <dgm:spPr/>
      <dgm:t>
        <a:bodyPr/>
        <a:lstStyle/>
        <a:p>
          <a:endParaRPr lang="fr-CH">
            <a:latin typeface="Garamond" panose="02020404030301010803" pitchFamily="18" charset="0"/>
          </a:endParaRPr>
        </a:p>
      </dgm:t>
    </dgm:pt>
    <dgm:pt modelId="{EF118421-4D75-4653-AA62-1020F3138238}">
      <dgm:prSet phldrT="[Text]"/>
      <dgm:spPr>
        <a:solidFill>
          <a:srgbClr val="580000"/>
        </a:solidFill>
        <a:ln>
          <a:solidFill>
            <a:srgbClr val="580000"/>
          </a:solidFill>
        </a:ln>
      </dgm:spPr>
      <dgm:t>
        <a:bodyPr/>
        <a:lstStyle/>
        <a:p>
          <a:r>
            <a:rPr lang="fr-CH" dirty="0">
              <a:solidFill>
                <a:schemeClr val="accent3"/>
              </a:solidFill>
              <a:latin typeface="Arnold Bocklin MN" panose="02000503000000020004" pitchFamily="2" charset="0"/>
            </a:rPr>
            <a:t>Solution</a:t>
          </a:r>
        </a:p>
      </dgm:t>
    </dgm:pt>
    <dgm:pt modelId="{10B888CC-4A91-44AB-8C3E-6CA837C1D183}" type="parTrans" cxnId="{C77414FD-7ED0-4011-8639-3BD031CAE860}">
      <dgm:prSet/>
      <dgm:spPr/>
      <dgm:t>
        <a:bodyPr/>
        <a:lstStyle/>
        <a:p>
          <a:endParaRPr lang="fr-CH">
            <a:latin typeface="Garamond" panose="02020404030301010803" pitchFamily="18" charset="0"/>
          </a:endParaRPr>
        </a:p>
      </dgm:t>
    </dgm:pt>
    <dgm:pt modelId="{693395BA-4C43-41E0-BE1A-2345E7CE8289}" type="sibTrans" cxnId="{C77414FD-7ED0-4011-8639-3BD031CAE860}">
      <dgm:prSet/>
      <dgm:spPr/>
      <dgm:t>
        <a:bodyPr/>
        <a:lstStyle/>
        <a:p>
          <a:endParaRPr lang="fr-CH">
            <a:latin typeface="Garamond" panose="02020404030301010803" pitchFamily="18" charset="0"/>
          </a:endParaRPr>
        </a:p>
      </dgm:t>
    </dgm:pt>
    <dgm:pt modelId="{F84E927A-D2E0-45A1-B442-271B3A796F90}">
      <dgm:prSet phldrT="[Text]" custT="1"/>
      <dgm:spPr>
        <a:solidFill>
          <a:schemeClr val="bg2">
            <a:lumMod val="20000"/>
            <a:lumOff val="80000"/>
            <a:alpha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dgm:spPr>
      <dgm:t>
        <a:bodyPr/>
        <a:lstStyle/>
        <a:p>
          <a:r>
            <a:rPr lang="fr-CH" sz="1800" b="1" dirty="0">
              <a:latin typeface="Garamond" panose="02020404030301010803" pitchFamily="18" charset="0"/>
            </a:rPr>
            <a:t>Évaluer et Former à partir d’une base de donnée et d’IA, l’individu en Groupe et en situation Dynamique à travers Scénarios modulables</a:t>
          </a:r>
        </a:p>
      </dgm:t>
    </dgm:pt>
    <dgm:pt modelId="{55FB070D-DCB0-498B-824A-25C5D7BD3D78}" type="parTrans" cxnId="{99CE78D7-EDA5-4B1D-B726-28EF9AAD9EEE}">
      <dgm:prSet/>
      <dgm:spPr/>
      <dgm:t>
        <a:bodyPr/>
        <a:lstStyle/>
        <a:p>
          <a:endParaRPr lang="fr-CH">
            <a:latin typeface="Garamond" panose="02020404030301010803" pitchFamily="18" charset="0"/>
          </a:endParaRPr>
        </a:p>
      </dgm:t>
    </dgm:pt>
    <dgm:pt modelId="{65A1CA14-E968-4DE6-91A9-9CB3E36CAC5E}" type="sibTrans" cxnId="{99CE78D7-EDA5-4B1D-B726-28EF9AAD9EEE}">
      <dgm:prSet/>
      <dgm:spPr/>
      <dgm:t>
        <a:bodyPr/>
        <a:lstStyle/>
        <a:p>
          <a:endParaRPr lang="fr-CH">
            <a:latin typeface="Garamond" panose="02020404030301010803" pitchFamily="18" charset="0"/>
          </a:endParaRPr>
        </a:p>
      </dgm:t>
    </dgm:pt>
    <dgm:pt modelId="{077DC75E-0549-42C8-B510-1CBD01031A30}">
      <dgm:prSet phldrT="[Text]"/>
      <dgm:spPr>
        <a:solidFill>
          <a:schemeClr val="tx1"/>
        </a:solidFill>
        <a:ln>
          <a:solidFill>
            <a:srgbClr val="580000"/>
          </a:solidFill>
        </a:ln>
      </dgm:spPr>
      <dgm:t>
        <a:bodyPr/>
        <a:lstStyle/>
        <a:p>
          <a:r>
            <a:rPr lang="fr-CH" dirty="0">
              <a:solidFill>
                <a:schemeClr val="accent3"/>
              </a:solidFill>
              <a:latin typeface="Arnold Bocklin MN" panose="02000503000000020004" pitchFamily="2" charset="0"/>
            </a:rPr>
            <a:t>Besoins</a:t>
          </a:r>
        </a:p>
      </dgm:t>
    </dgm:pt>
    <dgm:pt modelId="{F657EBFD-2D19-475F-834C-D13EE2C6E24B}" type="parTrans" cxnId="{1521DD45-6B1D-4F05-B5A9-EE3B7333A747}">
      <dgm:prSet/>
      <dgm:spPr/>
      <dgm:t>
        <a:bodyPr/>
        <a:lstStyle/>
        <a:p>
          <a:endParaRPr lang="fr-CH">
            <a:latin typeface="Garamond" panose="02020404030301010803" pitchFamily="18" charset="0"/>
          </a:endParaRPr>
        </a:p>
      </dgm:t>
    </dgm:pt>
    <dgm:pt modelId="{E2361474-07F8-428B-89D1-AA0686A4A1F3}" type="sibTrans" cxnId="{1521DD45-6B1D-4F05-B5A9-EE3B7333A747}">
      <dgm:prSet/>
      <dgm:spPr/>
      <dgm:t>
        <a:bodyPr/>
        <a:lstStyle/>
        <a:p>
          <a:endParaRPr lang="fr-CH">
            <a:latin typeface="Garamond" panose="02020404030301010803" pitchFamily="18" charset="0"/>
          </a:endParaRPr>
        </a:p>
      </dgm:t>
    </dgm:pt>
    <dgm:pt modelId="{F4AD95EE-7C2A-484E-A71A-1692A26A6A8B}">
      <dgm:prSet phldrT="[Text]" custT="1"/>
      <dgm:spPr>
        <a:solidFill>
          <a:schemeClr val="bg2">
            <a:lumMod val="60000"/>
            <a:lumOff val="40000"/>
            <a:alpha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dgm:spPr>
      <dgm:t>
        <a:bodyPr/>
        <a:lstStyle/>
        <a:p>
          <a:r>
            <a:rPr lang="fr-CH" sz="1800" b="1" dirty="0">
              <a:latin typeface="Garamond" panose="02020404030301010803" pitchFamily="18" charset="0"/>
            </a:rPr>
            <a:t>Bourse de Recherche &amp; Développement </a:t>
          </a:r>
          <a:r>
            <a:rPr lang="fr-CH" sz="1800" b="0" dirty="0">
              <a:latin typeface="Garamond" panose="02020404030301010803" pitchFamily="18" charset="0"/>
            </a:rPr>
            <a:t>(</a:t>
          </a:r>
          <a:r>
            <a:rPr lang="fr-CH" sz="1800" u="none" dirty="0">
              <a:solidFill>
                <a:srgbClr val="000000"/>
              </a:solidFill>
              <a:latin typeface="Garamond" panose="02020404030301010803" pitchFamily="18" charset="0"/>
            </a:rPr>
            <a:t>HES-UNI-EPFZ)</a:t>
          </a:r>
          <a:endParaRPr lang="fr-CH" sz="1800" b="1" dirty="0">
            <a:latin typeface="Garamond" panose="02020404030301010803" pitchFamily="18" charset="0"/>
          </a:endParaRPr>
        </a:p>
      </dgm:t>
    </dgm:pt>
    <dgm:pt modelId="{632197AB-007A-428F-B35C-A37AA9D253B9}" type="parTrans" cxnId="{00795131-DC76-43B5-86DB-FDEE6B62DD07}">
      <dgm:prSet/>
      <dgm:spPr/>
      <dgm:t>
        <a:bodyPr/>
        <a:lstStyle/>
        <a:p>
          <a:endParaRPr lang="fr-CH">
            <a:latin typeface="Garamond" panose="02020404030301010803" pitchFamily="18" charset="0"/>
          </a:endParaRPr>
        </a:p>
      </dgm:t>
    </dgm:pt>
    <dgm:pt modelId="{8B0B6CD6-7D51-484D-9F15-C9957E0ACAA0}" type="sibTrans" cxnId="{00795131-DC76-43B5-86DB-FDEE6B62DD07}">
      <dgm:prSet/>
      <dgm:spPr/>
      <dgm:t>
        <a:bodyPr/>
        <a:lstStyle/>
        <a:p>
          <a:endParaRPr lang="fr-CH">
            <a:latin typeface="Garamond" panose="02020404030301010803" pitchFamily="18" charset="0"/>
          </a:endParaRPr>
        </a:p>
      </dgm:t>
    </dgm:pt>
    <dgm:pt modelId="{DCF9862F-7738-446D-A46F-5EDB0FF9624F}">
      <dgm:prSet phldrT="[Text]" custT="1"/>
      <dgm:spPr>
        <a:solidFill>
          <a:schemeClr val="bg2">
            <a:lumMod val="60000"/>
            <a:lumOff val="40000"/>
            <a:alpha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dgm:spPr>
      <dgm:t>
        <a:bodyPr/>
        <a:lstStyle/>
        <a:p>
          <a:r>
            <a:rPr lang="fr-CH" sz="1800" b="1" dirty="0">
              <a:latin typeface="Garamond" panose="02020404030301010803" pitchFamily="18" charset="0"/>
            </a:rPr>
            <a:t>Bourse de Test &amp; Commercialisation du produit </a:t>
          </a:r>
          <a:r>
            <a:rPr lang="fr-CH" sz="1800" b="0" dirty="0">
              <a:latin typeface="Garamond" panose="02020404030301010803" pitchFamily="18" charset="0"/>
            </a:rPr>
            <a:t>(</a:t>
          </a:r>
          <a:r>
            <a:rPr lang="fr-CH" sz="1800" u="none" dirty="0">
              <a:solidFill>
                <a:srgbClr val="000000"/>
              </a:solidFill>
              <a:latin typeface="Garamond" panose="02020404030301010803" pitchFamily="18" charset="0"/>
            </a:rPr>
            <a:t>EHL-HEC-IMD) </a:t>
          </a:r>
          <a:endParaRPr lang="fr-CH" sz="1800" b="1" dirty="0">
            <a:latin typeface="Garamond" panose="02020404030301010803" pitchFamily="18" charset="0"/>
          </a:endParaRPr>
        </a:p>
      </dgm:t>
    </dgm:pt>
    <dgm:pt modelId="{963256E4-2317-4762-8BB4-57925F93AC7B}" type="parTrans" cxnId="{458391DC-D869-4F3A-B26E-214273C22C2E}">
      <dgm:prSet/>
      <dgm:spPr/>
      <dgm:t>
        <a:bodyPr/>
        <a:lstStyle/>
        <a:p>
          <a:endParaRPr lang="fr-CH">
            <a:latin typeface="Garamond" panose="02020404030301010803" pitchFamily="18" charset="0"/>
          </a:endParaRPr>
        </a:p>
      </dgm:t>
    </dgm:pt>
    <dgm:pt modelId="{5C20E909-51F5-4E23-AACC-29CDB9425988}" type="sibTrans" cxnId="{458391DC-D869-4F3A-B26E-214273C22C2E}">
      <dgm:prSet/>
      <dgm:spPr/>
      <dgm:t>
        <a:bodyPr/>
        <a:lstStyle/>
        <a:p>
          <a:endParaRPr lang="fr-CH">
            <a:latin typeface="Garamond" panose="02020404030301010803" pitchFamily="18" charset="0"/>
          </a:endParaRPr>
        </a:p>
      </dgm:t>
    </dgm:pt>
    <dgm:pt modelId="{E4C59410-820A-4BF0-A3C9-E375F1ACCEA8}" type="pres">
      <dgm:prSet presAssocID="{AD0613D2-8FEC-4B90-8B06-C885804E0844}" presName="linearFlow" presStyleCnt="0">
        <dgm:presLayoutVars>
          <dgm:dir/>
          <dgm:animLvl val="lvl"/>
          <dgm:resizeHandles val="exact"/>
        </dgm:presLayoutVars>
      </dgm:prSet>
      <dgm:spPr/>
    </dgm:pt>
    <dgm:pt modelId="{AE575D04-BF2F-44B6-BB6E-330F61C4DFCB}" type="pres">
      <dgm:prSet presAssocID="{D9E36952-88E6-4D6C-9D4F-2B172F0C2960}" presName="composite" presStyleCnt="0"/>
      <dgm:spPr/>
    </dgm:pt>
    <dgm:pt modelId="{CDC93BAD-258D-4626-ADEB-A6E1713F8F98}" type="pres">
      <dgm:prSet presAssocID="{D9E36952-88E6-4D6C-9D4F-2B172F0C2960}" presName="parentText" presStyleLbl="alignNode1" presStyleIdx="0" presStyleCnt="3" custLinFactNeighborX="0" custLinFactNeighborY="-19">
        <dgm:presLayoutVars>
          <dgm:chMax val="1"/>
          <dgm:bulletEnabled val="1"/>
        </dgm:presLayoutVars>
      </dgm:prSet>
      <dgm:spPr/>
    </dgm:pt>
    <dgm:pt modelId="{8140CCB0-7037-4F2E-B581-B39F53954227}" type="pres">
      <dgm:prSet presAssocID="{D9E36952-88E6-4D6C-9D4F-2B172F0C2960}" presName="descendantText" presStyleLbl="alignAcc1" presStyleIdx="0" presStyleCnt="3" custLinFactNeighborY="-6396">
        <dgm:presLayoutVars>
          <dgm:bulletEnabled val="1"/>
        </dgm:presLayoutVars>
      </dgm:prSet>
      <dgm:spPr>
        <a:prstGeom prst="bevel">
          <a:avLst/>
        </a:prstGeom>
      </dgm:spPr>
    </dgm:pt>
    <dgm:pt modelId="{5C8D0EAA-BFC2-4B76-9367-8565869309BE}" type="pres">
      <dgm:prSet presAssocID="{DF150A9B-F021-49CD-9AEF-6A0C4CC51FFD}" presName="sp" presStyleCnt="0"/>
      <dgm:spPr/>
    </dgm:pt>
    <dgm:pt modelId="{A1B28481-0418-4916-9E1E-99C838B65A98}" type="pres">
      <dgm:prSet presAssocID="{EF118421-4D75-4653-AA62-1020F3138238}" presName="composite" presStyleCnt="0"/>
      <dgm:spPr/>
    </dgm:pt>
    <dgm:pt modelId="{0D5DE2B8-1391-4EF1-AA6D-72DCFB9EE617}" type="pres">
      <dgm:prSet presAssocID="{EF118421-4D75-4653-AA62-1020F3138238}" presName="parentText" presStyleLbl="alignNode1" presStyleIdx="1" presStyleCnt="3">
        <dgm:presLayoutVars>
          <dgm:chMax val="1"/>
          <dgm:bulletEnabled val="1"/>
        </dgm:presLayoutVars>
      </dgm:prSet>
      <dgm:spPr/>
    </dgm:pt>
    <dgm:pt modelId="{C25F2E40-6787-4DC3-BB27-20235AF42B5A}" type="pres">
      <dgm:prSet presAssocID="{EF118421-4D75-4653-AA62-1020F3138238}" presName="descendantText" presStyleLbl="alignAcc1" presStyleIdx="1" presStyleCnt="3" custLinFactNeighborX="813" custLinFactNeighborY="0">
        <dgm:presLayoutVars>
          <dgm:bulletEnabled val="1"/>
        </dgm:presLayoutVars>
      </dgm:prSet>
      <dgm:spPr>
        <a:prstGeom prst="bevel">
          <a:avLst/>
        </a:prstGeom>
      </dgm:spPr>
    </dgm:pt>
    <dgm:pt modelId="{DFB938F1-531F-4216-9904-8D80F2030E11}" type="pres">
      <dgm:prSet presAssocID="{693395BA-4C43-41E0-BE1A-2345E7CE8289}" presName="sp" presStyleCnt="0"/>
      <dgm:spPr/>
    </dgm:pt>
    <dgm:pt modelId="{A65EB996-BC7B-42C7-8A3D-32DE3B3522C3}" type="pres">
      <dgm:prSet presAssocID="{077DC75E-0549-42C8-B510-1CBD01031A30}" presName="composite" presStyleCnt="0"/>
      <dgm:spPr/>
    </dgm:pt>
    <dgm:pt modelId="{65421DBB-FD6C-4D9E-B546-5FFCF9FE3C95}" type="pres">
      <dgm:prSet presAssocID="{077DC75E-0549-42C8-B510-1CBD01031A30}" presName="parentText" presStyleLbl="alignNode1" presStyleIdx="2" presStyleCnt="3">
        <dgm:presLayoutVars>
          <dgm:chMax val="1"/>
          <dgm:bulletEnabled val="1"/>
        </dgm:presLayoutVars>
      </dgm:prSet>
      <dgm:spPr/>
    </dgm:pt>
    <dgm:pt modelId="{62376537-1EB9-4577-9F1F-3144C5814D27}" type="pres">
      <dgm:prSet presAssocID="{077DC75E-0549-42C8-B510-1CBD01031A30}" presName="descendantText" presStyleLbl="alignAcc1" presStyleIdx="2" presStyleCnt="3" custLinFactNeighborX="2372" custLinFactNeighborY="108">
        <dgm:presLayoutVars>
          <dgm:bulletEnabled val="1"/>
        </dgm:presLayoutVars>
      </dgm:prSet>
      <dgm:spPr>
        <a:prstGeom prst="bevel">
          <a:avLst/>
        </a:prstGeom>
      </dgm:spPr>
    </dgm:pt>
  </dgm:ptLst>
  <dgm:cxnLst>
    <dgm:cxn modelId="{55F7231E-76BF-47AB-9EE6-F584A543BF7D}" type="presOf" srcId="{DCF9862F-7738-446D-A46F-5EDB0FF9624F}" destId="{62376537-1EB9-4577-9F1F-3144C5814D27}" srcOrd="0" destOrd="1" presId="urn:microsoft.com/office/officeart/2005/8/layout/chevron2"/>
    <dgm:cxn modelId="{00795131-DC76-43B5-86DB-FDEE6B62DD07}" srcId="{077DC75E-0549-42C8-B510-1CBD01031A30}" destId="{F4AD95EE-7C2A-484E-A71A-1692A26A6A8B}" srcOrd="0" destOrd="0" parTransId="{632197AB-007A-428F-B35C-A37AA9D253B9}" sibTransId="{8B0B6CD6-7D51-484D-9F15-C9957E0ACAA0}"/>
    <dgm:cxn modelId="{8847E163-9530-4F41-B545-494C802E5825}" type="presOf" srcId="{F84E927A-D2E0-45A1-B442-271B3A796F90}" destId="{C25F2E40-6787-4DC3-BB27-20235AF42B5A}" srcOrd="0" destOrd="0" presId="urn:microsoft.com/office/officeart/2005/8/layout/chevron2"/>
    <dgm:cxn modelId="{1521DD45-6B1D-4F05-B5A9-EE3B7333A747}" srcId="{AD0613D2-8FEC-4B90-8B06-C885804E0844}" destId="{077DC75E-0549-42C8-B510-1CBD01031A30}" srcOrd="2" destOrd="0" parTransId="{F657EBFD-2D19-475F-834C-D13EE2C6E24B}" sibTransId="{E2361474-07F8-428B-89D1-AA0686A4A1F3}"/>
    <dgm:cxn modelId="{E9E97B6E-4A67-4825-9FE6-5D84B9030CBA}" type="presOf" srcId="{EF118421-4D75-4653-AA62-1020F3138238}" destId="{0D5DE2B8-1391-4EF1-AA6D-72DCFB9EE617}" srcOrd="0" destOrd="0" presId="urn:microsoft.com/office/officeart/2005/8/layout/chevron2"/>
    <dgm:cxn modelId="{DB903A7A-DB9B-41AB-A060-412A12AE8742}" srcId="{AD0613D2-8FEC-4B90-8B06-C885804E0844}" destId="{D9E36952-88E6-4D6C-9D4F-2B172F0C2960}" srcOrd="0" destOrd="0" parTransId="{845E76E7-9AF1-4663-B207-5611A570F379}" sibTransId="{DF150A9B-F021-49CD-9AEF-6A0C4CC51FFD}"/>
    <dgm:cxn modelId="{0B0E2F82-ABC0-4FDD-BF5A-E93320C57F10}" srcId="{D9E36952-88E6-4D6C-9D4F-2B172F0C2960}" destId="{4F32815B-C061-4140-BAE4-8EB670DDCC7F}" srcOrd="0" destOrd="0" parTransId="{7CABA7CD-25FF-46E6-B683-F4B1B14EAE0A}" sibTransId="{A16C518B-BB7E-40E5-AAD1-58911ADA446B}"/>
    <dgm:cxn modelId="{29DF8D9C-2BD5-42AE-9B90-8B92A22FAB2D}" type="presOf" srcId="{077DC75E-0549-42C8-B510-1CBD01031A30}" destId="{65421DBB-FD6C-4D9E-B546-5FFCF9FE3C95}" srcOrd="0" destOrd="0" presId="urn:microsoft.com/office/officeart/2005/8/layout/chevron2"/>
    <dgm:cxn modelId="{5D5AE8A6-0797-47D6-B768-5268DC2544BF}" type="presOf" srcId="{D9E36952-88E6-4D6C-9D4F-2B172F0C2960}" destId="{CDC93BAD-258D-4626-ADEB-A6E1713F8F98}" srcOrd="0" destOrd="0" presId="urn:microsoft.com/office/officeart/2005/8/layout/chevron2"/>
    <dgm:cxn modelId="{D8D431A9-21A8-4EFC-AB78-62FEF882A084}" type="presOf" srcId="{4F32815B-C061-4140-BAE4-8EB670DDCC7F}" destId="{8140CCB0-7037-4F2E-B581-B39F53954227}" srcOrd="0" destOrd="0" presId="urn:microsoft.com/office/officeart/2005/8/layout/chevron2"/>
    <dgm:cxn modelId="{300995B4-2A0A-4FFB-B485-9A35EB56EC44}" type="presOf" srcId="{F4AD95EE-7C2A-484E-A71A-1692A26A6A8B}" destId="{62376537-1EB9-4577-9F1F-3144C5814D27}" srcOrd="0" destOrd="0" presId="urn:microsoft.com/office/officeart/2005/8/layout/chevron2"/>
    <dgm:cxn modelId="{B3240DC3-68BC-4D0A-A30A-F8457B772514}" type="presOf" srcId="{AD0613D2-8FEC-4B90-8B06-C885804E0844}" destId="{E4C59410-820A-4BF0-A3C9-E375F1ACCEA8}" srcOrd="0" destOrd="0" presId="urn:microsoft.com/office/officeart/2005/8/layout/chevron2"/>
    <dgm:cxn modelId="{99CE78D7-EDA5-4B1D-B726-28EF9AAD9EEE}" srcId="{EF118421-4D75-4653-AA62-1020F3138238}" destId="{F84E927A-D2E0-45A1-B442-271B3A796F90}" srcOrd="0" destOrd="0" parTransId="{55FB070D-DCB0-498B-824A-25C5D7BD3D78}" sibTransId="{65A1CA14-E968-4DE6-91A9-9CB3E36CAC5E}"/>
    <dgm:cxn modelId="{458391DC-D869-4F3A-B26E-214273C22C2E}" srcId="{077DC75E-0549-42C8-B510-1CBD01031A30}" destId="{DCF9862F-7738-446D-A46F-5EDB0FF9624F}" srcOrd="1" destOrd="0" parTransId="{963256E4-2317-4762-8BB4-57925F93AC7B}" sibTransId="{5C20E909-51F5-4E23-AACC-29CDB9425988}"/>
    <dgm:cxn modelId="{C77414FD-7ED0-4011-8639-3BD031CAE860}" srcId="{AD0613D2-8FEC-4B90-8B06-C885804E0844}" destId="{EF118421-4D75-4653-AA62-1020F3138238}" srcOrd="1" destOrd="0" parTransId="{10B888CC-4A91-44AB-8C3E-6CA837C1D183}" sibTransId="{693395BA-4C43-41E0-BE1A-2345E7CE8289}"/>
    <dgm:cxn modelId="{4E969E7C-03F7-4563-A3FE-F40169DA43D2}" type="presParOf" srcId="{E4C59410-820A-4BF0-A3C9-E375F1ACCEA8}" destId="{AE575D04-BF2F-44B6-BB6E-330F61C4DFCB}" srcOrd="0" destOrd="0" presId="urn:microsoft.com/office/officeart/2005/8/layout/chevron2"/>
    <dgm:cxn modelId="{97798FA9-9A30-48D1-A176-A6C0B1E99E60}" type="presParOf" srcId="{AE575D04-BF2F-44B6-BB6E-330F61C4DFCB}" destId="{CDC93BAD-258D-4626-ADEB-A6E1713F8F98}" srcOrd="0" destOrd="0" presId="urn:microsoft.com/office/officeart/2005/8/layout/chevron2"/>
    <dgm:cxn modelId="{C40A8306-BEE7-4FB6-AC79-F5BFC4444B0A}" type="presParOf" srcId="{AE575D04-BF2F-44B6-BB6E-330F61C4DFCB}" destId="{8140CCB0-7037-4F2E-B581-B39F53954227}" srcOrd="1" destOrd="0" presId="urn:microsoft.com/office/officeart/2005/8/layout/chevron2"/>
    <dgm:cxn modelId="{D815B03F-4663-4D79-B499-B95B7EA39F33}" type="presParOf" srcId="{E4C59410-820A-4BF0-A3C9-E375F1ACCEA8}" destId="{5C8D0EAA-BFC2-4B76-9367-8565869309BE}" srcOrd="1" destOrd="0" presId="urn:microsoft.com/office/officeart/2005/8/layout/chevron2"/>
    <dgm:cxn modelId="{A6E118CC-EEB3-445F-908A-3219222DC938}" type="presParOf" srcId="{E4C59410-820A-4BF0-A3C9-E375F1ACCEA8}" destId="{A1B28481-0418-4916-9E1E-99C838B65A98}" srcOrd="2" destOrd="0" presId="urn:microsoft.com/office/officeart/2005/8/layout/chevron2"/>
    <dgm:cxn modelId="{2814436F-717F-4D04-93CB-8135D5CE0435}" type="presParOf" srcId="{A1B28481-0418-4916-9E1E-99C838B65A98}" destId="{0D5DE2B8-1391-4EF1-AA6D-72DCFB9EE617}" srcOrd="0" destOrd="0" presId="urn:microsoft.com/office/officeart/2005/8/layout/chevron2"/>
    <dgm:cxn modelId="{B42FBA91-7292-41C9-84CE-A2B26B29B65C}" type="presParOf" srcId="{A1B28481-0418-4916-9E1E-99C838B65A98}" destId="{C25F2E40-6787-4DC3-BB27-20235AF42B5A}" srcOrd="1" destOrd="0" presId="urn:microsoft.com/office/officeart/2005/8/layout/chevron2"/>
    <dgm:cxn modelId="{4E575183-3F02-4807-8142-8E4A28C31621}" type="presParOf" srcId="{E4C59410-820A-4BF0-A3C9-E375F1ACCEA8}" destId="{DFB938F1-531F-4216-9904-8D80F2030E11}" srcOrd="3" destOrd="0" presId="urn:microsoft.com/office/officeart/2005/8/layout/chevron2"/>
    <dgm:cxn modelId="{3B0F705B-92B1-4F9B-B8B7-35014EB51E35}" type="presParOf" srcId="{E4C59410-820A-4BF0-A3C9-E375F1ACCEA8}" destId="{A65EB996-BC7B-42C7-8A3D-32DE3B3522C3}" srcOrd="4" destOrd="0" presId="urn:microsoft.com/office/officeart/2005/8/layout/chevron2"/>
    <dgm:cxn modelId="{204A58A2-B812-44D3-A36C-8D28E5608B5E}" type="presParOf" srcId="{A65EB996-BC7B-42C7-8A3D-32DE3B3522C3}" destId="{65421DBB-FD6C-4D9E-B546-5FFCF9FE3C95}" srcOrd="0" destOrd="0" presId="urn:microsoft.com/office/officeart/2005/8/layout/chevron2"/>
    <dgm:cxn modelId="{957DA171-9119-4700-BB7F-471E8EE743D7}" type="presParOf" srcId="{A65EB996-BC7B-42C7-8A3D-32DE3B3522C3}" destId="{62376537-1EB9-4577-9F1F-3144C5814D2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5E0F4A-8A91-4EE1-9B1E-4B95279A51CE}" type="doc">
      <dgm:prSet loTypeId="urn:microsoft.com/office/officeart/2005/8/layout/cycle7" loCatId="cycle" qsTypeId="urn:microsoft.com/office/officeart/2005/8/quickstyle/simple1" qsCatId="simple" csTypeId="urn:microsoft.com/office/officeart/2005/8/colors/accent0_1" csCatId="mainScheme" phldr="1"/>
      <dgm:spPr/>
      <dgm:t>
        <a:bodyPr/>
        <a:lstStyle/>
        <a:p>
          <a:endParaRPr lang="fr-CH"/>
        </a:p>
      </dgm:t>
    </dgm:pt>
    <dgm:pt modelId="{2B4A6C52-E15A-4C3E-8398-E0C64BC7F754}">
      <dgm:prSet phldrT="[Texte]" custT="1"/>
      <dgm:spPr>
        <a:solidFill>
          <a:schemeClr val="bg2">
            <a:lumMod val="40000"/>
            <a:lumOff val="60000"/>
          </a:schemeClr>
        </a:solidFill>
        <a:ln>
          <a:noFill/>
        </a:ln>
        <a:effectLst/>
        <a:scene3d>
          <a:camera prst="orthographicFront">
            <a:rot lat="0" lon="0" rev="0"/>
          </a:camera>
          <a:lightRig rig="glow" dir="t">
            <a:rot lat="0" lon="0" rev="14100000"/>
          </a:lightRig>
        </a:scene3d>
        <a:sp3d prstMaterial="softEdge">
          <a:bevelT w="127000" prst="artDeco"/>
        </a:sp3d>
      </dgm:spPr>
      <dgm:t>
        <a:bodyPr/>
        <a:lstStyle/>
        <a:p>
          <a:r>
            <a:rPr lang="fr-CH" sz="2000" b="1" u="sng" dirty="0">
              <a:latin typeface="Garamond" panose="02020404030301010803" pitchFamily="18" charset="0"/>
            </a:rPr>
            <a:t>THEORIE DES SYSTÈMES</a:t>
          </a:r>
        </a:p>
        <a:p>
          <a:r>
            <a:rPr lang="fr-CH" sz="1800" b="0" i="1" dirty="0">
              <a:latin typeface="Garamond" panose="02020404030301010803" pitchFamily="18" charset="0"/>
            </a:rPr>
            <a:t>Histoire, Sciences Humaines, Psychologie, Neurosciences, Sciences de la Stratégie</a:t>
          </a:r>
        </a:p>
      </dgm:t>
    </dgm:pt>
    <dgm:pt modelId="{CF1704B6-D671-4170-A2E8-9E146B34689F}" type="parTrans" cxnId="{750667B2-61B4-4199-9D0E-45CAB085FCB4}">
      <dgm:prSet/>
      <dgm:spPr/>
      <dgm:t>
        <a:bodyPr/>
        <a:lstStyle/>
        <a:p>
          <a:endParaRPr lang="fr-CH"/>
        </a:p>
      </dgm:t>
    </dgm:pt>
    <dgm:pt modelId="{168088F1-2DDC-4172-9944-C0386FA7E7C2}" type="sibTrans" cxnId="{750667B2-61B4-4199-9D0E-45CAB085FCB4}">
      <dgm:prSet/>
      <dgm:spPr/>
      <dgm:t>
        <a:bodyPr/>
        <a:lstStyle/>
        <a:p>
          <a:endParaRPr lang="fr-CH"/>
        </a:p>
      </dgm:t>
    </dgm:pt>
    <dgm:pt modelId="{238E542B-67F6-4F6F-ACEF-116612A3F3EE}">
      <dgm:prSet phldrT="[Texte]" custT="1"/>
      <dgm:spPr>
        <a:solidFill>
          <a:schemeClr val="bg2">
            <a:lumMod val="20000"/>
            <a:lumOff val="80000"/>
          </a:schemeClr>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dgm:spPr>
      <dgm:t>
        <a:bodyPr/>
        <a:lstStyle/>
        <a:p>
          <a:r>
            <a:rPr lang="fr-CH" sz="3200" b="1" u="none" dirty="0">
              <a:solidFill>
                <a:srgbClr val="580000"/>
              </a:solidFill>
              <a:effectLst>
                <a:outerShdw blurRad="50800" dist="38100" dir="5400000" algn="t" rotWithShape="0">
                  <a:prstClr val="black">
                    <a:alpha val="40000"/>
                  </a:prstClr>
                </a:outerShdw>
                <a:reflection blurRad="6350" stA="55000" endA="300" endPos="45500" dir="5400000" sy="-100000" algn="bl" rotWithShape="0"/>
              </a:effectLst>
              <a:latin typeface="ROMANUS" panose="02000500000000000000" pitchFamily="50" charset="0"/>
            </a:rPr>
            <a:t>VOBAN</a:t>
          </a:r>
        </a:p>
        <a:p>
          <a:r>
            <a:rPr lang="fr-CH" sz="1800" b="1" dirty="0">
              <a:latin typeface="Garamond" panose="02020404030301010803" pitchFamily="18" charset="0"/>
            </a:rPr>
            <a:t>FORMATION – ÉVALUATION – RECHERCHE</a:t>
          </a:r>
        </a:p>
        <a:p>
          <a:r>
            <a:rPr lang="fr-CH" sz="1800" b="1" i="1" dirty="0">
              <a:latin typeface="Garamond" panose="02020404030301010803" pitchFamily="18" charset="0"/>
            </a:rPr>
            <a:t>Univers Ludique favorisant l’Exploration et l’Apprentissage</a:t>
          </a:r>
          <a:endParaRPr lang="fr-CH" sz="1800" b="1" i="1" u="none" dirty="0">
            <a:latin typeface="Garamond" panose="02020404030301010803" pitchFamily="18" charset="0"/>
          </a:endParaRPr>
        </a:p>
      </dgm:t>
    </dgm:pt>
    <dgm:pt modelId="{812F38F6-9154-41ED-9948-9616992B2548}" type="parTrans" cxnId="{DF58B331-DAF3-423D-A9B6-A7EBA5DDF946}">
      <dgm:prSet/>
      <dgm:spPr/>
      <dgm:t>
        <a:bodyPr/>
        <a:lstStyle/>
        <a:p>
          <a:endParaRPr lang="fr-CH"/>
        </a:p>
      </dgm:t>
    </dgm:pt>
    <dgm:pt modelId="{C7373772-7799-42D0-A294-972A246CE105}" type="sibTrans" cxnId="{DF58B331-DAF3-423D-A9B6-A7EBA5DDF946}">
      <dgm:prSet/>
      <dgm:spPr/>
      <dgm:t>
        <a:bodyPr/>
        <a:lstStyle/>
        <a:p>
          <a:endParaRPr lang="fr-CH"/>
        </a:p>
      </dgm:t>
    </dgm:pt>
    <dgm:pt modelId="{E1FC6BD0-7CD8-4D7A-8CD0-8B50C5948D31}">
      <dgm:prSet phldrT="[Texte]" custT="1"/>
      <dgm:spPr>
        <a:solidFill>
          <a:schemeClr val="bg2">
            <a:lumMod val="40000"/>
            <a:lumOff val="60000"/>
          </a:schemeClr>
        </a:solidFill>
        <a:ln>
          <a:noFill/>
        </a:ln>
        <a:effectLst/>
        <a:scene3d>
          <a:camera prst="orthographicFront">
            <a:rot lat="0" lon="0" rev="0"/>
          </a:camera>
          <a:lightRig rig="glow" dir="t">
            <a:rot lat="0" lon="0" rev="14100000"/>
          </a:lightRig>
        </a:scene3d>
        <a:sp3d prstMaterial="softEdge">
          <a:bevelT w="127000" prst="artDeco"/>
        </a:sp3d>
      </dgm:spPr>
      <dgm:t>
        <a:bodyPr/>
        <a:lstStyle/>
        <a:p>
          <a:r>
            <a:rPr lang="fr-CH" sz="1800" b="1" u="sng" dirty="0">
              <a:latin typeface="Garamond" panose="02020404030301010803" pitchFamily="18" charset="0"/>
            </a:rPr>
            <a:t>THEORIE DU JEU</a:t>
          </a:r>
        </a:p>
        <a:p>
          <a:r>
            <a:rPr lang="fr-CH" sz="1800" b="0" i="1" dirty="0">
              <a:latin typeface="Garamond" panose="02020404030301010803" pitchFamily="18" charset="0"/>
            </a:rPr>
            <a:t>Ludification/Gamification &amp; </a:t>
          </a:r>
          <a:r>
            <a:rPr lang="fr-CH" sz="1800" b="0" i="1" dirty="0" err="1">
              <a:latin typeface="Garamond" panose="02020404030301010803" pitchFamily="18" charset="0"/>
            </a:rPr>
            <a:t>Serious</a:t>
          </a:r>
          <a:r>
            <a:rPr lang="fr-CH" sz="1800" b="0" i="1" dirty="0">
              <a:latin typeface="Garamond" panose="02020404030301010803" pitchFamily="18" charset="0"/>
            </a:rPr>
            <a:t> Games</a:t>
          </a:r>
          <a:endParaRPr lang="fr-CH" sz="2800" b="0" i="1" dirty="0">
            <a:latin typeface="Garamond" panose="02020404030301010803" pitchFamily="18" charset="0"/>
          </a:endParaRPr>
        </a:p>
      </dgm:t>
    </dgm:pt>
    <dgm:pt modelId="{54DC459D-70F2-433C-A952-29978E1AFBDB}" type="parTrans" cxnId="{25E199EB-D965-40A3-9312-154403D07AA7}">
      <dgm:prSet/>
      <dgm:spPr/>
      <dgm:t>
        <a:bodyPr/>
        <a:lstStyle/>
        <a:p>
          <a:endParaRPr lang="fr-CH"/>
        </a:p>
      </dgm:t>
    </dgm:pt>
    <dgm:pt modelId="{F1AE5F02-C52C-4A44-9E95-7AB0ABDF60D2}" type="sibTrans" cxnId="{25E199EB-D965-40A3-9312-154403D07AA7}">
      <dgm:prSet/>
      <dgm:spPr/>
      <dgm:t>
        <a:bodyPr/>
        <a:lstStyle/>
        <a:p>
          <a:endParaRPr lang="fr-CH"/>
        </a:p>
      </dgm:t>
    </dgm:pt>
    <dgm:pt modelId="{6A374447-6FD0-45B3-9852-C3F4E6164172}" type="pres">
      <dgm:prSet presAssocID="{AC5E0F4A-8A91-4EE1-9B1E-4B95279A51CE}" presName="Name0" presStyleCnt="0">
        <dgm:presLayoutVars>
          <dgm:dir/>
          <dgm:resizeHandles val="exact"/>
        </dgm:presLayoutVars>
      </dgm:prSet>
      <dgm:spPr/>
    </dgm:pt>
    <dgm:pt modelId="{7DF0763C-983C-417F-A506-E6377EE8FC7B}" type="pres">
      <dgm:prSet presAssocID="{2B4A6C52-E15A-4C3E-8398-E0C64BC7F754}" presName="node" presStyleLbl="node1" presStyleIdx="0" presStyleCnt="3" custScaleX="151737" custScaleY="95724" custRadScaleRad="128059" custRadScaleInc="191287">
        <dgm:presLayoutVars>
          <dgm:bulletEnabled val="1"/>
        </dgm:presLayoutVars>
      </dgm:prSet>
      <dgm:spPr>
        <a:prstGeom prst="trapezoid">
          <a:avLst/>
        </a:prstGeom>
      </dgm:spPr>
    </dgm:pt>
    <dgm:pt modelId="{9D13CA59-EE31-43D1-8059-ADD5FC413F72}" type="pres">
      <dgm:prSet presAssocID="{168088F1-2DDC-4172-9944-C0386FA7E7C2}" presName="sibTrans" presStyleLbl="sibTrans2D1" presStyleIdx="0" presStyleCnt="3" custAng="19576236" custFlipVert="0" custScaleX="10943" custScaleY="10403" custLinFactX="-100000" custLinFactY="100000" custLinFactNeighborX="-108812" custLinFactNeighborY="138064"/>
      <dgm:spPr/>
    </dgm:pt>
    <dgm:pt modelId="{FEC48DFA-0C26-41D7-89E8-FC8650E9F21E}" type="pres">
      <dgm:prSet presAssocID="{168088F1-2DDC-4172-9944-C0386FA7E7C2}" presName="connectorText" presStyleLbl="sibTrans2D1" presStyleIdx="0" presStyleCnt="3"/>
      <dgm:spPr/>
    </dgm:pt>
    <dgm:pt modelId="{8DF91C42-F069-448A-9412-7A45B89D8BBC}" type="pres">
      <dgm:prSet presAssocID="{238E542B-67F6-4F6F-ACEF-116612A3F3EE}" presName="node" presStyleLbl="node1" presStyleIdx="1" presStyleCnt="3" custScaleX="240798" custScaleY="172478" custRadScaleRad="51378" custRadScaleInc="-157543">
        <dgm:presLayoutVars>
          <dgm:bulletEnabled val="1"/>
        </dgm:presLayoutVars>
      </dgm:prSet>
      <dgm:spPr>
        <a:prstGeom prst="bevel">
          <a:avLst/>
        </a:prstGeom>
      </dgm:spPr>
    </dgm:pt>
    <dgm:pt modelId="{2DBA75E6-3E7B-4B35-B8CB-871C1C3584C6}" type="pres">
      <dgm:prSet presAssocID="{C7373772-7799-42D0-A294-972A246CE105}" presName="sibTrans" presStyleLbl="sibTrans2D1" presStyleIdx="1" presStyleCnt="3" custAng="20437639" custScaleX="67752" custScaleY="96636" custLinFactX="-31389" custLinFactY="100000" custLinFactNeighborX="-100000" custLinFactNeighborY="131920"/>
      <dgm:spPr/>
    </dgm:pt>
    <dgm:pt modelId="{7F2F6954-2630-4E5C-B268-D216E6B91EED}" type="pres">
      <dgm:prSet presAssocID="{C7373772-7799-42D0-A294-972A246CE105}" presName="connectorText" presStyleLbl="sibTrans2D1" presStyleIdx="1" presStyleCnt="3"/>
      <dgm:spPr/>
    </dgm:pt>
    <dgm:pt modelId="{840F7E0A-FF41-40AE-9110-4A8236941449}" type="pres">
      <dgm:prSet presAssocID="{E1FC6BD0-7CD8-4D7A-8CD0-8B50C5948D31}" presName="node" presStyleLbl="node1" presStyleIdx="2" presStyleCnt="3" custScaleX="149120" custScaleY="95724" custRadScaleRad="91036" custRadScaleInc="-10192">
        <dgm:presLayoutVars>
          <dgm:bulletEnabled val="1"/>
        </dgm:presLayoutVars>
      </dgm:prSet>
      <dgm:spPr>
        <a:prstGeom prst="trapezoid">
          <a:avLst/>
        </a:prstGeom>
      </dgm:spPr>
    </dgm:pt>
    <dgm:pt modelId="{3EA56FBB-CF76-4799-AD80-0B691E15162F}" type="pres">
      <dgm:prSet presAssocID="{F1AE5F02-C52C-4A44-9E95-7AB0ABDF60D2}" presName="sibTrans" presStyleLbl="sibTrans2D1" presStyleIdx="2" presStyleCnt="3"/>
      <dgm:spPr/>
    </dgm:pt>
    <dgm:pt modelId="{6220CEE2-8FE8-4657-BD58-B6C0F768B1C2}" type="pres">
      <dgm:prSet presAssocID="{F1AE5F02-C52C-4A44-9E95-7AB0ABDF60D2}" presName="connectorText" presStyleLbl="sibTrans2D1" presStyleIdx="2" presStyleCnt="3"/>
      <dgm:spPr/>
    </dgm:pt>
  </dgm:ptLst>
  <dgm:cxnLst>
    <dgm:cxn modelId="{DF58B331-DAF3-423D-A9B6-A7EBA5DDF946}" srcId="{AC5E0F4A-8A91-4EE1-9B1E-4B95279A51CE}" destId="{238E542B-67F6-4F6F-ACEF-116612A3F3EE}" srcOrd="1" destOrd="0" parTransId="{812F38F6-9154-41ED-9948-9616992B2548}" sibTransId="{C7373772-7799-42D0-A294-972A246CE105}"/>
    <dgm:cxn modelId="{34749763-E293-4BB4-B445-B2889389EBCA}" type="presOf" srcId="{238E542B-67F6-4F6F-ACEF-116612A3F3EE}" destId="{8DF91C42-F069-448A-9412-7A45B89D8BBC}" srcOrd="0" destOrd="0" presId="urn:microsoft.com/office/officeart/2005/8/layout/cycle7"/>
    <dgm:cxn modelId="{4B5CFA65-C5DF-4AD7-99B4-21C7ABAA5CC8}" type="presOf" srcId="{E1FC6BD0-7CD8-4D7A-8CD0-8B50C5948D31}" destId="{840F7E0A-FF41-40AE-9110-4A8236941449}" srcOrd="0" destOrd="0" presId="urn:microsoft.com/office/officeart/2005/8/layout/cycle7"/>
    <dgm:cxn modelId="{470CDF4C-8590-4B60-8D0A-0D554193AC46}" type="presOf" srcId="{AC5E0F4A-8A91-4EE1-9B1E-4B95279A51CE}" destId="{6A374447-6FD0-45B3-9852-C3F4E6164172}" srcOrd="0" destOrd="0" presId="urn:microsoft.com/office/officeart/2005/8/layout/cycle7"/>
    <dgm:cxn modelId="{C913187C-DA4C-4788-BDA9-A8782BF7D1C7}" type="presOf" srcId="{C7373772-7799-42D0-A294-972A246CE105}" destId="{2DBA75E6-3E7B-4B35-B8CB-871C1C3584C6}" srcOrd="0" destOrd="0" presId="urn:microsoft.com/office/officeart/2005/8/layout/cycle7"/>
    <dgm:cxn modelId="{6C890B84-2E67-489B-8716-6E8DE4F99E49}" type="presOf" srcId="{168088F1-2DDC-4172-9944-C0386FA7E7C2}" destId="{9D13CA59-EE31-43D1-8059-ADD5FC413F72}" srcOrd="0" destOrd="0" presId="urn:microsoft.com/office/officeart/2005/8/layout/cycle7"/>
    <dgm:cxn modelId="{F455A696-F53D-4E15-BC93-E83C220A8C5E}" type="presOf" srcId="{C7373772-7799-42D0-A294-972A246CE105}" destId="{7F2F6954-2630-4E5C-B268-D216E6B91EED}" srcOrd="1" destOrd="0" presId="urn:microsoft.com/office/officeart/2005/8/layout/cycle7"/>
    <dgm:cxn modelId="{D87BF8A6-A719-4C58-A393-5470D462DAED}" type="presOf" srcId="{2B4A6C52-E15A-4C3E-8398-E0C64BC7F754}" destId="{7DF0763C-983C-417F-A506-E6377EE8FC7B}" srcOrd="0" destOrd="0" presId="urn:microsoft.com/office/officeart/2005/8/layout/cycle7"/>
    <dgm:cxn modelId="{D4618FAF-8700-4C17-9D03-9E1702625714}" type="presOf" srcId="{F1AE5F02-C52C-4A44-9E95-7AB0ABDF60D2}" destId="{3EA56FBB-CF76-4799-AD80-0B691E15162F}" srcOrd="0" destOrd="0" presId="urn:microsoft.com/office/officeart/2005/8/layout/cycle7"/>
    <dgm:cxn modelId="{750667B2-61B4-4199-9D0E-45CAB085FCB4}" srcId="{AC5E0F4A-8A91-4EE1-9B1E-4B95279A51CE}" destId="{2B4A6C52-E15A-4C3E-8398-E0C64BC7F754}" srcOrd="0" destOrd="0" parTransId="{CF1704B6-D671-4170-A2E8-9E146B34689F}" sibTransId="{168088F1-2DDC-4172-9944-C0386FA7E7C2}"/>
    <dgm:cxn modelId="{7812C7CB-E84E-4AF3-8A32-5545D65E345C}" type="presOf" srcId="{F1AE5F02-C52C-4A44-9E95-7AB0ABDF60D2}" destId="{6220CEE2-8FE8-4657-BD58-B6C0F768B1C2}" srcOrd="1" destOrd="0" presId="urn:microsoft.com/office/officeart/2005/8/layout/cycle7"/>
    <dgm:cxn modelId="{5FE4BAE6-A815-43A3-B5B5-CBAC1FF948A7}" type="presOf" srcId="{168088F1-2DDC-4172-9944-C0386FA7E7C2}" destId="{FEC48DFA-0C26-41D7-89E8-FC8650E9F21E}" srcOrd="1" destOrd="0" presId="urn:microsoft.com/office/officeart/2005/8/layout/cycle7"/>
    <dgm:cxn modelId="{25E199EB-D965-40A3-9312-154403D07AA7}" srcId="{AC5E0F4A-8A91-4EE1-9B1E-4B95279A51CE}" destId="{E1FC6BD0-7CD8-4D7A-8CD0-8B50C5948D31}" srcOrd="2" destOrd="0" parTransId="{54DC459D-70F2-433C-A952-29978E1AFBDB}" sibTransId="{F1AE5F02-C52C-4A44-9E95-7AB0ABDF60D2}"/>
    <dgm:cxn modelId="{FB0DDDA2-E4BA-4990-8897-580D14A956F9}" type="presParOf" srcId="{6A374447-6FD0-45B3-9852-C3F4E6164172}" destId="{7DF0763C-983C-417F-A506-E6377EE8FC7B}" srcOrd="0" destOrd="0" presId="urn:microsoft.com/office/officeart/2005/8/layout/cycle7"/>
    <dgm:cxn modelId="{1854ACA1-2A3C-4B40-A395-98EAAED3D009}" type="presParOf" srcId="{6A374447-6FD0-45B3-9852-C3F4E6164172}" destId="{9D13CA59-EE31-43D1-8059-ADD5FC413F72}" srcOrd="1" destOrd="0" presId="urn:microsoft.com/office/officeart/2005/8/layout/cycle7"/>
    <dgm:cxn modelId="{4A44D7F2-023C-4574-B35F-D9C317DF90BB}" type="presParOf" srcId="{9D13CA59-EE31-43D1-8059-ADD5FC413F72}" destId="{FEC48DFA-0C26-41D7-89E8-FC8650E9F21E}" srcOrd="0" destOrd="0" presId="urn:microsoft.com/office/officeart/2005/8/layout/cycle7"/>
    <dgm:cxn modelId="{518B5962-6551-41ED-B6AE-ADB5ABEFB826}" type="presParOf" srcId="{6A374447-6FD0-45B3-9852-C3F4E6164172}" destId="{8DF91C42-F069-448A-9412-7A45B89D8BBC}" srcOrd="2" destOrd="0" presId="urn:microsoft.com/office/officeart/2005/8/layout/cycle7"/>
    <dgm:cxn modelId="{275302DA-51C8-42F5-9E00-38EB958F391B}" type="presParOf" srcId="{6A374447-6FD0-45B3-9852-C3F4E6164172}" destId="{2DBA75E6-3E7B-4B35-B8CB-871C1C3584C6}" srcOrd="3" destOrd="0" presId="urn:microsoft.com/office/officeart/2005/8/layout/cycle7"/>
    <dgm:cxn modelId="{A7EEA46D-B356-46B3-8D72-F62CF6853D28}" type="presParOf" srcId="{2DBA75E6-3E7B-4B35-B8CB-871C1C3584C6}" destId="{7F2F6954-2630-4E5C-B268-D216E6B91EED}" srcOrd="0" destOrd="0" presId="urn:microsoft.com/office/officeart/2005/8/layout/cycle7"/>
    <dgm:cxn modelId="{07DFD28A-FA2B-4BA8-BEF7-4F939771ABDE}" type="presParOf" srcId="{6A374447-6FD0-45B3-9852-C3F4E6164172}" destId="{840F7E0A-FF41-40AE-9110-4A8236941449}" srcOrd="4" destOrd="0" presId="urn:microsoft.com/office/officeart/2005/8/layout/cycle7"/>
    <dgm:cxn modelId="{FAD7FA8C-36D6-41EF-8AC9-4A234D34ECD4}" type="presParOf" srcId="{6A374447-6FD0-45B3-9852-C3F4E6164172}" destId="{3EA56FBB-CF76-4799-AD80-0B691E15162F}" srcOrd="5" destOrd="0" presId="urn:microsoft.com/office/officeart/2005/8/layout/cycle7"/>
    <dgm:cxn modelId="{6A5D0DC8-A1DC-4D5F-9859-B9AE71539EB2}" type="presParOf" srcId="{3EA56FBB-CF76-4799-AD80-0B691E15162F}" destId="{6220CEE2-8FE8-4657-BD58-B6C0F768B1C2}"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45B8B86-7833-4913-9108-529FFF719AC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fr-CH"/>
        </a:p>
      </dgm:t>
    </dgm:pt>
    <dgm:pt modelId="{E1902BB2-8CEA-47FA-AEE4-36E0595AA44C}">
      <dgm:prSet phldrT="[Text]" custT="1"/>
      <dgm: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dgm:spPr>
      <dgm:t>
        <a:bodyPr/>
        <a:lstStyle/>
        <a:p>
          <a:br>
            <a:rPr lang="fr-CH" sz="1800" b="1" u="sng"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rPr>
          </a:br>
          <a:r>
            <a:rPr lang="fr-CH" sz="4000" b="1" u="sng"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rPr>
            <a:t>Optimiser le capital humain</a:t>
          </a:r>
        </a:p>
        <a:p>
          <a:endParaRPr lang="fr-CH" sz="2000" b="1" dirty="0">
            <a:solidFill>
              <a:schemeClr val="tx1"/>
            </a:solidFill>
          </a:endParaRPr>
        </a:p>
        <a:p>
          <a:endParaRPr lang="fr-CH" sz="2000" b="1" dirty="0">
            <a:solidFill>
              <a:schemeClr val="tx1"/>
            </a:solidFill>
          </a:endParaRPr>
        </a:p>
      </dgm:t>
    </dgm:pt>
    <dgm:pt modelId="{C958937D-FF68-46E6-83F4-804663DA0E06}" type="sibTrans" cxnId="{36CEAC70-22FC-49AF-BCA9-FAF6D9787DEF}">
      <dgm:prSet/>
      <dgm:spPr/>
      <dgm:t>
        <a:bodyPr/>
        <a:lstStyle/>
        <a:p>
          <a:endParaRPr lang="fr-CH"/>
        </a:p>
      </dgm:t>
    </dgm:pt>
    <dgm:pt modelId="{E62A1DDD-98AE-4E53-9023-43EF8F42E25A}" type="parTrans" cxnId="{36CEAC70-22FC-49AF-BCA9-FAF6D9787DEF}">
      <dgm:prSet/>
      <dgm:spPr/>
      <dgm:t>
        <a:bodyPr/>
        <a:lstStyle/>
        <a:p>
          <a:endParaRPr lang="fr-CH"/>
        </a:p>
      </dgm:t>
    </dgm:pt>
    <dgm:pt modelId="{CD4540EA-9A19-452B-90B5-F490B5786C7F}" type="pres">
      <dgm:prSet presAssocID="{E45B8B86-7833-4913-9108-529FFF719AC1}" presName="Name0" presStyleCnt="0">
        <dgm:presLayoutVars>
          <dgm:chPref val="1"/>
          <dgm:dir/>
          <dgm:animOne val="branch"/>
          <dgm:animLvl val="lvl"/>
          <dgm:resizeHandles/>
        </dgm:presLayoutVars>
      </dgm:prSet>
      <dgm:spPr/>
    </dgm:pt>
    <dgm:pt modelId="{168472F7-DF63-457B-90F2-FFAC4D34DE91}" type="pres">
      <dgm:prSet presAssocID="{E1902BB2-8CEA-47FA-AEE4-36E0595AA44C}" presName="vertOne" presStyleCnt="0"/>
      <dgm:spPr/>
    </dgm:pt>
    <dgm:pt modelId="{3F74E89F-6A34-44A4-A047-5FE2E9337C22}" type="pres">
      <dgm:prSet presAssocID="{E1902BB2-8CEA-47FA-AEE4-36E0595AA44C}" presName="txOne" presStyleLbl="node0" presStyleIdx="0" presStyleCnt="1" custScaleY="73333" custLinFactNeighborY="0">
        <dgm:presLayoutVars>
          <dgm:chPref val="3"/>
        </dgm:presLayoutVars>
      </dgm:prSet>
      <dgm:spPr>
        <a:prstGeom prst="bevel">
          <a:avLst/>
        </a:prstGeom>
      </dgm:spPr>
    </dgm:pt>
    <dgm:pt modelId="{F92C4243-EC4E-4AD5-9DB1-DA23A7451127}" type="pres">
      <dgm:prSet presAssocID="{E1902BB2-8CEA-47FA-AEE4-36E0595AA44C}" presName="horzOne" presStyleCnt="0"/>
      <dgm:spPr/>
    </dgm:pt>
  </dgm:ptLst>
  <dgm:cxnLst>
    <dgm:cxn modelId="{36CEAC70-22FC-49AF-BCA9-FAF6D9787DEF}" srcId="{E45B8B86-7833-4913-9108-529FFF719AC1}" destId="{E1902BB2-8CEA-47FA-AEE4-36E0595AA44C}" srcOrd="0" destOrd="0" parTransId="{E62A1DDD-98AE-4E53-9023-43EF8F42E25A}" sibTransId="{C958937D-FF68-46E6-83F4-804663DA0E06}"/>
    <dgm:cxn modelId="{73C6BC57-D8F6-416B-B616-BCD541772E1D}" type="presOf" srcId="{E1902BB2-8CEA-47FA-AEE4-36E0595AA44C}" destId="{3F74E89F-6A34-44A4-A047-5FE2E9337C22}" srcOrd="0" destOrd="0" presId="urn:microsoft.com/office/officeart/2005/8/layout/hierarchy4"/>
    <dgm:cxn modelId="{B62BA3B3-E130-4AC4-88DD-AEF6ED9DF62E}" type="presOf" srcId="{E45B8B86-7833-4913-9108-529FFF719AC1}" destId="{CD4540EA-9A19-452B-90B5-F490B5786C7F}" srcOrd="0" destOrd="0" presId="urn:microsoft.com/office/officeart/2005/8/layout/hierarchy4"/>
    <dgm:cxn modelId="{09FC48AD-DA4A-4200-80AF-008145BFF844}" type="presParOf" srcId="{CD4540EA-9A19-452B-90B5-F490B5786C7F}" destId="{168472F7-DF63-457B-90F2-FFAC4D34DE91}" srcOrd="0" destOrd="0" presId="urn:microsoft.com/office/officeart/2005/8/layout/hierarchy4"/>
    <dgm:cxn modelId="{0FB9F0E1-7766-47B1-977A-878792F878C5}" type="presParOf" srcId="{168472F7-DF63-457B-90F2-FFAC4D34DE91}" destId="{3F74E89F-6A34-44A4-A047-5FE2E9337C22}" srcOrd="0" destOrd="0" presId="urn:microsoft.com/office/officeart/2005/8/layout/hierarchy4"/>
    <dgm:cxn modelId="{B7D60BE0-F493-430B-ACE3-5C8B5DD1320D}" type="presParOf" srcId="{168472F7-DF63-457B-90F2-FFAC4D34DE91}" destId="{F92C4243-EC4E-4AD5-9DB1-DA23A745112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6838C6-D2E7-48F7-949F-3FE06DB4B555}" type="doc">
      <dgm:prSet loTypeId="urn:microsoft.com/office/officeart/2005/8/layout/arrow2" loCatId="process" qsTypeId="urn:microsoft.com/office/officeart/2005/8/quickstyle/3d3" qsCatId="3D" csTypeId="urn:microsoft.com/office/officeart/2005/8/colors/accent0_1" csCatId="mainScheme" phldr="1"/>
      <dgm:spPr/>
      <dgm:t>
        <a:bodyPr/>
        <a:lstStyle/>
        <a:p>
          <a:endParaRPr lang="fr-CH"/>
        </a:p>
      </dgm:t>
    </dgm:pt>
    <dgm:pt modelId="{04DD46DE-2F63-4DBA-AA7C-FBC7BCAD4266}">
      <dgm:prSet phldrT="[Text]"/>
      <dgm:spPr/>
      <dgm:t>
        <a:bodyPr/>
        <a:lstStyle/>
        <a:p>
          <a:r>
            <a:rPr lang="fr-CH" dirty="0"/>
            <a:t> </a:t>
          </a:r>
        </a:p>
      </dgm:t>
    </dgm:pt>
    <dgm:pt modelId="{4D69070D-F9AF-487A-8969-29B8EF876F14}" type="sibTrans" cxnId="{E6EBFD47-E022-48D2-88B2-236AEFB787F7}">
      <dgm:prSet/>
      <dgm:spPr/>
      <dgm:t>
        <a:bodyPr/>
        <a:lstStyle/>
        <a:p>
          <a:endParaRPr lang="fr-CH"/>
        </a:p>
      </dgm:t>
    </dgm:pt>
    <dgm:pt modelId="{391BEB51-1881-4A80-9228-E7780EE09B93}" type="parTrans" cxnId="{E6EBFD47-E022-48D2-88B2-236AEFB787F7}">
      <dgm:prSet/>
      <dgm:spPr/>
      <dgm:t>
        <a:bodyPr/>
        <a:lstStyle/>
        <a:p>
          <a:endParaRPr lang="fr-CH"/>
        </a:p>
      </dgm:t>
    </dgm:pt>
    <dgm:pt modelId="{481ED0AD-E8DF-4937-B050-96B60F8CFA5E}">
      <dgm:prSet phldrT="[Text]"/>
      <dgm:spPr/>
      <dgm:t>
        <a:bodyPr/>
        <a:lstStyle/>
        <a:p>
          <a:r>
            <a:rPr lang="fr-CH" dirty="0"/>
            <a:t> </a:t>
          </a:r>
        </a:p>
      </dgm:t>
    </dgm:pt>
    <dgm:pt modelId="{BF743B4D-D0B1-4A95-B537-B5A453BB7A92}" type="sibTrans" cxnId="{E297B596-9A8B-46FC-8D14-76ED52C2B2EB}">
      <dgm:prSet/>
      <dgm:spPr/>
      <dgm:t>
        <a:bodyPr/>
        <a:lstStyle/>
        <a:p>
          <a:endParaRPr lang="fr-CH"/>
        </a:p>
      </dgm:t>
    </dgm:pt>
    <dgm:pt modelId="{D92F9BE3-4995-4760-B332-CCEF53F2A7FC}" type="parTrans" cxnId="{E297B596-9A8B-46FC-8D14-76ED52C2B2EB}">
      <dgm:prSet/>
      <dgm:spPr/>
      <dgm:t>
        <a:bodyPr/>
        <a:lstStyle/>
        <a:p>
          <a:endParaRPr lang="fr-CH"/>
        </a:p>
      </dgm:t>
    </dgm:pt>
    <dgm:pt modelId="{5324D46D-1488-465C-BE71-6852C1D9BD7A}">
      <dgm:prSet phldrT="[Text]"/>
      <dgm:spPr/>
      <dgm:t>
        <a:bodyPr/>
        <a:lstStyle/>
        <a:p>
          <a:r>
            <a:rPr lang="fr-CH" dirty="0"/>
            <a:t> </a:t>
          </a:r>
        </a:p>
      </dgm:t>
    </dgm:pt>
    <dgm:pt modelId="{824D26EF-5D74-43F9-8DC4-6B441F9ED400}" type="sibTrans" cxnId="{CDE297B5-CCD3-4421-B6B0-85579F69F4D4}">
      <dgm:prSet/>
      <dgm:spPr/>
      <dgm:t>
        <a:bodyPr/>
        <a:lstStyle/>
        <a:p>
          <a:endParaRPr lang="fr-CH"/>
        </a:p>
      </dgm:t>
    </dgm:pt>
    <dgm:pt modelId="{505A6B6A-54A0-4B2D-9E0B-892A15EE0E60}" type="parTrans" cxnId="{CDE297B5-CCD3-4421-B6B0-85579F69F4D4}">
      <dgm:prSet/>
      <dgm:spPr/>
      <dgm:t>
        <a:bodyPr/>
        <a:lstStyle/>
        <a:p>
          <a:endParaRPr lang="fr-CH"/>
        </a:p>
      </dgm:t>
    </dgm:pt>
    <dgm:pt modelId="{F75FE3B3-8C27-4ADA-BA4D-93D6C4262618}" type="pres">
      <dgm:prSet presAssocID="{CE6838C6-D2E7-48F7-949F-3FE06DB4B555}" presName="arrowDiagram" presStyleCnt="0">
        <dgm:presLayoutVars>
          <dgm:chMax val="5"/>
          <dgm:dir/>
          <dgm:resizeHandles val="exact"/>
        </dgm:presLayoutVars>
      </dgm:prSet>
      <dgm:spPr/>
    </dgm:pt>
    <dgm:pt modelId="{874382B1-1C3B-45A7-BDE6-F0CF50734CB6}" type="pres">
      <dgm:prSet presAssocID="{CE6838C6-D2E7-48F7-949F-3FE06DB4B555}" presName="arrow" presStyleLbl="bgShp" presStyleIdx="0" presStyleCn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z="-300000" prstMaterial="matte">
          <a:bevelT w="127000" h="63500"/>
        </a:sp3d>
      </dgm:spPr>
    </dgm:pt>
    <dgm:pt modelId="{CA07CDFA-F452-4A83-86FA-0656BC30C747}" type="pres">
      <dgm:prSet presAssocID="{CE6838C6-D2E7-48F7-949F-3FE06DB4B555}" presName="arrowDiagram3" presStyleCnt="0"/>
      <dgm:spPr/>
    </dgm:pt>
    <dgm:pt modelId="{3268CBBC-85E0-4B81-9914-2B528B4D9145}" type="pres">
      <dgm:prSet presAssocID="{481ED0AD-E8DF-4937-B050-96B60F8CFA5E}" presName="bullet3a" presStyleLbl="node1" presStyleIdx="0" presStyleCnt="3"/>
      <dgm:spPr/>
    </dgm:pt>
    <dgm:pt modelId="{822292C0-F103-42D7-A99A-C09ED1F7A89B}" type="pres">
      <dgm:prSet presAssocID="{481ED0AD-E8DF-4937-B050-96B60F8CFA5E}" presName="textBox3a" presStyleLbl="revTx" presStyleIdx="0" presStyleCnt="3">
        <dgm:presLayoutVars>
          <dgm:bulletEnabled val="1"/>
        </dgm:presLayoutVars>
      </dgm:prSet>
      <dgm:spPr/>
    </dgm:pt>
    <dgm:pt modelId="{8A830F28-8688-4F22-B738-C6CACBE9B633}" type="pres">
      <dgm:prSet presAssocID="{5324D46D-1488-465C-BE71-6852C1D9BD7A}" presName="bullet3b" presStyleLbl="node1" presStyleIdx="1" presStyleCnt="3"/>
      <dgm:spPr/>
    </dgm:pt>
    <dgm:pt modelId="{4C090C40-7415-481C-96F3-58A6C111181D}" type="pres">
      <dgm:prSet presAssocID="{5324D46D-1488-465C-BE71-6852C1D9BD7A}" presName="textBox3b" presStyleLbl="revTx" presStyleIdx="1" presStyleCnt="3" custLinFactNeighborX="2302" custLinFactNeighborY="351">
        <dgm:presLayoutVars>
          <dgm:bulletEnabled val="1"/>
        </dgm:presLayoutVars>
      </dgm:prSet>
      <dgm:spPr/>
    </dgm:pt>
    <dgm:pt modelId="{22577624-A191-44E6-BF79-4F2CCB5BBB02}" type="pres">
      <dgm:prSet presAssocID="{04DD46DE-2F63-4DBA-AA7C-FBC7BCAD4266}" presName="bullet3c" presStyleLbl="node1" presStyleIdx="2" presStyleCnt="3"/>
      <dgm:spPr/>
    </dgm:pt>
    <dgm:pt modelId="{F309B652-8CD9-4BE2-BBA3-58AFEB93132D}" type="pres">
      <dgm:prSet presAssocID="{04DD46DE-2F63-4DBA-AA7C-FBC7BCAD4266}" presName="textBox3c" presStyleLbl="revTx" presStyleIdx="2" presStyleCnt="3">
        <dgm:presLayoutVars>
          <dgm:bulletEnabled val="1"/>
        </dgm:presLayoutVars>
      </dgm:prSet>
      <dgm:spPr/>
    </dgm:pt>
  </dgm:ptLst>
  <dgm:cxnLst>
    <dgm:cxn modelId="{023CAD09-6A1C-4BA3-BE4D-56DCE521460E}" type="presOf" srcId="{5324D46D-1488-465C-BE71-6852C1D9BD7A}" destId="{4C090C40-7415-481C-96F3-58A6C111181D}" srcOrd="0" destOrd="0" presId="urn:microsoft.com/office/officeart/2005/8/layout/arrow2"/>
    <dgm:cxn modelId="{A5BE033F-E428-43A0-82B8-53D8065642EA}" type="presOf" srcId="{CE6838C6-D2E7-48F7-949F-3FE06DB4B555}" destId="{F75FE3B3-8C27-4ADA-BA4D-93D6C4262618}" srcOrd="0" destOrd="0" presId="urn:microsoft.com/office/officeart/2005/8/layout/arrow2"/>
    <dgm:cxn modelId="{E6EBFD47-E022-48D2-88B2-236AEFB787F7}" srcId="{CE6838C6-D2E7-48F7-949F-3FE06DB4B555}" destId="{04DD46DE-2F63-4DBA-AA7C-FBC7BCAD4266}" srcOrd="2" destOrd="0" parTransId="{391BEB51-1881-4A80-9228-E7780EE09B93}" sibTransId="{4D69070D-F9AF-487A-8969-29B8EF876F14}"/>
    <dgm:cxn modelId="{8F73B74E-27E9-4B9B-BF3B-51A572506E73}" type="presOf" srcId="{04DD46DE-2F63-4DBA-AA7C-FBC7BCAD4266}" destId="{F309B652-8CD9-4BE2-BBA3-58AFEB93132D}" srcOrd="0" destOrd="0" presId="urn:microsoft.com/office/officeart/2005/8/layout/arrow2"/>
    <dgm:cxn modelId="{E297B596-9A8B-46FC-8D14-76ED52C2B2EB}" srcId="{CE6838C6-D2E7-48F7-949F-3FE06DB4B555}" destId="{481ED0AD-E8DF-4937-B050-96B60F8CFA5E}" srcOrd="0" destOrd="0" parTransId="{D92F9BE3-4995-4760-B332-CCEF53F2A7FC}" sibTransId="{BF743B4D-D0B1-4A95-B537-B5A453BB7A92}"/>
    <dgm:cxn modelId="{CDE297B5-CCD3-4421-B6B0-85579F69F4D4}" srcId="{CE6838C6-D2E7-48F7-949F-3FE06DB4B555}" destId="{5324D46D-1488-465C-BE71-6852C1D9BD7A}" srcOrd="1" destOrd="0" parTransId="{505A6B6A-54A0-4B2D-9E0B-892A15EE0E60}" sibTransId="{824D26EF-5D74-43F9-8DC4-6B441F9ED400}"/>
    <dgm:cxn modelId="{AE7697EA-70E0-474C-970F-F16781DC32FA}" type="presOf" srcId="{481ED0AD-E8DF-4937-B050-96B60F8CFA5E}" destId="{822292C0-F103-42D7-A99A-C09ED1F7A89B}" srcOrd="0" destOrd="0" presId="urn:microsoft.com/office/officeart/2005/8/layout/arrow2"/>
    <dgm:cxn modelId="{2FCD71CF-092C-4BA6-B898-A3AA4D2DC09D}" type="presParOf" srcId="{F75FE3B3-8C27-4ADA-BA4D-93D6C4262618}" destId="{874382B1-1C3B-45A7-BDE6-F0CF50734CB6}" srcOrd="0" destOrd="0" presId="urn:microsoft.com/office/officeart/2005/8/layout/arrow2"/>
    <dgm:cxn modelId="{8C988854-9C5E-42D5-8109-DF2D6BDCF568}" type="presParOf" srcId="{F75FE3B3-8C27-4ADA-BA4D-93D6C4262618}" destId="{CA07CDFA-F452-4A83-86FA-0656BC30C747}" srcOrd="1" destOrd="0" presId="urn:microsoft.com/office/officeart/2005/8/layout/arrow2"/>
    <dgm:cxn modelId="{C3FC6640-C18D-4B93-AA3E-48961E77C56F}" type="presParOf" srcId="{CA07CDFA-F452-4A83-86FA-0656BC30C747}" destId="{3268CBBC-85E0-4B81-9914-2B528B4D9145}" srcOrd="0" destOrd="0" presId="urn:microsoft.com/office/officeart/2005/8/layout/arrow2"/>
    <dgm:cxn modelId="{FE14C9DE-79C3-464B-B370-9B0C24C93CD3}" type="presParOf" srcId="{CA07CDFA-F452-4A83-86FA-0656BC30C747}" destId="{822292C0-F103-42D7-A99A-C09ED1F7A89B}" srcOrd="1" destOrd="0" presId="urn:microsoft.com/office/officeart/2005/8/layout/arrow2"/>
    <dgm:cxn modelId="{759B31DD-2AEF-45F5-B6AC-0A92C9CA3951}" type="presParOf" srcId="{CA07CDFA-F452-4A83-86FA-0656BC30C747}" destId="{8A830F28-8688-4F22-B738-C6CACBE9B633}" srcOrd="2" destOrd="0" presId="urn:microsoft.com/office/officeart/2005/8/layout/arrow2"/>
    <dgm:cxn modelId="{52E79666-E2D2-4E5E-A00B-B552ED1EF794}" type="presParOf" srcId="{CA07CDFA-F452-4A83-86FA-0656BC30C747}" destId="{4C090C40-7415-481C-96F3-58A6C111181D}" srcOrd="3" destOrd="0" presId="urn:microsoft.com/office/officeart/2005/8/layout/arrow2"/>
    <dgm:cxn modelId="{07266A2A-0360-4758-9612-C6747D64D913}" type="presParOf" srcId="{CA07CDFA-F452-4A83-86FA-0656BC30C747}" destId="{22577624-A191-44E6-BF79-4F2CCB5BBB02}" srcOrd="4" destOrd="0" presId="urn:microsoft.com/office/officeart/2005/8/layout/arrow2"/>
    <dgm:cxn modelId="{C6D7CBBC-82EA-41DE-8033-9F4EC4E9EDFA}" type="presParOf" srcId="{CA07CDFA-F452-4A83-86FA-0656BC30C747}" destId="{F309B652-8CD9-4BE2-BBA3-58AFEB93132D}"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5B8B86-7833-4913-9108-529FFF719AC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fr-CH"/>
        </a:p>
      </dgm:t>
    </dgm:pt>
    <dgm:pt modelId="{E1902BB2-8CEA-47FA-AEE4-36E0595AA44C}">
      <dgm:prSet phldrT="[Text]" custT="1"/>
      <dgm: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dgm:spPr>
      <dgm:t>
        <a:bodyPr/>
        <a:lstStyle/>
        <a:p>
          <a:r>
            <a:rPr lang="fr-CH" sz="3600" b="1" u="sng"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rPr>
            <a:t>Évaluer et Former l’Individu DANS le Groupe et en Situation DYNAMIQUE</a:t>
          </a:r>
          <a:br>
            <a:rPr lang="fr-CH" sz="3600" b="1" u="sng"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rPr>
          </a:br>
          <a:endParaRPr lang="fr-CH" sz="3600" b="1" u="sng"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endParaRPr>
        </a:p>
      </dgm:t>
    </dgm:pt>
    <dgm:pt modelId="{C958937D-FF68-46E6-83F4-804663DA0E06}" type="sibTrans" cxnId="{36CEAC70-22FC-49AF-BCA9-FAF6D9787DEF}">
      <dgm:prSet/>
      <dgm:spPr/>
      <dgm:t>
        <a:bodyPr/>
        <a:lstStyle/>
        <a:p>
          <a:endParaRPr lang="fr-CH"/>
        </a:p>
      </dgm:t>
    </dgm:pt>
    <dgm:pt modelId="{E62A1DDD-98AE-4E53-9023-43EF8F42E25A}" type="parTrans" cxnId="{36CEAC70-22FC-49AF-BCA9-FAF6D9787DEF}">
      <dgm:prSet/>
      <dgm:spPr/>
      <dgm:t>
        <a:bodyPr/>
        <a:lstStyle/>
        <a:p>
          <a:endParaRPr lang="fr-CH"/>
        </a:p>
      </dgm:t>
    </dgm:pt>
    <dgm:pt modelId="{CD4540EA-9A19-452B-90B5-F490B5786C7F}" type="pres">
      <dgm:prSet presAssocID="{E45B8B86-7833-4913-9108-529FFF719AC1}" presName="Name0" presStyleCnt="0">
        <dgm:presLayoutVars>
          <dgm:chPref val="1"/>
          <dgm:dir/>
          <dgm:animOne val="branch"/>
          <dgm:animLvl val="lvl"/>
          <dgm:resizeHandles/>
        </dgm:presLayoutVars>
      </dgm:prSet>
      <dgm:spPr/>
    </dgm:pt>
    <dgm:pt modelId="{168472F7-DF63-457B-90F2-FFAC4D34DE91}" type="pres">
      <dgm:prSet presAssocID="{E1902BB2-8CEA-47FA-AEE4-36E0595AA44C}" presName="vertOne" presStyleCnt="0"/>
      <dgm:spPr/>
    </dgm:pt>
    <dgm:pt modelId="{3F74E89F-6A34-44A4-A047-5FE2E9337C22}" type="pres">
      <dgm:prSet presAssocID="{E1902BB2-8CEA-47FA-AEE4-36E0595AA44C}" presName="txOne" presStyleLbl="node0" presStyleIdx="0" presStyleCnt="1" custScaleY="100000" custLinFactNeighborY="3333">
        <dgm:presLayoutVars>
          <dgm:chPref val="3"/>
        </dgm:presLayoutVars>
      </dgm:prSet>
      <dgm:spPr>
        <a:prstGeom prst="bevel">
          <a:avLst/>
        </a:prstGeom>
      </dgm:spPr>
    </dgm:pt>
    <dgm:pt modelId="{F92C4243-EC4E-4AD5-9DB1-DA23A7451127}" type="pres">
      <dgm:prSet presAssocID="{E1902BB2-8CEA-47FA-AEE4-36E0595AA44C}" presName="horzOne" presStyleCnt="0"/>
      <dgm:spPr/>
    </dgm:pt>
  </dgm:ptLst>
  <dgm:cxnLst>
    <dgm:cxn modelId="{36CEAC70-22FC-49AF-BCA9-FAF6D9787DEF}" srcId="{E45B8B86-7833-4913-9108-529FFF719AC1}" destId="{E1902BB2-8CEA-47FA-AEE4-36E0595AA44C}" srcOrd="0" destOrd="0" parTransId="{E62A1DDD-98AE-4E53-9023-43EF8F42E25A}" sibTransId="{C958937D-FF68-46E6-83F4-804663DA0E06}"/>
    <dgm:cxn modelId="{73C6BC57-D8F6-416B-B616-BCD541772E1D}" type="presOf" srcId="{E1902BB2-8CEA-47FA-AEE4-36E0595AA44C}" destId="{3F74E89F-6A34-44A4-A047-5FE2E9337C22}" srcOrd="0" destOrd="0" presId="urn:microsoft.com/office/officeart/2005/8/layout/hierarchy4"/>
    <dgm:cxn modelId="{B62BA3B3-E130-4AC4-88DD-AEF6ED9DF62E}" type="presOf" srcId="{E45B8B86-7833-4913-9108-529FFF719AC1}" destId="{CD4540EA-9A19-452B-90B5-F490B5786C7F}" srcOrd="0" destOrd="0" presId="urn:microsoft.com/office/officeart/2005/8/layout/hierarchy4"/>
    <dgm:cxn modelId="{09FC48AD-DA4A-4200-80AF-008145BFF844}" type="presParOf" srcId="{CD4540EA-9A19-452B-90B5-F490B5786C7F}" destId="{168472F7-DF63-457B-90F2-FFAC4D34DE91}" srcOrd="0" destOrd="0" presId="urn:microsoft.com/office/officeart/2005/8/layout/hierarchy4"/>
    <dgm:cxn modelId="{0FB9F0E1-7766-47B1-977A-878792F878C5}" type="presParOf" srcId="{168472F7-DF63-457B-90F2-FFAC4D34DE91}" destId="{3F74E89F-6A34-44A4-A047-5FE2E9337C22}" srcOrd="0" destOrd="0" presId="urn:microsoft.com/office/officeart/2005/8/layout/hierarchy4"/>
    <dgm:cxn modelId="{B7D60BE0-F493-430B-ACE3-5C8B5DD1320D}" type="presParOf" srcId="{168472F7-DF63-457B-90F2-FFAC4D34DE91}" destId="{F92C4243-EC4E-4AD5-9DB1-DA23A745112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5B8B86-7833-4913-9108-529FFF719AC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fr-CH"/>
        </a:p>
      </dgm:t>
    </dgm:pt>
    <dgm:pt modelId="{E1902BB2-8CEA-47FA-AEE4-36E0595AA44C}">
      <dgm:prSet phldrT="[Text]" custT="1"/>
      <dgm:spPr>
        <a:solidFill>
          <a:schemeClr val="bg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dgm:spPr>
      <dgm:t>
        <a:bodyPr/>
        <a:lstStyle/>
        <a:p>
          <a:r>
            <a:rPr lang="fr-CH" sz="3200" b="1" i="0" u="sng" dirty="0" err="1">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t>Coaching|Ateliers|Formations|Simulations</a:t>
          </a:r>
          <a:br>
            <a:rPr lang="fr-CH" sz="3200" b="1" i="0" u="sng"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br>
          <a:r>
            <a:rPr lang="fr-CH" sz="2400" b="1" i="0" u="none" dirty="0">
              <a:ln>
                <a:noFill/>
              </a:ln>
              <a:solidFill>
                <a:schemeClr val="tx1"/>
              </a:solidFill>
              <a:effectLst/>
              <a:latin typeface="Garamond" panose="02020404030301010803" pitchFamily="18" charset="0"/>
            </a:rPr>
            <a:t>(de Manager, </a:t>
          </a:r>
          <a:r>
            <a:rPr lang="fr-CH" sz="2400" b="1" i="0" u="none" dirty="0" err="1">
              <a:ln>
                <a:noFill/>
              </a:ln>
              <a:solidFill>
                <a:schemeClr val="tx1"/>
              </a:solidFill>
              <a:effectLst/>
              <a:latin typeface="Garamond" panose="02020404030301010803" pitchFamily="18" charset="0"/>
            </a:rPr>
            <a:t>HPIs</a:t>
          </a:r>
          <a:r>
            <a:rPr lang="fr-CH" sz="2400" b="1" i="0" u="none" dirty="0">
              <a:ln>
                <a:noFill/>
              </a:ln>
              <a:solidFill>
                <a:schemeClr val="tx1"/>
              </a:solidFill>
              <a:effectLst/>
              <a:latin typeface="Garamond" panose="02020404030301010803" pitchFamily="18" charset="0"/>
            </a:rPr>
            <a:t>, École/Entreprise/Privatisé, Marchés)</a:t>
          </a:r>
          <a:endParaRPr lang="fr-CH" sz="3600" b="1" u="sng" dirty="0">
            <a:ln>
              <a:noFill/>
            </a:ln>
            <a:solidFill>
              <a:schemeClr val="tx1"/>
            </a:solidFill>
            <a:effectLst>
              <a:outerShdw blurRad="50800" dist="38100" dir="5400000" algn="t" rotWithShape="0">
                <a:prstClr val="black">
                  <a:alpha val="40000"/>
                </a:prstClr>
              </a:outerShdw>
            </a:effectLst>
            <a:latin typeface="Garamond" panose="02020404030301010803" pitchFamily="18" charset="0"/>
          </a:endParaRPr>
        </a:p>
      </dgm:t>
    </dgm:pt>
    <dgm:pt modelId="{C958937D-FF68-46E6-83F4-804663DA0E06}" type="sibTrans" cxnId="{36CEAC70-22FC-49AF-BCA9-FAF6D9787DEF}">
      <dgm:prSet/>
      <dgm:spPr/>
      <dgm:t>
        <a:bodyPr/>
        <a:lstStyle/>
        <a:p>
          <a:endParaRPr lang="fr-CH"/>
        </a:p>
      </dgm:t>
    </dgm:pt>
    <dgm:pt modelId="{E62A1DDD-98AE-4E53-9023-43EF8F42E25A}" type="parTrans" cxnId="{36CEAC70-22FC-49AF-BCA9-FAF6D9787DEF}">
      <dgm:prSet/>
      <dgm:spPr/>
      <dgm:t>
        <a:bodyPr/>
        <a:lstStyle/>
        <a:p>
          <a:endParaRPr lang="fr-CH"/>
        </a:p>
      </dgm:t>
    </dgm:pt>
    <dgm:pt modelId="{CD4540EA-9A19-452B-90B5-F490B5786C7F}" type="pres">
      <dgm:prSet presAssocID="{E45B8B86-7833-4913-9108-529FFF719AC1}" presName="Name0" presStyleCnt="0">
        <dgm:presLayoutVars>
          <dgm:chPref val="1"/>
          <dgm:dir/>
          <dgm:animOne val="branch"/>
          <dgm:animLvl val="lvl"/>
          <dgm:resizeHandles/>
        </dgm:presLayoutVars>
      </dgm:prSet>
      <dgm:spPr/>
    </dgm:pt>
    <dgm:pt modelId="{168472F7-DF63-457B-90F2-FFAC4D34DE91}" type="pres">
      <dgm:prSet presAssocID="{E1902BB2-8CEA-47FA-AEE4-36E0595AA44C}" presName="vertOne" presStyleCnt="0"/>
      <dgm:spPr/>
    </dgm:pt>
    <dgm:pt modelId="{3F74E89F-6A34-44A4-A047-5FE2E9337C22}" type="pres">
      <dgm:prSet presAssocID="{E1902BB2-8CEA-47FA-AEE4-36E0595AA44C}" presName="txOne" presStyleLbl="node0" presStyleIdx="0" presStyleCnt="1" custScaleY="100000" custLinFactNeighborY="-3333">
        <dgm:presLayoutVars>
          <dgm:chPref val="3"/>
        </dgm:presLayoutVars>
      </dgm:prSet>
      <dgm:spPr>
        <a:prstGeom prst="bevel">
          <a:avLst/>
        </a:prstGeom>
      </dgm:spPr>
    </dgm:pt>
    <dgm:pt modelId="{F92C4243-EC4E-4AD5-9DB1-DA23A7451127}" type="pres">
      <dgm:prSet presAssocID="{E1902BB2-8CEA-47FA-AEE4-36E0595AA44C}" presName="horzOne" presStyleCnt="0"/>
      <dgm:spPr/>
    </dgm:pt>
  </dgm:ptLst>
  <dgm:cxnLst>
    <dgm:cxn modelId="{36CEAC70-22FC-49AF-BCA9-FAF6D9787DEF}" srcId="{E45B8B86-7833-4913-9108-529FFF719AC1}" destId="{E1902BB2-8CEA-47FA-AEE4-36E0595AA44C}" srcOrd="0" destOrd="0" parTransId="{E62A1DDD-98AE-4E53-9023-43EF8F42E25A}" sibTransId="{C958937D-FF68-46E6-83F4-804663DA0E06}"/>
    <dgm:cxn modelId="{73C6BC57-D8F6-416B-B616-BCD541772E1D}" type="presOf" srcId="{E1902BB2-8CEA-47FA-AEE4-36E0595AA44C}" destId="{3F74E89F-6A34-44A4-A047-5FE2E9337C22}" srcOrd="0" destOrd="0" presId="urn:microsoft.com/office/officeart/2005/8/layout/hierarchy4"/>
    <dgm:cxn modelId="{B62BA3B3-E130-4AC4-88DD-AEF6ED9DF62E}" type="presOf" srcId="{E45B8B86-7833-4913-9108-529FFF719AC1}" destId="{CD4540EA-9A19-452B-90B5-F490B5786C7F}" srcOrd="0" destOrd="0" presId="urn:microsoft.com/office/officeart/2005/8/layout/hierarchy4"/>
    <dgm:cxn modelId="{09FC48AD-DA4A-4200-80AF-008145BFF844}" type="presParOf" srcId="{CD4540EA-9A19-452B-90B5-F490B5786C7F}" destId="{168472F7-DF63-457B-90F2-FFAC4D34DE91}" srcOrd="0" destOrd="0" presId="urn:microsoft.com/office/officeart/2005/8/layout/hierarchy4"/>
    <dgm:cxn modelId="{0FB9F0E1-7766-47B1-977A-878792F878C5}" type="presParOf" srcId="{168472F7-DF63-457B-90F2-FFAC4D34DE91}" destId="{3F74E89F-6A34-44A4-A047-5FE2E9337C22}" srcOrd="0" destOrd="0" presId="urn:microsoft.com/office/officeart/2005/8/layout/hierarchy4"/>
    <dgm:cxn modelId="{B7D60BE0-F493-430B-ACE3-5C8B5DD1320D}" type="presParOf" srcId="{168472F7-DF63-457B-90F2-FFAC4D34DE91}" destId="{F92C4243-EC4E-4AD5-9DB1-DA23A745112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5B8B86-7833-4913-9108-529FFF719AC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fr-CH"/>
        </a:p>
      </dgm:t>
    </dgm:pt>
    <dgm:pt modelId="{E1902BB2-8CEA-47FA-AEE4-36E0595AA44C}">
      <dgm:prSet phldrT="[Text]" custT="1"/>
      <dgm:spPr>
        <a:solidFill>
          <a:schemeClr val="bg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dgm:spPr>
      <dgm:t>
        <a:bodyPr/>
        <a:lstStyle/>
        <a:p>
          <a:r>
            <a:rPr lang="fr-CH" sz="4000" b="1" u="sng" dirty="0">
              <a:ln>
                <a:solidFill>
                  <a:schemeClr val="bg2">
                    <a:lumMod val="60000"/>
                    <a:lumOff val="40000"/>
                  </a:schemeClr>
                </a:solidFill>
              </a:ln>
              <a:solidFill>
                <a:schemeClr val="bg1"/>
              </a:solidFill>
              <a:effectLst>
                <a:outerShdw blurRad="50800" dist="38100" dir="5400000" algn="t" rotWithShape="0">
                  <a:prstClr val="black">
                    <a:alpha val="40000"/>
                  </a:prstClr>
                </a:outerShdw>
                <a:reflection blurRad="6350" stA="55000" endA="300" endPos="45500" dir="5400000" sy="-100000" algn="bl" rotWithShape="0"/>
              </a:effectLst>
              <a:latin typeface="Garamond" panose="02020404030301010803" pitchFamily="18" charset="0"/>
            </a:rPr>
            <a:t>OBJECTIF</a:t>
          </a:r>
        </a:p>
        <a:p>
          <a:r>
            <a:rPr lang="fr-CH" sz="1800" b="0" i="1" dirty="0">
              <a:latin typeface="Garamond" panose="02020404030301010803" pitchFamily="18" charset="0"/>
            </a:rPr>
            <a:t>Le négociateur est une personne qui se trouve chargée de discuter les conditions de la conclusion d'une convention. Celui qui peut intercéder pour une tierce personne sous mandat.</a:t>
          </a:r>
          <a:br>
            <a:rPr lang="fr-CH" sz="1800" b="1" i="1" u="sng" dirty="0">
              <a:ln>
                <a:solidFill>
                  <a:schemeClr val="bg2">
                    <a:lumMod val="60000"/>
                    <a:lumOff val="40000"/>
                  </a:schemeClr>
                </a:solidFill>
              </a:ln>
              <a:solidFill>
                <a:schemeClr val="bg1"/>
              </a:solidFill>
              <a:effectLst>
                <a:outerShdw blurRad="50800" dist="38100" dir="5400000" algn="t" rotWithShape="0">
                  <a:prstClr val="black">
                    <a:alpha val="40000"/>
                  </a:prstClr>
                </a:outerShdw>
                <a:reflection blurRad="6350" stA="55000" endA="300" endPos="45500" dir="5400000" sy="-100000" algn="bl" rotWithShape="0"/>
              </a:effectLst>
              <a:latin typeface="Garamond" panose="02020404030301010803" pitchFamily="18" charset="0"/>
            </a:rPr>
          </a:br>
          <a:endParaRPr lang="fr-CH" sz="1800" b="1" i="1" u="sng" dirty="0">
            <a:ln>
              <a:solidFill>
                <a:schemeClr val="bg2">
                  <a:lumMod val="60000"/>
                  <a:lumOff val="40000"/>
                </a:schemeClr>
              </a:solidFill>
            </a:ln>
            <a:solidFill>
              <a:schemeClr val="bg1"/>
            </a:solidFill>
            <a:effectLst>
              <a:outerShdw blurRad="50800" dist="38100" dir="5400000" algn="t" rotWithShape="0">
                <a:prstClr val="black">
                  <a:alpha val="40000"/>
                </a:prstClr>
              </a:outerShdw>
              <a:reflection blurRad="6350" stA="55000" endA="300" endPos="45500" dir="5400000" sy="-100000" algn="bl" rotWithShape="0"/>
            </a:effectLst>
            <a:latin typeface="Garamond" panose="02020404030301010803" pitchFamily="18" charset="0"/>
          </a:endParaRPr>
        </a:p>
        <a:p>
          <a:endParaRPr lang="fr-CH" sz="2000" b="1" dirty="0">
            <a:solidFill>
              <a:schemeClr val="tx1"/>
            </a:solidFill>
          </a:endParaRPr>
        </a:p>
        <a:p>
          <a:endParaRPr lang="fr-CH" sz="2000" b="1" dirty="0">
            <a:solidFill>
              <a:schemeClr val="tx1"/>
            </a:solidFill>
          </a:endParaRPr>
        </a:p>
      </dgm:t>
    </dgm:pt>
    <dgm:pt modelId="{C958937D-FF68-46E6-83F4-804663DA0E06}" type="sibTrans" cxnId="{36CEAC70-22FC-49AF-BCA9-FAF6D9787DEF}">
      <dgm:prSet/>
      <dgm:spPr/>
      <dgm:t>
        <a:bodyPr/>
        <a:lstStyle/>
        <a:p>
          <a:endParaRPr lang="fr-CH"/>
        </a:p>
      </dgm:t>
    </dgm:pt>
    <dgm:pt modelId="{E62A1DDD-98AE-4E53-9023-43EF8F42E25A}" type="parTrans" cxnId="{36CEAC70-22FC-49AF-BCA9-FAF6D9787DEF}">
      <dgm:prSet/>
      <dgm:spPr/>
      <dgm:t>
        <a:bodyPr/>
        <a:lstStyle/>
        <a:p>
          <a:endParaRPr lang="fr-CH"/>
        </a:p>
      </dgm:t>
    </dgm:pt>
    <dgm:pt modelId="{CD4540EA-9A19-452B-90B5-F490B5786C7F}" type="pres">
      <dgm:prSet presAssocID="{E45B8B86-7833-4913-9108-529FFF719AC1}" presName="Name0" presStyleCnt="0">
        <dgm:presLayoutVars>
          <dgm:chPref val="1"/>
          <dgm:dir/>
          <dgm:animOne val="branch"/>
          <dgm:animLvl val="lvl"/>
          <dgm:resizeHandles/>
        </dgm:presLayoutVars>
      </dgm:prSet>
      <dgm:spPr/>
    </dgm:pt>
    <dgm:pt modelId="{168472F7-DF63-457B-90F2-FFAC4D34DE91}" type="pres">
      <dgm:prSet presAssocID="{E1902BB2-8CEA-47FA-AEE4-36E0595AA44C}" presName="vertOne" presStyleCnt="0"/>
      <dgm:spPr/>
    </dgm:pt>
    <dgm:pt modelId="{3F74E89F-6A34-44A4-A047-5FE2E9337C22}" type="pres">
      <dgm:prSet presAssocID="{E1902BB2-8CEA-47FA-AEE4-36E0595AA44C}" presName="txOne" presStyleLbl="node0" presStyleIdx="0" presStyleCnt="1" custScaleY="73333" custLinFactNeighborX="112" custLinFactNeighborY="-1364">
        <dgm:presLayoutVars>
          <dgm:chPref val="3"/>
        </dgm:presLayoutVars>
      </dgm:prSet>
      <dgm:spPr>
        <a:prstGeom prst="bevel">
          <a:avLst/>
        </a:prstGeom>
      </dgm:spPr>
    </dgm:pt>
    <dgm:pt modelId="{F92C4243-EC4E-4AD5-9DB1-DA23A7451127}" type="pres">
      <dgm:prSet presAssocID="{E1902BB2-8CEA-47FA-AEE4-36E0595AA44C}" presName="horzOne" presStyleCnt="0"/>
      <dgm:spPr/>
    </dgm:pt>
  </dgm:ptLst>
  <dgm:cxnLst>
    <dgm:cxn modelId="{36CEAC70-22FC-49AF-BCA9-FAF6D9787DEF}" srcId="{E45B8B86-7833-4913-9108-529FFF719AC1}" destId="{E1902BB2-8CEA-47FA-AEE4-36E0595AA44C}" srcOrd="0" destOrd="0" parTransId="{E62A1DDD-98AE-4E53-9023-43EF8F42E25A}" sibTransId="{C958937D-FF68-46E6-83F4-804663DA0E06}"/>
    <dgm:cxn modelId="{73C6BC57-D8F6-416B-B616-BCD541772E1D}" type="presOf" srcId="{E1902BB2-8CEA-47FA-AEE4-36E0595AA44C}" destId="{3F74E89F-6A34-44A4-A047-5FE2E9337C22}" srcOrd="0" destOrd="0" presId="urn:microsoft.com/office/officeart/2005/8/layout/hierarchy4"/>
    <dgm:cxn modelId="{B62BA3B3-E130-4AC4-88DD-AEF6ED9DF62E}" type="presOf" srcId="{E45B8B86-7833-4913-9108-529FFF719AC1}" destId="{CD4540EA-9A19-452B-90B5-F490B5786C7F}" srcOrd="0" destOrd="0" presId="urn:microsoft.com/office/officeart/2005/8/layout/hierarchy4"/>
    <dgm:cxn modelId="{09FC48AD-DA4A-4200-80AF-008145BFF844}" type="presParOf" srcId="{CD4540EA-9A19-452B-90B5-F490B5786C7F}" destId="{168472F7-DF63-457B-90F2-FFAC4D34DE91}" srcOrd="0" destOrd="0" presId="urn:microsoft.com/office/officeart/2005/8/layout/hierarchy4"/>
    <dgm:cxn modelId="{0FB9F0E1-7766-47B1-977A-878792F878C5}" type="presParOf" srcId="{168472F7-DF63-457B-90F2-FFAC4D34DE91}" destId="{3F74E89F-6A34-44A4-A047-5FE2E9337C22}" srcOrd="0" destOrd="0" presId="urn:microsoft.com/office/officeart/2005/8/layout/hierarchy4"/>
    <dgm:cxn modelId="{B7D60BE0-F493-430B-ACE3-5C8B5DD1320D}" type="presParOf" srcId="{168472F7-DF63-457B-90F2-FFAC4D34DE91}" destId="{F92C4243-EC4E-4AD5-9DB1-DA23A7451127}" srcOrd="1" destOrd="0" presId="urn:microsoft.com/office/officeart/2005/8/layout/hierarchy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5B8B86-7833-4913-9108-529FFF719AC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fr-CH"/>
        </a:p>
      </dgm:t>
    </dgm:pt>
    <dgm:pt modelId="{E1902BB2-8CEA-47FA-AEE4-36E0595AA44C}">
      <dgm:prSet phldrT="[Text]" custT="1"/>
      <dgm:spPr>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dgm:spPr>
      <dgm:t>
        <a:bodyPr/>
        <a:lstStyle/>
        <a:p>
          <a:br>
            <a:rPr lang="fr-CH" sz="1800" b="1" u="sng" dirty="0">
              <a:ln>
                <a:solidFill>
                  <a:schemeClr val="bg2">
                    <a:lumMod val="60000"/>
                    <a:lumOff val="40000"/>
                  </a:schemeClr>
                </a:solidFill>
              </a:ln>
              <a:solidFill>
                <a:schemeClr val="bg1"/>
              </a:solidFill>
              <a:effectLst>
                <a:outerShdw blurRad="50800" dist="38100" dir="5400000" algn="t" rotWithShape="0">
                  <a:prstClr val="black">
                    <a:alpha val="40000"/>
                  </a:prstClr>
                </a:outerShdw>
                <a:reflection blurRad="6350" stA="55000" endA="300" endPos="45500" dir="5400000" sy="-100000" algn="bl" rotWithShape="0"/>
              </a:effectLst>
              <a:latin typeface="Garamond" panose="02020404030301010803" pitchFamily="18" charset="0"/>
            </a:rPr>
          </a:br>
          <a:r>
            <a:rPr lang="fr-CH" sz="4000" b="1" u="sng"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t>Modèles Économiques</a:t>
          </a:r>
        </a:p>
        <a:p>
          <a:endParaRPr lang="fr-CH" sz="2000" b="1" dirty="0">
            <a:solidFill>
              <a:schemeClr val="tx1"/>
            </a:solidFill>
          </a:endParaRPr>
        </a:p>
        <a:p>
          <a:endParaRPr lang="fr-CH" sz="2000" b="1" dirty="0">
            <a:solidFill>
              <a:schemeClr val="tx1"/>
            </a:solidFill>
          </a:endParaRPr>
        </a:p>
      </dgm:t>
    </dgm:pt>
    <dgm:pt modelId="{C958937D-FF68-46E6-83F4-804663DA0E06}" type="sibTrans" cxnId="{36CEAC70-22FC-49AF-BCA9-FAF6D9787DEF}">
      <dgm:prSet/>
      <dgm:spPr/>
      <dgm:t>
        <a:bodyPr/>
        <a:lstStyle/>
        <a:p>
          <a:endParaRPr lang="fr-CH"/>
        </a:p>
      </dgm:t>
    </dgm:pt>
    <dgm:pt modelId="{E62A1DDD-98AE-4E53-9023-43EF8F42E25A}" type="parTrans" cxnId="{36CEAC70-22FC-49AF-BCA9-FAF6D9787DEF}">
      <dgm:prSet/>
      <dgm:spPr/>
      <dgm:t>
        <a:bodyPr/>
        <a:lstStyle/>
        <a:p>
          <a:endParaRPr lang="fr-CH"/>
        </a:p>
      </dgm:t>
    </dgm:pt>
    <dgm:pt modelId="{CD4540EA-9A19-452B-90B5-F490B5786C7F}" type="pres">
      <dgm:prSet presAssocID="{E45B8B86-7833-4913-9108-529FFF719AC1}" presName="Name0" presStyleCnt="0">
        <dgm:presLayoutVars>
          <dgm:chPref val="1"/>
          <dgm:dir/>
          <dgm:animOne val="branch"/>
          <dgm:animLvl val="lvl"/>
          <dgm:resizeHandles/>
        </dgm:presLayoutVars>
      </dgm:prSet>
      <dgm:spPr/>
    </dgm:pt>
    <dgm:pt modelId="{168472F7-DF63-457B-90F2-FFAC4D34DE91}" type="pres">
      <dgm:prSet presAssocID="{E1902BB2-8CEA-47FA-AEE4-36E0595AA44C}" presName="vertOne" presStyleCnt="0"/>
      <dgm:spPr/>
    </dgm:pt>
    <dgm:pt modelId="{3F74E89F-6A34-44A4-A047-5FE2E9337C22}" type="pres">
      <dgm:prSet presAssocID="{E1902BB2-8CEA-47FA-AEE4-36E0595AA44C}" presName="txOne" presStyleLbl="node0" presStyleIdx="0" presStyleCnt="1" custScaleY="73333" custLinFactNeighborY="1565">
        <dgm:presLayoutVars>
          <dgm:chPref val="3"/>
        </dgm:presLayoutVars>
      </dgm:prSet>
      <dgm:spPr>
        <a:prstGeom prst="bevel">
          <a:avLst/>
        </a:prstGeom>
      </dgm:spPr>
    </dgm:pt>
    <dgm:pt modelId="{F92C4243-EC4E-4AD5-9DB1-DA23A7451127}" type="pres">
      <dgm:prSet presAssocID="{E1902BB2-8CEA-47FA-AEE4-36E0595AA44C}" presName="horzOne" presStyleCnt="0"/>
      <dgm:spPr/>
    </dgm:pt>
  </dgm:ptLst>
  <dgm:cxnLst>
    <dgm:cxn modelId="{36CEAC70-22FC-49AF-BCA9-FAF6D9787DEF}" srcId="{E45B8B86-7833-4913-9108-529FFF719AC1}" destId="{E1902BB2-8CEA-47FA-AEE4-36E0595AA44C}" srcOrd="0" destOrd="0" parTransId="{E62A1DDD-98AE-4E53-9023-43EF8F42E25A}" sibTransId="{C958937D-FF68-46E6-83F4-804663DA0E06}"/>
    <dgm:cxn modelId="{73C6BC57-D8F6-416B-B616-BCD541772E1D}" type="presOf" srcId="{E1902BB2-8CEA-47FA-AEE4-36E0595AA44C}" destId="{3F74E89F-6A34-44A4-A047-5FE2E9337C22}" srcOrd="0" destOrd="0" presId="urn:microsoft.com/office/officeart/2005/8/layout/hierarchy4"/>
    <dgm:cxn modelId="{B62BA3B3-E130-4AC4-88DD-AEF6ED9DF62E}" type="presOf" srcId="{E45B8B86-7833-4913-9108-529FFF719AC1}" destId="{CD4540EA-9A19-452B-90B5-F490B5786C7F}" srcOrd="0" destOrd="0" presId="urn:microsoft.com/office/officeart/2005/8/layout/hierarchy4"/>
    <dgm:cxn modelId="{09FC48AD-DA4A-4200-80AF-008145BFF844}" type="presParOf" srcId="{CD4540EA-9A19-452B-90B5-F490B5786C7F}" destId="{168472F7-DF63-457B-90F2-FFAC4D34DE91}" srcOrd="0" destOrd="0" presId="urn:microsoft.com/office/officeart/2005/8/layout/hierarchy4"/>
    <dgm:cxn modelId="{0FB9F0E1-7766-47B1-977A-878792F878C5}" type="presParOf" srcId="{168472F7-DF63-457B-90F2-FFAC4D34DE91}" destId="{3F74E89F-6A34-44A4-A047-5FE2E9337C22}" srcOrd="0" destOrd="0" presId="urn:microsoft.com/office/officeart/2005/8/layout/hierarchy4"/>
    <dgm:cxn modelId="{B7D60BE0-F493-430B-ACE3-5C8B5DD1320D}" type="presParOf" srcId="{168472F7-DF63-457B-90F2-FFAC4D34DE91}" destId="{F92C4243-EC4E-4AD5-9DB1-DA23A745112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5B8B86-7833-4913-9108-529FFF719AC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fr-CH"/>
        </a:p>
      </dgm:t>
    </dgm:pt>
    <dgm:pt modelId="{E1902BB2-8CEA-47FA-AEE4-36E0595AA44C}">
      <dgm:prSet phldrT="[Text]" custT="1"/>
      <dgm:spPr>
        <a:solidFill>
          <a:schemeClr val="bg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dgm:spPr>
      <dgm:t>
        <a:bodyPr/>
        <a:lstStyle/>
        <a:p>
          <a:br>
            <a:rPr lang="fr-CH" sz="1800" b="1" u="sng"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br>
          <a:r>
            <a:rPr lang="fr-CH" sz="4000" b="1" u="sng"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t>Axe de Recherche</a:t>
          </a:r>
        </a:p>
        <a:p>
          <a:endParaRPr lang="fr-CH" sz="2000" b="1" dirty="0">
            <a:solidFill>
              <a:schemeClr val="tx1"/>
            </a:solidFill>
          </a:endParaRPr>
        </a:p>
        <a:p>
          <a:endParaRPr lang="fr-CH" sz="2000" b="1" dirty="0">
            <a:solidFill>
              <a:schemeClr val="tx1"/>
            </a:solidFill>
          </a:endParaRPr>
        </a:p>
      </dgm:t>
    </dgm:pt>
    <dgm:pt modelId="{C958937D-FF68-46E6-83F4-804663DA0E06}" type="sibTrans" cxnId="{36CEAC70-22FC-49AF-BCA9-FAF6D9787DEF}">
      <dgm:prSet/>
      <dgm:spPr/>
      <dgm:t>
        <a:bodyPr/>
        <a:lstStyle/>
        <a:p>
          <a:endParaRPr lang="fr-CH"/>
        </a:p>
      </dgm:t>
    </dgm:pt>
    <dgm:pt modelId="{E62A1DDD-98AE-4E53-9023-43EF8F42E25A}" type="parTrans" cxnId="{36CEAC70-22FC-49AF-BCA9-FAF6D9787DEF}">
      <dgm:prSet/>
      <dgm:spPr/>
      <dgm:t>
        <a:bodyPr/>
        <a:lstStyle/>
        <a:p>
          <a:endParaRPr lang="fr-CH"/>
        </a:p>
      </dgm:t>
    </dgm:pt>
    <dgm:pt modelId="{CD4540EA-9A19-452B-90B5-F490B5786C7F}" type="pres">
      <dgm:prSet presAssocID="{E45B8B86-7833-4913-9108-529FFF719AC1}" presName="Name0" presStyleCnt="0">
        <dgm:presLayoutVars>
          <dgm:chPref val="1"/>
          <dgm:dir/>
          <dgm:animOne val="branch"/>
          <dgm:animLvl val="lvl"/>
          <dgm:resizeHandles/>
        </dgm:presLayoutVars>
      </dgm:prSet>
      <dgm:spPr/>
    </dgm:pt>
    <dgm:pt modelId="{168472F7-DF63-457B-90F2-FFAC4D34DE91}" type="pres">
      <dgm:prSet presAssocID="{E1902BB2-8CEA-47FA-AEE4-36E0595AA44C}" presName="vertOne" presStyleCnt="0"/>
      <dgm:spPr/>
    </dgm:pt>
    <dgm:pt modelId="{3F74E89F-6A34-44A4-A047-5FE2E9337C22}" type="pres">
      <dgm:prSet presAssocID="{E1902BB2-8CEA-47FA-AEE4-36E0595AA44C}" presName="txOne" presStyleLbl="node0" presStyleIdx="0" presStyleCnt="1" custScaleY="73333" custLinFactNeighborY="1565">
        <dgm:presLayoutVars>
          <dgm:chPref val="3"/>
        </dgm:presLayoutVars>
      </dgm:prSet>
      <dgm:spPr>
        <a:prstGeom prst="bevel">
          <a:avLst/>
        </a:prstGeom>
      </dgm:spPr>
    </dgm:pt>
    <dgm:pt modelId="{F92C4243-EC4E-4AD5-9DB1-DA23A7451127}" type="pres">
      <dgm:prSet presAssocID="{E1902BB2-8CEA-47FA-AEE4-36E0595AA44C}" presName="horzOne" presStyleCnt="0"/>
      <dgm:spPr/>
    </dgm:pt>
  </dgm:ptLst>
  <dgm:cxnLst>
    <dgm:cxn modelId="{36CEAC70-22FC-49AF-BCA9-FAF6D9787DEF}" srcId="{E45B8B86-7833-4913-9108-529FFF719AC1}" destId="{E1902BB2-8CEA-47FA-AEE4-36E0595AA44C}" srcOrd="0" destOrd="0" parTransId="{E62A1DDD-98AE-4E53-9023-43EF8F42E25A}" sibTransId="{C958937D-FF68-46E6-83F4-804663DA0E06}"/>
    <dgm:cxn modelId="{73C6BC57-D8F6-416B-B616-BCD541772E1D}" type="presOf" srcId="{E1902BB2-8CEA-47FA-AEE4-36E0595AA44C}" destId="{3F74E89F-6A34-44A4-A047-5FE2E9337C22}" srcOrd="0" destOrd="0" presId="urn:microsoft.com/office/officeart/2005/8/layout/hierarchy4"/>
    <dgm:cxn modelId="{B62BA3B3-E130-4AC4-88DD-AEF6ED9DF62E}" type="presOf" srcId="{E45B8B86-7833-4913-9108-529FFF719AC1}" destId="{CD4540EA-9A19-452B-90B5-F490B5786C7F}" srcOrd="0" destOrd="0" presId="urn:microsoft.com/office/officeart/2005/8/layout/hierarchy4"/>
    <dgm:cxn modelId="{09FC48AD-DA4A-4200-80AF-008145BFF844}" type="presParOf" srcId="{CD4540EA-9A19-452B-90B5-F490B5786C7F}" destId="{168472F7-DF63-457B-90F2-FFAC4D34DE91}" srcOrd="0" destOrd="0" presId="urn:microsoft.com/office/officeart/2005/8/layout/hierarchy4"/>
    <dgm:cxn modelId="{0FB9F0E1-7766-47B1-977A-878792F878C5}" type="presParOf" srcId="{168472F7-DF63-457B-90F2-FFAC4D34DE91}" destId="{3F74E89F-6A34-44A4-A047-5FE2E9337C22}" srcOrd="0" destOrd="0" presId="urn:microsoft.com/office/officeart/2005/8/layout/hierarchy4"/>
    <dgm:cxn modelId="{B7D60BE0-F493-430B-ACE3-5C8B5DD1320D}" type="presParOf" srcId="{168472F7-DF63-457B-90F2-FFAC4D34DE91}" destId="{F92C4243-EC4E-4AD5-9DB1-DA23A745112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93BAD-258D-4626-ADEB-A6E1713F8F98}">
      <dsp:nvSpPr>
        <dsp:cNvPr id="0" name=""/>
        <dsp:cNvSpPr/>
      </dsp:nvSpPr>
      <dsp:spPr>
        <a:xfrm rot="5400000">
          <a:off x="-261024" y="261032"/>
          <a:ext cx="1740163" cy="1218114"/>
        </a:xfrm>
        <a:prstGeom prst="chevron">
          <a:avLst/>
        </a:prstGeom>
        <a:solidFill>
          <a:srgbClr val="811815"/>
        </a:solidFill>
        <a:ln w="25400" cap="flat" cmpd="sng" algn="ctr">
          <a:solidFill>
            <a:srgbClr val="58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CH" sz="2100" kern="1200" dirty="0">
              <a:solidFill>
                <a:schemeClr val="accent3"/>
              </a:solidFill>
              <a:latin typeface="Arnold Bocklin MN" panose="02000503000000020004" pitchFamily="2" charset="0"/>
            </a:rPr>
            <a:t>Problème</a:t>
          </a:r>
        </a:p>
      </dsp:txBody>
      <dsp:txXfrm rot="-5400000">
        <a:off x="1" y="609064"/>
        <a:ext cx="1218114" cy="522049"/>
      </dsp:txXfrm>
    </dsp:sp>
    <dsp:sp modelId="{8140CCB0-7037-4F2E-B581-B39F53954227}">
      <dsp:nvSpPr>
        <dsp:cNvPr id="0" name=""/>
        <dsp:cNvSpPr/>
      </dsp:nvSpPr>
      <dsp:spPr>
        <a:xfrm rot="5400000">
          <a:off x="4435992" y="-3217877"/>
          <a:ext cx="1131106" cy="7566861"/>
        </a:xfrm>
        <a:prstGeom prst="bevel">
          <a:avLst/>
        </a:prstGeom>
        <a:solidFill>
          <a:schemeClr val="bg1">
            <a:alpha val="9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CH" sz="1800" b="1" kern="1200" dirty="0">
              <a:latin typeface="Garamond" panose="02020404030301010803" pitchFamily="18" charset="0"/>
            </a:rPr>
            <a:t>Gaspillage du Capital humain, Tests trop individuels, statiques et spécifiques, arrivée de l’Intelligence Artificielle</a:t>
          </a:r>
        </a:p>
      </dsp:txBody>
      <dsp:txXfrm rot="-5400000">
        <a:off x="1359503" y="141388"/>
        <a:ext cx="7284085" cy="848330"/>
      </dsp:txXfrm>
    </dsp:sp>
    <dsp:sp modelId="{0D5DE2B8-1391-4EF1-AA6D-72DCFB9EE617}">
      <dsp:nvSpPr>
        <dsp:cNvPr id="0" name=""/>
        <dsp:cNvSpPr/>
      </dsp:nvSpPr>
      <dsp:spPr>
        <a:xfrm rot="5400000">
          <a:off x="-261024" y="1808754"/>
          <a:ext cx="1740163" cy="1218114"/>
        </a:xfrm>
        <a:prstGeom prst="chevron">
          <a:avLst/>
        </a:prstGeom>
        <a:solidFill>
          <a:srgbClr val="580000"/>
        </a:solidFill>
        <a:ln w="25400" cap="flat" cmpd="sng" algn="ctr">
          <a:solidFill>
            <a:srgbClr val="58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CH" sz="2100" kern="1200" dirty="0">
              <a:solidFill>
                <a:schemeClr val="accent3"/>
              </a:solidFill>
              <a:latin typeface="Arnold Bocklin MN" panose="02000503000000020004" pitchFamily="2" charset="0"/>
            </a:rPr>
            <a:t>Solution</a:t>
          </a:r>
        </a:p>
      </dsp:txBody>
      <dsp:txXfrm rot="-5400000">
        <a:off x="1" y="2156786"/>
        <a:ext cx="1218114" cy="522049"/>
      </dsp:txXfrm>
    </dsp:sp>
    <dsp:sp modelId="{C25F2E40-6787-4DC3-BB27-20235AF42B5A}">
      <dsp:nvSpPr>
        <dsp:cNvPr id="0" name=""/>
        <dsp:cNvSpPr/>
      </dsp:nvSpPr>
      <dsp:spPr>
        <a:xfrm rot="5400000">
          <a:off x="4435992" y="-1670147"/>
          <a:ext cx="1131106" cy="7566861"/>
        </a:xfrm>
        <a:prstGeom prst="bevel">
          <a:avLst/>
        </a:prstGeom>
        <a:solidFill>
          <a:schemeClr val="bg2">
            <a:lumMod val="20000"/>
            <a:lumOff val="80000"/>
            <a:alpha val="9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CH" sz="1800" b="1" kern="1200" dirty="0">
              <a:latin typeface="Garamond" panose="02020404030301010803" pitchFamily="18" charset="0"/>
            </a:rPr>
            <a:t>Évaluer et Former à partir d’une base de donnée et d’IA, l’individu en Groupe et en situation Dynamique à travers Scénarios modulables</a:t>
          </a:r>
        </a:p>
      </dsp:txBody>
      <dsp:txXfrm rot="-5400000">
        <a:off x="1359503" y="1689118"/>
        <a:ext cx="7284085" cy="848330"/>
      </dsp:txXfrm>
    </dsp:sp>
    <dsp:sp modelId="{65421DBB-FD6C-4D9E-B546-5FFCF9FE3C95}">
      <dsp:nvSpPr>
        <dsp:cNvPr id="0" name=""/>
        <dsp:cNvSpPr/>
      </dsp:nvSpPr>
      <dsp:spPr>
        <a:xfrm rot="5400000">
          <a:off x="-261024" y="3356146"/>
          <a:ext cx="1740163" cy="1218114"/>
        </a:xfrm>
        <a:prstGeom prst="chevron">
          <a:avLst/>
        </a:prstGeom>
        <a:solidFill>
          <a:schemeClr val="tx1"/>
        </a:solidFill>
        <a:ln w="25400" cap="flat" cmpd="sng" algn="ctr">
          <a:solidFill>
            <a:srgbClr val="58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CH" sz="2100" kern="1200" dirty="0">
              <a:solidFill>
                <a:schemeClr val="accent3"/>
              </a:solidFill>
              <a:latin typeface="Arnold Bocklin MN" panose="02000503000000020004" pitchFamily="2" charset="0"/>
            </a:rPr>
            <a:t>Besoins</a:t>
          </a:r>
        </a:p>
      </dsp:txBody>
      <dsp:txXfrm rot="-5400000">
        <a:off x="1" y="3704178"/>
        <a:ext cx="1218114" cy="522049"/>
      </dsp:txXfrm>
    </dsp:sp>
    <dsp:sp modelId="{62376537-1EB9-4577-9F1F-3144C5814D27}">
      <dsp:nvSpPr>
        <dsp:cNvPr id="0" name=""/>
        <dsp:cNvSpPr/>
      </dsp:nvSpPr>
      <dsp:spPr>
        <a:xfrm rot="5400000">
          <a:off x="4435992" y="-121533"/>
          <a:ext cx="1131106" cy="7566861"/>
        </a:xfrm>
        <a:prstGeom prst="bevel">
          <a:avLst/>
        </a:prstGeom>
        <a:solidFill>
          <a:schemeClr val="bg2">
            <a:lumMod val="60000"/>
            <a:lumOff val="40000"/>
            <a:alpha val="9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CH" sz="1800" b="1" kern="1200" dirty="0">
              <a:latin typeface="Garamond" panose="02020404030301010803" pitchFamily="18" charset="0"/>
            </a:rPr>
            <a:t>Bourse de Recherche &amp; Développement </a:t>
          </a:r>
          <a:r>
            <a:rPr lang="fr-CH" sz="1800" b="0" kern="1200" dirty="0">
              <a:latin typeface="Garamond" panose="02020404030301010803" pitchFamily="18" charset="0"/>
            </a:rPr>
            <a:t>(</a:t>
          </a:r>
          <a:r>
            <a:rPr lang="fr-CH" sz="1800" u="none" kern="1200" dirty="0">
              <a:solidFill>
                <a:srgbClr val="000000"/>
              </a:solidFill>
              <a:latin typeface="Garamond" panose="02020404030301010803" pitchFamily="18" charset="0"/>
            </a:rPr>
            <a:t>HES-UNI-EPFZ)</a:t>
          </a:r>
          <a:endParaRPr lang="fr-CH" sz="1800" b="1"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fr-CH" sz="1800" b="1" kern="1200" dirty="0">
              <a:latin typeface="Garamond" panose="02020404030301010803" pitchFamily="18" charset="0"/>
            </a:rPr>
            <a:t>Bourse de Test &amp; Commercialisation du produit </a:t>
          </a:r>
          <a:r>
            <a:rPr lang="fr-CH" sz="1800" b="0" kern="1200" dirty="0">
              <a:latin typeface="Garamond" panose="02020404030301010803" pitchFamily="18" charset="0"/>
            </a:rPr>
            <a:t>(</a:t>
          </a:r>
          <a:r>
            <a:rPr lang="fr-CH" sz="1800" u="none" kern="1200" dirty="0">
              <a:solidFill>
                <a:srgbClr val="000000"/>
              </a:solidFill>
              <a:latin typeface="Garamond" panose="02020404030301010803" pitchFamily="18" charset="0"/>
            </a:rPr>
            <a:t>EHL-HEC-IMD) </a:t>
          </a:r>
          <a:endParaRPr lang="fr-CH" sz="1800" b="1" kern="1200" dirty="0">
            <a:latin typeface="Garamond" panose="02020404030301010803" pitchFamily="18" charset="0"/>
          </a:endParaRPr>
        </a:p>
      </dsp:txBody>
      <dsp:txXfrm rot="-5400000">
        <a:off x="1359503" y="3237732"/>
        <a:ext cx="7284085" cy="848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0763C-983C-417F-A506-E6377EE8FC7B}">
      <dsp:nvSpPr>
        <dsp:cNvPr id="0" name=""/>
        <dsp:cNvSpPr/>
      </dsp:nvSpPr>
      <dsp:spPr>
        <a:xfrm>
          <a:off x="4418729" y="3481279"/>
          <a:ext cx="3810836" cy="1202041"/>
        </a:xfrm>
        <a:prstGeom prst="trapezoid">
          <a:avLst/>
        </a:prstGeom>
        <a:solidFill>
          <a:schemeClr val="bg2">
            <a:lumMod val="40000"/>
            <a:lumOff val="60000"/>
          </a:schemeClr>
        </a:solidFill>
        <a:ln w="25400" cap="flat" cmpd="sng" algn="ctr">
          <a:noFill/>
          <a:prstDash val="solid"/>
        </a:ln>
        <a:effectLst/>
        <a:scene3d>
          <a:camera prst="orthographicFront">
            <a:rot lat="0" lon="0" rev="0"/>
          </a:camera>
          <a:lightRig rig="glow" dir="t">
            <a:rot lat="0" lon="0" rev="14100000"/>
          </a:lightRig>
        </a:scene3d>
        <a:sp3d prstMaterial="softEdge">
          <a:bevelT w="127000" prst="artDeco"/>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CH" sz="2000" b="1" u="sng" kern="1200" dirty="0">
              <a:latin typeface="Garamond" panose="02020404030301010803" pitchFamily="18" charset="0"/>
            </a:rPr>
            <a:t>THEORIE DES SYSTÈMES</a:t>
          </a:r>
        </a:p>
        <a:p>
          <a:pPr marL="0" lvl="0" indent="0" algn="ctr" defTabSz="889000">
            <a:lnSpc>
              <a:spcPct val="90000"/>
            </a:lnSpc>
            <a:spcBef>
              <a:spcPct val="0"/>
            </a:spcBef>
            <a:spcAft>
              <a:spcPct val="35000"/>
            </a:spcAft>
            <a:buNone/>
          </a:pPr>
          <a:r>
            <a:rPr lang="fr-CH" sz="1800" b="0" i="1" kern="1200" dirty="0">
              <a:latin typeface="Garamond" panose="02020404030301010803" pitchFamily="18" charset="0"/>
            </a:rPr>
            <a:t>Histoire, Sciences Humaines, Psychologie, Neurosciences, Sciences de la Stratégie</a:t>
          </a:r>
        </a:p>
      </dsp:txBody>
      <dsp:txXfrm>
        <a:off x="4619069" y="3544472"/>
        <a:ext cx="3410156" cy="1138848"/>
      </dsp:txXfrm>
    </dsp:sp>
    <dsp:sp modelId="{9D13CA59-EE31-43D1-8059-ADD5FC413F72}">
      <dsp:nvSpPr>
        <dsp:cNvPr id="0" name=""/>
        <dsp:cNvSpPr/>
      </dsp:nvSpPr>
      <dsp:spPr>
        <a:xfrm rot="11579999">
          <a:off x="4105839" y="4148638"/>
          <a:ext cx="67271" cy="45722"/>
        </a:xfrm>
        <a:prstGeom prst="lef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CH" sz="500" kern="1200"/>
        </a:p>
      </dsp:txBody>
      <dsp:txXfrm rot="10800000">
        <a:off x="4119556" y="4157782"/>
        <a:ext cx="39837" cy="27434"/>
      </dsp:txXfrm>
    </dsp:sp>
    <dsp:sp modelId="{8DF91C42-F069-448A-9412-7A45B89D8BBC}">
      <dsp:nvSpPr>
        <dsp:cNvPr id="0" name=""/>
        <dsp:cNvSpPr/>
      </dsp:nvSpPr>
      <dsp:spPr>
        <a:xfrm>
          <a:off x="1044670" y="603227"/>
          <a:ext cx="6047580" cy="2165870"/>
        </a:xfrm>
        <a:prstGeom prst="bevel">
          <a:avLst/>
        </a:prstGeom>
        <a:solidFill>
          <a:schemeClr val="bg2">
            <a:lumMod val="20000"/>
            <a:lumOff val="80000"/>
          </a:schemeClr>
        </a:solidFill>
        <a:ln w="285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CH" sz="3200" b="1" u="none" kern="1200" dirty="0">
              <a:solidFill>
                <a:srgbClr val="580000"/>
              </a:solidFill>
              <a:effectLst>
                <a:outerShdw blurRad="50800" dist="38100" dir="5400000" algn="t" rotWithShape="0">
                  <a:prstClr val="black">
                    <a:alpha val="40000"/>
                  </a:prstClr>
                </a:outerShdw>
                <a:reflection blurRad="6350" stA="55000" endA="300" endPos="45500" dir="5400000" sy="-100000" algn="bl" rotWithShape="0"/>
              </a:effectLst>
              <a:latin typeface="ROMANUS" panose="02000500000000000000" pitchFamily="50" charset="0"/>
            </a:rPr>
            <a:t>VOBAN</a:t>
          </a:r>
        </a:p>
        <a:p>
          <a:pPr marL="0" lvl="0" indent="0" algn="ctr" defTabSz="1422400">
            <a:lnSpc>
              <a:spcPct val="90000"/>
            </a:lnSpc>
            <a:spcBef>
              <a:spcPct val="0"/>
            </a:spcBef>
            <a:spcAft>
              <a:spcPct val="35000"/>
            </a:spcAft>
            <a:buNone/>
          </a:pPr>
          <a:r>
            <a:rPr lang="fr-CH" sz="1800" b="1" kern="1200" dirty="0">
              <a:latin typeface="Garamond" panose="02020404030301010803" pitchFamily="18" charset="0"/>
            </a:rPr>
            <a:t>FORMATION – ÉVALUATION – RECHERCHE</a:t>
          </a:r>
        </a:p>
        <a:p>
          <a:pPr marL="0" lvl="0" indent="0" algn="ctr" defTabSz="1422400">
            <a:lnSpc>
              <a:spcPct val="90000"/>
            </a:lnSpc>
            <a:spcBef>
              <a:spcPct val="0"/>
            </a:spcBef>
            <a:spcAft>
              <a:spcPct val="35000"/>
            </a:spcAft>
            <a:buNone/>
          </a:pPr>
          <a:r>
            <a:rPr lang="fr-CH" sz="1800" b="1" i="1" kern="1200" dirty="0">
              <a:latin typeface="Garamond" panose="02020404030301010803" pitchFamily="18" charset="0"/>
            </a:rPr>
            <a:t>Univers Ludique favorisant l’Exploration et l’Apprentissage</a:t>
          </a:r>
          <a:endParaRPr lang="fr-CH" sz="1800" b="1" i="1" u="none" kern="1200" dirty="0">
            <a:latin typeface="Garamond" panose="02020404030301010803" pitchFamily="18" charset="0"/>
          </a:endParaRPr>
        </a:p>
      </dsp:txBody>
      <dsp:txXfrm>
        <a:off x="1315404" y="873961"/>
        <a:ext cx="5506112" cy="1624402"/>
      </dsp:txXfrm>
    </dsp:sp>
    <dsp:sp modelId="{2DBA75E6-3E7B-4B35-B8CB-871C1C3584C6}">
      <dsp:nvSpPr>
        <dsp:cNvPr id="0" name=""/>
        <dsp:cNvSpPr/>
      </dsp:nvSpPr>
      <dsp:spPr>
        <a:xfrm rot="6860339">
          <a:off x="1676784" y="3932127"/>
          <a:ext cx="416502" cy="424723"/>
        </a:xfrm>
        <a:prstGeom prst="lef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CH" sz="1800" kern="1200"/>
        </a:p>
      </dsp:txBody>
      <dsp:txXfrm rot="10800000">
        <a:off x="1801735" y="4017072"/>
        <a:ext cx="166600" cy="254833"/>
      </dsp:txXfrm>
    </dsp:sp>
    <dsp:sp modelId="{840F7E0A-FF41-40AE-9110-4A8236941449}">
      <dsp:nvSpPr>
        <dsp:cNvPr id="0" name=""/>
        <dsp:cNvSpPr/>
      </dsp:nvSpPr>
      <dsp:spPr>
        <a:xfrm>
          <a:off x="-94813" y="3481264"/>
          <a:ext cx="3745110" cy="1202041"/>
        </a:xfrm>
        <a:prstGeom prst="trapezoid">
          <a:avLst/>
        </a:prstGeom>
        <a:solidFill>
          <a:schemeClr val="bg2">
            <a:lumMod val="40000"/>
            <a:lumOff val="60000"/>
          </a:schemeClr>
        </a:solidFill>
        <a:ln w="25400" cap="flat" cmpd="sng" algn="ctr">
          <a:noFill/>
          <a:prstDash val="solid"/>
        </a:ln>
        <a:effectLst/>
        <a:scene3d>
          <a:camera prst="orthographicFront">
            <a:rot lat="0" lon="0" rev="0"/>
          </a:camera>
          <a:lightRig rig="glow" dir="t">
            <a:rot lat="0" lon="0" rev="14100000"/>
          </a:lightRig>
        </a:scene3d>
        <a:sp3d prstMaterial="softEdge">
          <a:bevelT w="127000" prst="artDeco"/>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CH" sz="1800" b="1" u="sng" kern="1200" dirty="0">
              <a:latin typeface="Garamond" panose="02020404030301010803" pitchFamily="18" charset="0"/>
            </a:rPr>
            <a:t>THEORIE DU JEU</a:t>
          </a:r>
        </a:p>
        <a:p>
          <a:pPr marL="0" lvl="0" indent="0" algn="ctr" defTabSz="800100">
            <a:lnSpc>
              <a:spcPct val="90000"/>
            </a:lnSpc>
            <a:spcBef>
              <a:spcPct val="0"/>
            </a:spcBef>
            <a:spcAft>
              <a:spcPct val="35000"/>
            </a:spcAft>
            <a:buNone/>
          </a:pPr>
          <a:r>
            <a:rPr lang="fr-CH" sz="1800" b="0" i="1" kern="1200" dirty="0">
              <a:latin typeface="Garamond" panose="02020404030301010803" pitchFamily="18" charset="0"/>
            </a:rPr>
            <a:t>Ludification/Gamification &amp; </a:t>
          </a:r>
          <a:r>
            <a:rPr lang="fr-CH" sz="1800" b="0" i="1" kern="1200" dirty="0" err="1">
              <a:latin typeface="Garamond" panose="02020404030301010803" pitchFamily="18" charset="0"/>
            </a:rPr>
            <a:t>Serious</a:t>
          </a:r>
          <a:r>
            <a:rPr lang="fr-CH" sz="1800" b="0" i="1" kern="1200" dirty="0">
              <a:latin typeface="Garamond" panose="02020404030301010803" pitchFamily="18" charset="0"/>
            </a:rPr>
            <a:t> Games</a:t>
          </a:r>
          <a:endParaRPr lang="fr-CH" sz="2800" b="0" i="1" kern="1200" dirty="0">
            <a:latin typeface="Garamond" panose="02020404030301010803" pitchFamily="18" charset="0"/>
          </a:endParaRPr>
        </a:p>
      </dsp:txBody>
      <dsp:txXfrm>
        <a:off x="105527" y="3545566"/>
        <a:ext cx="3344430" cy="1137739"/>
      </dsp:txXfrm>
    </dsp:sp>
    <dsp:sp modelId="{3EA56FBB-CF76-4799-AD80-0B691E15162F}">
      <dsp:nvSpPr>
        <dsp:cNvPr id="0" name=""/>
        <dsp:cNvSpPr/>
      </dsp:nvSpPr>
      <dsp:spPr>
        <a:xfrm rot="11">
          <a:off x="3727140" y="3862539"/>
          <a:ext cx="614745" cy="439508"/>
        </a:xfrm>
        <a:prstGeom prst="lef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CH" sz="1900" kern="1200"/>
        </a:p>
      </dsp:txBody>
      <dsp:txXfrm>
        <a:off x="3858992" y="3950441"/>
        <a:ext cx="351041" cy="2637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4E89F-6A34-44A4-A047-5FE2E9337C22}">
      <dsp:nvSpPr>
        <dsp:cNvPr id="0" name=""/>
        <dsp:cNvSpPr/>
      </dsp:nvSpPr>
      <dsp:spPr>
        <a:xfrm>
          <a:off x="4184" y="288035"/>
          <a:ext cx="8560583" cy="1584168"/>
        </a:xfrm>
        <a:prstGeom prst="bevel">
          <a:avLst/>
        </a:prstGeom>
        <a:solidFill>
          <a:schemeClr val="bg1"/>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br>
            <a:rPr lang="fr-CH" sz="1800" b="1" u="sng" kern="1200"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rPr>
          </a:br>
          <a:r>
            <a:rPr lang="fr-CH" sz="4000" b="1" u="sng" kern="1200"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rPr>
            <a:t>Optimiser le capital humain</a:t>
          </a:r>
        </a:p>
        <a:p>
          <a:pPr marL="0" lvl="0" indent="0" algn="ctr" defTabSz="800100">
            <a:lnSpc>
              <a:spcPct val="90000"/>
            </a:lnSpc>
            <a:spcBef>
              <a:spcPct val="0"/>
            </a:spcBef>
            <a:spcAft>
              <a:spcPct val="35000"/>
            </a:spcAft>
            <a:buNone/>
          </a:pPr>
          <a:endParaRPr lang="fr-CH" sz="2000" b="1" kern="1200" dirty="0">
            <a:solidFill>
              <a:schemeClr val="tx1"/>
            </a:solidFill>
          </a:endParaRPr>
        </a:p>
        <a:p>
          <a:pPr marL="0" lvl="0" indent="0" algn="ctr" defTabSz="800100">
            <a:lnSpc>
              <a:spcPct val="90000"/>
            </a:lnSpc>
            <a:spcBef>
              <a:spcPct val="0"/>
            </a:spcBef>
            <a:spcAft>
              <a:spcPct val="35000"/>
            </a:spcAft>
            <a:buNone/>
          </a:pPr>
          <a:endParaRPr lang="fr-CH" sz="2000" b="1" kern="1200" dirty="0">
            <a:solidFill>
              <a:schemeClr val="tx1"/>
            </a:solidFill>
          </a:endParaRPr>
        </a:p>
      </dsp:txBody>
      <dsp:txXfrm>
        <a:off x="202205" y="486056"/>
        <a:ext cx="8164541" cy="11881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382B1-1C3B-45A7-BDE6-F0CF50734CB6}">
      <dsp:nvSpPr>
        <dsp:cNvPr id="0" name=""/>
        <dsp:cNvSpPr/>
      </dsp:nvSpPr>
      <dsp:spPr>
        <a:xfrm>
          <a:off x="0" y="277359"/>
          <a:ext cx="8446271" cy="5278919"/>
        </a:xfrm>
        <a:prstGeom prst="swooshArrow">
          <a:avLst>
            <a:gd name="adj1" fmla="val 25000"/>
            <a:gd name="adj2" fmla="val 25000"/>
          </a:avLst>
        </a:prstGeom>
        <a:solidFill>
          <a:schemeClr val="dk1">
            <a:tint val="40000"/>
            <a:hueOff val="0"/>
            <a:satOff val="0"/>
            <a:lumOff val="0"/>
            <a:alphaOff val="0"/>
          </a:schemeClr>
        </a:solidFill>
        <a:ln w="9525"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z="-300000" prstMaterial="matte">
          <a:bevelT w="127000" h="63500"/>
        </a:sp3d>
      </dsp:spPr>
      <dsp:style>
        <a:lnRef idx="1">
          <a:scrgbClr r="0" g="0" b="0"/>
        </a:lnRef>
        <a:fillRef idx="1">
          <a:scrgbClr r="0" g="0" b="0"/>
        </a:fillRef>
        <a:effectRef idx="0">
          <a:scrgbClr r="0" g="0" b="0"/>
        </a:effectRef>
        <a:fontRef idx="minor"/>
      </dsp:style>
    </dsp:sp>
    <dsp:sp modelId="{3268CBBC-85E0-4B81-9914-2B528B4D9145}">
      <dsp:nvSpPr>
        <dsp:cNvPr id="0" name=""/>
        <dsp:cNvSpPr/>
      </dsp:nvSpPr>
      <dsp:spPr>
        <a:xfrm>
          <a:off x="1072676" y="3920869"/>
          <a:ext cx="219603" cy="219603"/>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22292C0-F103-42D7-A99A-C09ED1F7A89B}">
      <dsp:nvSpPr>
        <dsp:cNvPr id="0" name=""/>
        <dsp:cNvSpPr/>
      </dsp:nvSpPr>
      <dsp:spPr>
        <a:xfrm>
          <a:off x="1182477" y="4030670"/>
          <a:ext cx="1967981" cy="152560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16363" tIns="0" rIns="0" bIns="0" numCol="1" spcCol="1270" anchor="t" anchorCtr="0">
          <a:noAutofit/>
        </a:bodyPr>
        <a:lstStyle/>
        <a:p>
          <a:pPr marL="0" lvl="0" indent="0" algn="l" defTabSz="2889250">
            <a:lnSpc>
              <a:spcPct val="90000"/>
            </a:lnSpc>
            <a:spcBef>
              <a:spcPct val="0"/>
            </a:spcBef>
            <a:spcAft>
              <a:spcPct val="35000"/>
            </a:spcAft>
            <a:buNone/>
          </a:pPr>
          <a:r>
            <a:rPr lang="fr-CH" sz="6500" kern="1200" dirty="0"/>
            <a:t> </a:t>
          </a:r>
        </a:p>
      </dsp:txBody>
      <dsp:txXfrm>
        <a:off x="1182477" y="4030670"/>
        <a:ext cx="1967981" cy="1525607"/>
      </dsp:txXfrm>
    </dsp:sp>
    <dsp:sp modelId="{8A830F28-8688-4F22-B738-C6CACBE9B633}">
      <dsp:nvSpPr>
        <dsp:cNvPr id="0" name=""/>
        <dsp:cNvSpPr/>
      </dsp:nvSpPr>
      <dsp:spPr>
        <a:xfrm>
          <a:off x="3011095" y="2486059"/>
          <a:ext cx="396974" cy="396974"/>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C090C40-7415-481C-96F3-58A6C111181D}">
      <dsp:nvSpPr>
        <dsp:cNvPr id="0" name=""/>
        <dsp:cNvSpPr/>
      </dsp:nvSpPr>
      <dsp:spPr>
        <a:xfrm>
          <a:off x="3256246" y="2694626"/>
          <a:ext cx="2027105" cy="287173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10349" tIns="0" rIns="0" bIns="0" numCol="1" spcCol="1270" anchor="t" anchorCtr="0">
          <a:noAutofit/>
        </a:bodyPr>
        <a:lstStyle/>
        <a:p>
          <a:pPr marL="0" lvl="0" indent="0" algn="l" defTabSz="2889250">
            <a:lnSpc>
              <a:spcPct val="90000"/>
            </a:lnSpc>
            <a:spcBef>
              <a:spcPct val="0"/>
            </a:spcBef>
            <a:spcAft>
              <a:spcPct val="35000"/>
            </a:spcAft>
            <a:buNone/>
          </a:pPr>
          <a:r>
            <a:rPr lang="fr-CH" sz="6500" kern="1200" dirty="0"/>
            <a:t> </a:t>
          </a:r>
        </a:p>
      </dsp:txBody>
      <dsp:txXfrm>
        <a:off x="3256246" y="2694626"/>
        <a:ext cx="2027105" cy="2871732"/>
      </dsp:txXfrm>
    </dsp:sp>
    <dsp:sp modelId="{22577624-A191-44E6-BF79-4F2CCB5BBB02}">
      <dsp:nvSpPr>
        <dsp:cNvPr id="0" name=""/>
        <dsp:cNvSpPr/>
      </dsp:nvSpPr>
      <dsp:spPr>
        <a:xfrm>
          <a:off x="5342266" y="1612925"/>
          <a:ext cx="549007" cy="549007"/>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309B652-8CD9-4BE2-BBA3-58AFEB93132D}">
      <dsp:nvSpPr>
        <dsp:cNvPr id="0" name=""/>
        <dsp:cNvSpPr/>
      </dsp:nvSpPr>
      <dsp:spPr>
        <a:xfrm>
          <a:off x="5616770" y="1887429"/>
          <a:ext cx="2027105" cy="3668848"/>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90908" tIns="0" rIns="0" bIns="0" numCol="1" spcCol="1270" anchor="t" anchorCtr="0">
          <a:noAutofit/>
        </a:bodyPr>
        <a:lstStyle/>
        <a:p>
          <a:pPr marL="0" lvl="0" indent="0" algn="l" defTabSz="2889250">
            <a:lnSpc>
              <a:spcPct val="90000"/>
            </a:lnSpc>
            <a:spcBef>
              <a:spcPct val="0"/>
            </a:spcBef>
            <a:spcAft>
              <a:spcPct val="35000"/>
            </a:spcAft>
            <a:buNone/>
          </a:pPr>
          <a:r>
            <a:rPr lang="fr-CH" sz="6500" kern="1200" dirty="0"/>
            <a:t> </a:t>
          </a:r>
        </a:p>
      </dsp:txBody>
      <dsp:txXfrm>
        <a:off x="5616770" y="1887429"/>
        <a:ext cx="2027105" cy="36688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4E89F-6A34-44A4-A047-5FE2E9337C22}">
      <dsp:nvSpPr>
        <dsp:cNvPr id="0" name=""/>
        <dsp:cNvSpPr/>
      </dsp:nvSpPr>
      <dsp:spPr>
        <a:xfrm>
          <a:off x="4184" y="0"/>
          <a:ext cx="8560583" cy="2160240"/>
        </a:xfrm>
        <a:prstGeom prst="bevel">
          <a:avLst/>
        </a:prstGeom>
        <a:solidFill>
          <a:schemeClr val="bg1">
            <a:lumMod val="85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fr-CH" sz="3600" b="1" u="sng" kern="1200"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rPr>
            <a:t>Évaluer et Former l’Individu DANS le Groupe et en Situation DYNAMIQUE</a:t>
          </a:r>
          <a:br>
            <a:rPr lang="fr-CH" sz="3600" b="1" u="sng" kern="1200"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rPr>
          </a:br>
          <a:endParaRPr lang="fr-CH" sz="3600" b="1" u="sng" kern="1200" dirty="0">
            <a:ln>
              <a:solidFill>
                <a:schemeClr val="bg2">
                  <a:lumMod val="60000"/>
                  <a:lumOff val="40000"/>
                </a:schemeClr>
              </a:solidFill>
            </a:ln>
            <a:solidFill>
              <a:schemeClr val="tx1"/>
            </a:solidFill>
            <a:effectLst>
              <a:outerShdw blurRad="50800" dist="38100" dir="5400000" algn="t" rotWithShape="0">
                <a:prstClr val="black">
                  <a:alpha val="40000"/>
                </a:prstClr>
              </a:outerShdw>
            </a:effectLst>
            <a:latin typeface="Garamond" panose="02020404030301010803" pitchFamily="18" charset="0"/>
          </a:endParaRPr>
        </a:p>
      </dsp:txBody>
      <dsp:txXfrm>
        <a:off x="274214" y="270030"/>
        <a:ext cx="8020523" cy="16201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4E89F-6A34-44A4-A047-5FE2E9337C22}">
      <dsp:nvSpPr>
        <dsp:cNvPr id="0" name=""/>
        <dsp:cNvSpPr/>
      </dsp:nvSpPr>
      <dsp:spPr>
        <a:xfrm>
          <a:off x="0" y="0"/>
          <a:ext cx="8568952" cy="2160240"/>
        </a:xfrm>
        <a:prstGeom prst="bevel">
          <a:avLst/>
        </a:prstGeom>
        <a:solidFill>
          <a:schemeClr val="bg2">
            <a:lumMod val="60000"/>
            <a:lumOff val="4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CH" sz="3200" b="1" i="0" u="sng" kern="1200" dirty="0" err="1">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t>Coaching|Ateliers|Formations|Simulations</a:t>
          </a:r>
          <a:br>
            <a:rPr lang="fr-CH" sz="3200" b="1" i="0"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br>
          <a:r>
            <a:rPr lang="fr-CH" sz="2400" b="1" i="0" u="none" kern="1200" dirty="0">
              <a:ln>
                <a:noFill/>
              </a:ln>
              <a:solidFill>
                <a:schemeClr val="tx1"/>
              </a:solidFill>
              <a:effectLst/>
              <a:latin typeface="Garamond" panose="02020404030301010803" pitchFamily="18" charset="0"/>
            </a:rPr>
            <a:t>(de Manager, </a:t>
          </a:r>
          <a:r>
            <a:rPr lang="fr-CH" sz="2400" b="1" i="0" u="none" kern="1200" dirty="0" err="1">
              <a:ln>
                <a:noFill/>
              </a:ln>
              <a:solidFill>
                <a:schemeClr val="tx1"/>
              </a:solidFill>
              <a:effectLst/>
              <a:latin typeface="Garamond" panose="02020404030301010803" pitchFamily="18" charset="0"/>
            </a:rPr>
            <a:t>HPIs</a:t>
          </a:r>
          <a:r>
            <a:rPr lang="fr-CH" sz="2400" b="1" i="0" u="none" kern="1200" dirty="0">
              <a:ln>
                <a:noFill/>
              </a:ln>
              <a:solidFill>
                <a:schemeClr val="tx1"/>
              </a:solidFill>
              <a:effectLst/>
              <a:latin typeface="Garamond" panose="02020404030301010803" pitchFamily="18" charset="0"/>
            </a:rPr>
            <a:t>, École/Entreprise/Privatisé, Marchés)</a:t>
          </a:r>
          <a:endParaRPr lang="fr-CH" sz="3600" b="1" u="sng" kern="1200" dirty="0">
            <a:ln>
              <a:noFill/>
            </a:ln>
            <a:solidFill>
              <a:schemeClr val="tx1"/>
            </a:solidFill>
            <a:effectLst>
              <a:outerShdw blurRad="50800" dist="38100" dir="5400000" algn="t" rotWithShape="0">
                <a:prstClr val="black">
                  <a:alpha val="40000"/>
                </a:prstClr>
              </a:outerShdw>
            </a:effectLst>
            <a:latin typeface="Garamond" panose="02020404030301010803" pitchFamily="18" charset="0"/>
          </a:endParaRPr>
        </a:p>
      </dsp:txBody>
      <dsp:txXfrm>
        <a:off x="270030" y="270030"/>
        <a:ext cx="8028892" cy="16201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4E89F-6A34-44A4-A047-5FE2E9337C22}">
      <dsp:nvSpPr>
        <dsp:cNvPr id="0" name=""/>
        <dsp:cNvSpPr/>
      </dsp:nvSpPr>
      <dsp:spPr>
        <a:xfrm>
          <a:off x="5857" y="251941"/>
          <a:ext cx="5991730" cy="1543556"/>
        </a:xfrm>
        <a:prstGeom prst="bevel">
          <a:avLst/>
        </a:prstGeom>
        <a:solidFill>
          <a:schemeClr val="bg2">
            <a:lumMod val="75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fr-CH" sz="40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reflection blurRad="6350" stA="55000" endA="300" endPos="45500" dir="5400000" sy="-100000" algn="bl" rotWithShape="0"/>
              </a:effectLst>
              <a:latin typeface="Garamond" panose="02020404030301010803" pitchFamily="18" charset="0"/>
            </a:rPr>
            <a:t>OBJECTIF</a:t>
          </a:r>
        </a:p>
        <a:p>
          <a:pPr marL="0" lvl="0" indent="0" algn="ctr" defTabSz="1778000">
            <a:lnSpc>
              <a:spcPct val="90000"/>
            </a:lnSpc>
            <a:spcBef>
              <a:spcPct val="0"/>
            </a:spcBef>
            <a:spcAft>
              <a:spcPct val="35000"/>
            </a:spcAft>
            <a:buNone/>
          </a:pPr>
          <a:r>
            <a:rPr lang="fr-CH" sz="1800" b="0" i="1" kern="1200" dirty="0">
              <a:latin typeface="Garamond" panose="02020404030301010803" pitchFamily="18" charset="0"/>
            </a:rPr>
            <a:t>Le négociateur est une personne qui se trouve chargée de discuter les conditions de la conclusion d'une convention. Celui qui peut intercéder pour une tierce personne sous mandat.</a:t>
          </a:r>
          <a:br>
            <a:rPr lang="fr-CH" sz="1800" b="1" i="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reflection blurRad="6350" stA="55000" endA="300" endPos="45500" dir="5400000" sy="-100000" algn="bl" rotWithShape="0"/>
              </a:effectLst>
              <a:latin typeface="Garamond" panose="02020404030301010803" pitchFamily="18" charset="0"/>
            </a:rPr>
          </a:br>
          <a:endParaRPr lang="fr-CH" sz="1800" b="1" i="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reflection blurRad="6350" stA="55000" endA="300" endPos="45500" dir="5400000" sy="-100000" algn="bl" rotWithShape="0"/>
            </a:effectLst>
            <a:latin typeface="Garamond" panose="02020404030301010803" pitchFamily="18" charset="0"/>
          </a:endParaRPr>
        </a:p>
        <a:p>
          <a:pPr marL="0" lvl="0" indent="0" algn="ctr" defTabSz="1778000">
            <a:lnSpc>
              <a:spcPct val="90000"/>
            </a:lnSpc>
            <a:spcBef>
              <a:spcPct val="0"/>
            </a:spcBef>
            <a:spcAft>
              <a:spcPct val="35000"/>
            </a:spcAft>
            <a:buNone/>
          </a:pPr>
          <a:endParaRPr lang="fr-CH" sz="2000" b="1" kern="1200" dirty="0">
            <a:solidFill>
              <a:schemeClr val="tx1"/>
            </a:solidFill>
          </a:endParaRPr>
        </a:p>
        <a:p>
          <a:pPr marL="0" lvl="0" indent="0" algn="ctr" defTabSz="1778000">
            <a:lnSpc>
              <a:spcPct val="90000"/>
            </a:lnSpc>
            <a:spcBef>
              <a:spcPct val="0"/>
            </a:spcBef>
            <a:spcAft>
              <a:spcPct val="35000"/>
            </a:spcAft>
            <a:buNone/>
          </a:pPr>
          <a:endParaRPr lang="fr-CH" sz="2000" b="1" kern="1200" dirty="0">
            <a:solidFill>
              <a:schemeClr val="tx1"/>
            </a:solidFill>
          </a:endParaRPr>
        </a:p>
      </dsp:txBody>
      <dsp:txXfrm>
        <a:off x="198802" y="444886"/>
        <a:ext cx="5605841" cy="11576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4E89F-6A34-44A4-A047-5FE2E9337C22}">
      <dsp:nvSpPr>
        <dsp:cNvPr id="0" name=""/>
        <dsp:cNvSpPr/>
      </dsp:nvSpPr>
      <dsp:spPr>
        <a:xfrm>
          <a:off x="4184" y="321843"/>
          <a:ext cx="8560583" cy="1584168"/>
        </a:xfrm>
        <a:prstGeom prst="bevel">
          <a:avLst/>
        </a:prstGeom>
        <a:solidFill>
          <a:schemeClr val="bg2"/>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br>
            <a:rPr lang="fr-CH" sz="18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reflection blurRad="6350" stA="55000" endA="300" endPos="45500" dir="5400000" sy="-100000" algn="bl" rotWithShape="0"/>
              </a:effectLst>
              <a:latin typeface="Garamond" panose="02020404030301010803" pitchFamily="18" charset="0"/>
            </a:rPr>
          </a:br>
          <a:r>
            <a:rPr lang="fr-CH" sz="40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t>Modèles Économiques</a:t>
          </a:r>
        </a:p>
        <a:p>
          <a:pPr marL="0" lvl="0" indent="0" algn="ctr" defTabSz="800100">
            <a:lnSpc>
              <a:spcPct val="90000"/>
            </a:lnSpc>
            <a:spcBef>
              <a:spcPct val="0"/>
            </a:spcBef>
            <a:spcAft>
              <a:spcPct val="35000"/>
            </a:spcAft>
            <a:buNone/>
          </a:pPr>
          <a:endParaRPr lang="fr-CH" sz="2000" b="1" kern="1200" dirty="0">
            <a:solidFill>
              <a:schemeClr val="tx1"/>
            </a:solidFill>
          </a:endParaRPr>
        </a:p>
        <a:p>
          <a:pPr marL="0" lvl="0" indent="0" algn="ctr" defTabSz="800100">
            <a:lnSpc>
              <a:spcPct val="90000"/>
            </a:lnSpc>
            <a:spcBef>
              <a:spcPct val="0"/>
            </a:spcBef>
            <a:spcAft>
              <a:spcPct val="35000"/>
            </a:spcAft>
            <a:buNone/>
          </a:pPr>
          <a:endParaRPr lang="fr-CH" sz="2000" b="1" kern="1200" dirty="0">
            <a:solidFill>
              <a:schemeClr val="tx1"/>
            </a:solidFill>
          </a:endParaRPr>
        </a:p>
      </dsp:txBody>
      <dsp:txXfrm>
        <a:off x="202205" y="519864"/>
        <a:ext cx="8164541" cy="11881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4E89F-6A34-44A4-A047-5FE2E9337C22}">
      <dsp:nvSpPr>
        <dsp:cNvPr id="0" name=""/>
        <dsp:cNvSpPr/>
      </dsp:nvSpPr>
      <dsp:spPr>
        <a:xfrm>
          <a:off x="4184" y="321843"/>
          <a:ext cx="8560583" cy="1584168"/>
        </a:xfrm>
        <a:prstGeom prst="bevel">
          <a:avLst/>
        </a:prstGeom>
        <a:solidFill>
          <a:schemeClr val="bg2">
            <a:lumMod val="75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br>
            <a:rPr lang="fr-CH" sz="18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br>
          <a:r>
            <a:rPr lang="fr-CH" sz="40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t>Axe de Recherche</a:t>
          </a:r>
        </a:p>
        <a:p>
          <a:pPr marL="0" lvl="0" indent="0" algn="ctr" defTabSz="800100">
            <a:lnSpc>
              <a:spcPct val="90000"/>
            </a:lnSpc>
            <a:spcBef>
              <a:spcPct val="0"/>
            </a:spcBef>
            <a:spcAft>
              <a:spcPct val="35000"/>
            </a:spcAft>
            <a:buNone/>
          </a:pPr>
          <a:endParaRPr lang="fr-CH" sz="2000" b="1" kern="1200" dirty="0">
            <a:solidFill>
              <a:schemeClr val="tx1"/>
            </a:solidFill>
          </a:endParaRPr>
        </a:p>
        <a:p>
          <a:pPr marL="0" lvl="0" indent="0" algn="ctr" defTabSz="800100">
            <a:lnSpc>
              <a:spcPct val="90000"/>
            </a:lnSpc>
            <a:spcBef>
              <a:spcPct val="0"/>
            </a:spcBef>
            <a:spcAft>
              <a:spcPct val="35000"/>
            </a:spcAft>
            <a:buNone/>
          </a:pPr>
          <a:endParaRPr lang="fr-CH" sz="2000" b="1" kern="1200" dirty="0">
            <a:solidFill>
              <a:schemeClr val="tx1"/>
            </a:solidFill>
          </a:endParaRPr>
        </a:p>
      </dsp:txBody>
      <dsp:txXfrm>
        <a:off x="202205" y="519864"/>
        <a:ext cx="8164541" cy="11881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9661207-9AF4-4EF6-BC3E-7F357CB91936}"/>
              </a:ext>
            </a:extLst>
          </p:cNvPr>
          <p:cNvSpPr>
            <a:spLocks noGrp="1" noChangeArrowheads="1"/>
          </p:cNvSpPr>
          <p:nvPr>
            <p:ph type="hdr" sz="quarter"/>
          </p:nvPr>
        </p:nvSpPr>
        <p:spPr bwMode="auto">
          <a:xfrm>
            <a:off x="2" y="1"/>
            <a:ext cx="2944813" cy="492125"/>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lvl1pPr defTabSz="916004" eaLnBrk="1" hangingPunct="1">
              <a:defRPr sz="1200" u="none">
                <a:latin typeface="Times New Roman" pitchFamily="18" charset="0"/>
                <a:cs typeface="+mn-cs"/>
              </a:defRPr>
            </a:lvl1pPr>
          </a:lstStyle>
          <a:p>
            <a:pPr>
              <a:defRPr/>
            </a:pPr>
            <a:endParaRPr lang="fr-FR" altLang="fr-FR"/>
          </a:p>
        </p:txBody>
      </p:sp>
      <p:sp>
        <p:nvSpPr>
          <p:cNvPr id="3075" name="Rectangle 3">
            <a:extLst>
              <a:ext uri="{FF2B5EF4-FFF2-40B4-BE49-F238E27FC236}">
                <a16:creationId xmlns:a16="http://schemas.microsoft.com/office/drawing/2014/main" id="{BE5BA1A2-D3A2-4757-9AA6-54BD69B23CFD}"/>
              </a:ext>
            </a:extLst>
          </p:cNvPr>
          <p:cNvSpPr>
            <a:spLocks noGrp="1" noChangeArrowheads="1"/>
          </p:cNvSpPr>
          <p:nvPr>
            <p:ph type="dt" sz="quarter" idx="1"/>
          </p:nvPr>
        </p:nvSpPr>
        <p:spPr bwMode="auto">
          <a:xfrm>
            <a:off x="3852863" y="1"/>
            <a:ext cx="2944812" cy="492125"/>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lvl1pPr algn="r" defTabSz="916004" eaLnBrk="1" hangingPunct="1">
              <a:defRPr sz="1200" u="none">
                <a:latin typeface="Times New Roman" pitchFamily="18" charset="0"/>
                <a:cs typeface="+mn-cs"/>
              </a:defRPr>
            </a:lvl1pPr>
          </a:lstStyle>
          <a:p>
            <a:pPr>
              <a:defRPr/>
            </a:pPr>
            <a:endParaRPr lang="fr-FR" altLang="fr-FR"/>
          </a:p>
        </p:txBody>
      </p:sp>
      <p:sp>
        <p:nvSpPr>
          <p:cNvPr id="3076" name="Rectangle 4">
            <a:extLst>
              <a:ext uri="{FF2B5EF4-FFF2-40B4-BE49-F238E27FC236}">
                <a16:creationId xmlns:a16="http://schemas.microsoft.com/office/drawing/2014/main" id="{8F5DEC92-332C-436B-9CB9-9843818CAD70}"/>
              </a:ext>
            </a:extLst>
          </p:cNvPr>
          <p:cNvSpPr>
            <a:spLocks noGrp="1" noChangeArrowheads="1"/>
          </p:cNvSpPr>
          <p:nvPr>
            <p:ph type="ftr" sz="quarter" idx="2"/>
          </p:nvPr>
        </p:nvSpPr>
        <p:spPr bwMode="auto">
          <a:xfrm>
            <a:off x="2" y="9382126"/>
            <a:ext cx="2944813" cy="492125"/>
          </a:xfrm>
          <a:prstGeom prst="rect">
            <a:avLst/>
          </a:prstGeom>
          <a:noFill/>
          <a:ln w="9525">
            <a:noFill/>
            <a:miter lim="800000"/>
            <a:headEnd/>
            <a:tailEnd/>
          </a:ln>
          <a:effectLst/>
        </p:spPr>
        <p:txBody>
          <a:bodyPr vert="horz" wrap="square" lIns="91562" tIns="45782" rIns="91562" bIns="45782" numCol="1" anchor="b" anchorCtr="0" compatLnSpc="1">
            <a:prstTxWarp prst="textNoShape">
              <a:avLst/>
            </a:prstTxWarp>
          </a:bodyPr>
          <a:lstStyle>
            <a:lvl1pPr defTabSz="916004" eaLnBrk="1" hangingPunct="1">
              <a:defRPr sz="1200" u="none">
                <a:latin typeface="Times New Roman" pitchFamily="18" charset="0"/>
                <a:cs typeface="+mn-cs"/>
              </a:defRPr>
            </a:lvl1pPr>
          </a:lstStyle>
          <a:p>
            <a:pPr>
              <a:defRPr/>
            </a:pPr>
            <a:endParaRPr lang="fr-FR" altLang="fr-FR"/>
          </a:p>
        </p:txBody>
      </p:sp>
      <p:sp>
        <p:nvSpPr>
          <p:cNvPr id="3077" name="Rectangle 5">
            <a:extLst>
              <a:ext uri="{FF2B5EF4-FFF2-40B4-BE49-F238E27FC236}">
                <a16:creationId xmlns:a16="http://schemas.microsoft.com/office/drawing/2014/main" id="{980651EF-26D0-483C-B453-5AAAF08A4EA4}"/>
              </a:ext>
            </a:extLst>
          </p:cNvPr>
          <p:cNvSpPr>
            <a:spLocks noGrp="1" noChangeArrowheads="1"/>
          </p:cNvSpPr>
          <p:nvPr>
            <p:ph type="sldNum" sz="quarter" idx="3"/>
          </p:nvPr>
        </p:nvSpPr>
        <p:spPr bwMode="auto">
          <a:xfrm>
            <a:off x="3852863" y="9382126"/>
            <a:ext cx="2944812" cy="492125"/>
          </a:xfrm>
          <a:prstGeom prst="rect">
            <a:avLst/>
          </a:prstGeom>
          <a:noFill/>
          <a:ln w="9525">
            <a:noFill/>
            <a:miter lim="800000"/>
            <a:headEnd/>
            <a:tailEnd/>
          </a:ln>
          <a:effectLst/>
        </p:spPr>
        <p:txBody>
          <a:bodyPr vert="horz" wrap="square" lIns="91562" tIns="45782" rIns="91562" bIns="45782" numCol="1" anchor="b" anchorCtr="0" compatLnSpc="1">
            <a:prstTxWarp prst="textNoShape">
              <a:avLst/>
            </a:prstTxWarp>
          </a:bodyPr>
          <a:lstStyle>
            <a:lvl1pPr algn="r" defTabSz="915988" eaLnBrk="1" hangingPunct="1">
              <a:defRPr sz="1200" u="none">
                <a:latin typeface="Times New Roman" panose="02020603050405020304" pitchFamily="18" charset="0"/>
              </a:defRPr>
            </a:lvl1pPr>
          </a:lstStyle>
          <a:p>
            <a:pPr>
              <a:defRPr/>
            </a:pPr>
            <a:fld id="{B553646A-A72F-4DEE-9F3D-4F3FB3426511}" type="slidenum">
              <a:rPr lang="fr-FR" altLang="fr-FR"/>
              <a:pPr>
                <a:defRPr/>
              </a:pPr>
              <a:t>‹#›</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835C629C-A0A5-45AD-B532-F669969DD01B}"/>
              </a:ext>
            </a:extLst>
          </p:cNvPr>
          <p:cNvSpPr>
            <a:spLocks noGrp="1" noChangeArrowheads="1"/>
          </p:cNvSpPr>
          <p:nvPr>
            <p:ph type="hdr" sz="quarter"/>
          </p:nvPr>
        </p:nvSpPr>
        <p:spPr bwMode="auto">
          <a:xfrm>
            <a:off x="2" y="1"/>
            <a:ext cx="2944813" cy="492125"/>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lvl1pPr defTabSz="916004" eaLnBrk="1" hangingPunct="1">
              <a:defRPr sz="1200" u="none">
                <a:latin typeface="Times New Roman" pitchFamily="18" charset="0"/>
                <a:cs typeface="+mn-cs"/>
              </a:defRPr>
            </a:lvl1pPr>
          </a:lstStyle>
          <a:p>
            <a:pPr>
              <a:defRPr/>
            </a:pPr>
            <a:endParaRPr lang="fr-CH"/>
          </a:p>
        </p:txBody>
      </p:sp>
      <p:sp>
        <p:nvSpPr>
          <p:cNvPr id="98307" name="Rectangle 3">
            <a:extLst>
              <a:ext uri="{FF2B5EF4-FFF2-40B4-BE49-F238E27FC236}">
                <a16:creationId xmlns:a16="http://schemas.microsoft.com/office/drawing/2014/main" id="{4567347C-9E87-439C-B1B9-7B9F98BA0E66}"/>
              </a:ext>
            </a:extLst>
          </p:cNvPr>
          <p:cNvSpPr>
            <a:spLocks noGrp="1" noChangeArrowheads="1"/>
          </p:cNvSpPr>
          <p:nvPr>
            <p:ph type="dt" idx="1"/>
          </p:nvPr>
        </p:nvSpPr>
        <p:spPr bwMode="auto">
          <a:xfrm>
            <a:off x="3851277" y="1"/>
            <a:ext cx="2944813" cy="492125"/>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lvl1pPr algn="r" defTabSz="916004" eaLnBrk="1" hangingPunct="1">
              <a:defRPr sz="1200" u="none">
                <a:latin typeface="Times New Roman" pitchFamily="18" charset="0"/>
                <a:cs typeface="+mn-cs"/>
              </a:defRPr>
            </a:lvl1pPr>
          </a:lstStyle>
          <a:p>
            <a:pPr>
              <a:defRPr/>
            </a:pPr>
            <a:endParaRPr lang="fr-CH"/>
          </a:p>
        </p:txBody>
      </p:sp>
      <p:sp>
        <p:nvSpPr>
          <p:cNvPr id="2052" name="Rectangle 4">
            <a:extLst>
              <a:ext uri="{FF2B5EF4-FFF2-40B4-BE49-F238E27FC236}">
                <a16:creationId xmlns:a16="http://schemas.microsoft.com/office/drawing/2014/main" id="{4D414DAD-D29D-406B-A3F8-040D8B3A2BF5}"/>
              </a:ext>
            </a:extLst>
          </p:cNvPr>
          <p:cNvSpPr>
            <a:spLocks noGrp="1" noRot="1" noChangeAspect="1" noChangeArrowheads="1" noTextEdit="1"/>
          </p:cNvSpPr>
          <p:nvPr>
            <p:ph type="sldImg" idx="2"/>
          </p:nvPr>
        </p:nvSpPr>
        <p:spPr bwMode="auto">
          <a:xfrm>
            <a:off x="931863" y="741363"/>
            <a:ext cx="4935537"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9" name="Rectangle 5">
            <a:extLst>
              <a:ext uri="{FF2B5EF4-FFF2-40B4-BE49-F238E27FC236}">
                <a16:creationId xmlns:a16="http://schemas.microsoft.com/office/drawing/2014/main" id="{A09C901C-CE03-4EC9-BB31-C2EA7E160FDC}"/>
              </a:ext>
            </a:extLst>
          </p:cNvPr>
          <p:cNvSpPr>
            <a:spLocks noGrp="1" noChangeArrowheads="1"/>
          </p:cNvSpPr>
          <p:nvPr>
            <p:ph type="body" sz="quarter" idx="3"/>
          </p:nvPr>
        </p:nvSpPr>
        <p:spPr bwMode="auto">
          <a:xfrm>
            <a:off x="679450" y="4689475"/>
            <a:ext cx="5438775" cy="4443413"/>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p>
            <a:pPr lvl="0"/>
            <a:r>
              <a:rPr lang="fr-CH" noProof="0"/>
              <a:t>Cliquez pour modifier les styles du texte du masque</a:t>
            </a:r>
          </a:p>
          <a:p>
            <a:pPr lvl="1"/>
            <a:r>
              <a:rPr lang="fr-CH" noProof="0"/>
              <a:t>Deuxième niveau</a:t>
            </a:r>
          </a:p>
          <a:p>
            <a:pPr lvl="2"/>
            <a:r>
              <a:rPr lang="fr-CH" noProof="0"/>
              <a:t>Troisième niveau</a:t>
            </a:r>
          </a:p>
          <a:p>
            <a:pPr lvl="3"/>
            <a:r>
              <a:rPr lang="fr-CH" noProof="0"/>
              <a:t>Quatrième niveau</a:t>
            </a:r>
          </a:p>
          <a:p>
            <a:pPr lvl="4"/>
            <a:r>
              <a:rPr lang="fr-CH" noProof="0"/>
              <a:t>Cinquième niveau</a:t>
            </a:r>
          </a:p>
        </p:txBody>
      </p:sp>
      <p:sp>
        <p:nvSpPr>
          <p:cNvPr id="98310" name="Rectangle 6">
            <a:extLst>
              <a:ext uri="{FF2B5EF4-FFF2-40B4-BE49-F238E27FC236}">
                <a16:creationId xmlns:a16="http://schemas.microsoft.com/office/drawing/2014/main" id="{D7A8D8B8-9890-4C21-8B2B-691B814A5C89}"/>
              </a:ext>
            </a:extLst>
          </p:cNvPr>
          <p:cNvSpPr>
            <a:spLocks noGrp="1" noChangeArrowheads="1"/>
          </p:cNvSpPr>
          <p:nvPr>
            <p:ph type="ftr" sz="quarter" idx="4"/>
          </p:nvPr>
        </p:nvSpPr>
        <p:spPr bwMode="auto">
          <a:xfrm>
            <a:off x="2" y="9380539"/>
            <a:ext cx="2944813" cy="492125"/>
          </a:xfrm>
          <a:prstGeom prst="rect">
            <a:avLst/>
          </a:prstGeom>
          <a:noFill/>
          <a:ln w="9525">
            <a:noFill/>
            <a:miter lim="800000"/>
            <a:headEnd/>
            <a:tailEnd/>
          </a:ln>
          <a:effectLst/>
        </p:spPr>
        <p:txBody>
          <a:bodyPr vert="horz" wrap="square" lIns="91562" tIns="45782" rIns="91562" bIns="45782" numCol="1" anchor="b" anchorCtr="0" compatLnSpc="1">
            <a:prstTxWarp prst="textNoShape">
              <a:avLst/>
            </a:prstTxWarp>
          </a:bodyPr>
          <a:lstStyle>
            <a:lvl1pPr defTabSz="916004" eaLnBrk="1" hangingPunct="1">
              <a:defRPr sz="1200" u="none">
                <a:latin typeface="Times New Roman" pitchFamily="18" charset="0"/>
                <a:cs typeface="+mn-cs"/>
              </a:defRPr>
            </a:lvl1pPr>
          </a:lstStyle>
          <a:p>
            <a:pPr>
              <a:defRPr/>
            </a:pPr>
            <a:endParaRPr lang="fr-CH"/>
          </a:p>
        </p:txBody>
      </p:sp>
      <p:sp>
        <p:nvSpPr>
          <p:cNvPr id="98311" name="Rectangle 7">
            <a:extLst>
              <a:ext uri="{FF2B5EF4-FFF2-40B4-BE49-F238E27FC236}">
                <a16:creationId xmlns:a16="http://schemas.microsoft.com/office/drawing/2014/main" id="{14837E7D-1CD9-4093-BEF1-FDB562E4EF42}"/>
              </a:ext>
            </a:extLst>
          </p:cNvPr>
          <p:cNvSpPr>
            <a:spLocks noGrp="1" noChangeArrowheads="1"/>
          </p:cNvSpPr>
          <p:nvPr>
            <p:ph type="sldNum" sz="quarter" idx="5"/>
          </p:nvPr>
        </p:nvSpPr>
        <p:spPr bwMode="auto">
          <a:xfrm>
            <a:off x="3851277" y="9380539"/>
            <a:ext cx="2944813" cy="492125"/>
          </a:xfrm>
          <a:prstGeom prst="rect">
            <a:avLst/>
          </a:prstGeom>
          <a:noFill/>
          <a:ln w="9525">
            <a:noFill/>
            <a:miter lim="800000"/>
            <a:headEnd/>
            <a:tailEnd/>
          </a:ln>
          <a:effectLst/>
        </p:spPr>
        <p:txBody>
          <a:bodyPr vert="horz" wrap="square" lIns="91562" tIns="45782" rIns="91562" bIns="45782" numCol="1" anchor="b" anchorCtr="0" compatLnSpc="1">
            <a:prstTxWarp prst="textNoShape">
              <a:avLst/>
            </a:prstTxWarp>
          </a:bodyPr>
          <a:lstStyle>
            <a:lvl1pPr algn="r" defTabSz="915988" eaLnBrk="1" hangingPunct="1">
              <a:defRPr sz="1200" u="none">
                <a:latin typeface="Times New Roman" panose="02020603050405020304" pitchFamily="18" charset="0"/>
              </a:defRPr>
            </a:lvl1pPr>
          </a:lstStyle>
          <a:p>
            <a:pPr>
              <a:defRPr/>
            </a:pPr>
            <a:fld id="{1C7881E2-2775-45FE-8B90-D4FEF9AF99A8}" type="slidenum">
              <a:rPr lang="fr-CH" altLang="fr-FR"/>
              <a:pPr>
                <a:defRPr/>
              </a:pPr>
              <a:t>‹#›</a:t>
            </a:fld>
            <a:endParaRPr lang="fr-CH"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65F332AD-E62D-7C91-8400-9480584C7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E856CB-ECD4-4255-A735-0677E82DADB7}" type="slidenum">
              <a:rPr lang="fr-FR" altLang="fr-FR"/>
              <a:pPr eaLnBrk="1" hangingPunct="1"/>
              <a:t>1</a:t>
            </a:fld>
            <a:endParaRPr lang="fr-FR" altLang="fr-FR"/>
          </a:p>
        </p:txBody>
      </p:sp>
      <p:sp>
        <p:nvSpPr>
          <p:cNvPr id="50179" name="Rectangle 2">
            <a:extLst>
              <a:ext uri="{FF2B5EF4-FFF2-40B4-BE49-F238E27FC236}">
                <a16:creationId xmlns:a16="http://schemas.microsoft.com/office/drawing/2014/main" id="{E2FB43DD-82A8-04D6-5902-FF6A862B87AC}"/>
              </a:ext>
            </a:extLst>
          </p:cNvPr>
          <p:cNvSpPr>
            <a:spLocks noGrp="1" noRot="1" noChangeAspect="1" noChangeArrowheads="1" noTextEdit="1"/>
          </p:cNvSpPr>
          <p:nvPr>
            <p:ph type="sldImg"/>
          </p:nvPr>
        </p:nvSpPr>
        <p:spPr>
          <a:xfrm>
            <a:off x="931863" y="741363"/>
            <a:ext cx="4935537" cy="3702050"/>
          </a:xfrm>
          <a:ln/>
        </p:spPr>
      </p:sp>
      <p:sp>
        <p:nvSpPr>
          <p:cNvPr id="50180" name="Rectangle 3">
            <a:extLst>
              <a:ext uri="{FF2B5EF4-FFF2-40B4-BE49-F238E27FC236}">
                <a16:creationId xmlns:a16="http://schemas.microsoft.com/office/drawing/2014/main" id="{1B17E097-89C1-92B2-C459-88AF52A17F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endParaRPr>
          </a:p>
        </p:txBody>
      </p:sp>
    </p:spTree>
    <p:extLst>
      <p:ext uri="{BB962C8B-B14F-4D97-AF65-F5344CB8AC3E}">
        <p14:creationId xmlns:p14="http://schemas.microsoft.com/office/powerpoint/2010/main" val="164285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13</a:t>
            </a:fld>
            <a:endParaRPr lang="fr-CH" altLang="fr-FR"/>
          </a:p>
        </p:txBody>
      </p:sp>
    </p:spTree>
    <p:extLst>
      <p:ext uri="{BB962C8B-B14F-4D97-AF65-F5344CB8AC3E}">
        <p14:creationId xmlns:p14="http://schemas.microsoft.com/office/powerpoint/2010/main" val="387266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14</a:t>
            </a:fld>
            <a:endParaRPr lang="fr-CH" altLang="fr-FR"/>
          </a:p>
        </p:txBody>
      </p:sp>
    </p:spTree>
    <p:extLst>
      <p:ext uri="{BB962C8B-B14F-4D97-AF65-F5344CB8AC3E}">
        <p14:creationId xmlns:p14="http://schemas.microsoft.com/office/powerpoint/2010/main" val="3113820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15</a:t>
            </a:fld>
            <a:endParaRPr lang="fr-CH" altLang="fr-FR"/>
          </a:p>
        </p:txBody>
      </p:sp>
    </p:spTree>
    <p:extLst>
      <p:ext uri="{BB962C8B-B14F-4D97-AF65-F5344CB8AC3E}">
        <p14:creationId xmlns:p14="http://schemas.microsoft.com/office/powerpoint/2010/main" val="1138624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16</a:t>
            </a:fld>
            <a:endParaRPr lang="fr-CH" altLang="fr-FR"/>
          </a:p>
        </p:txBody>
      </p:sp>
    </p:spTree>
    <p:extLst>
      <p:ext uri="{BB962C8B-B14F-4D97-AF65-F5344CB8AC3E}">
        <p14:creationId xmlns:p14="http://schemas.microsoft.com/office/powerpoint/2010/main" val="2288161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fr-CH" sz="1800" b="0" i="0" dirty="0">
                <a:solidFill>
                  <a:srgbClr val="000000"/>
                </a:solidFill>
                <a:effectLst/>
                <a:latin typeface="Garamond" panose="02020404030301010803" pitchFamily="18" charset="0"/>
              </a:rPr>
              <a:t>Durant notre enfance, nous fréquentons l’école où nous aspirons à acquérir des connaissances utiles à l’exercice d’une profession. </a:t>
            </a:r>
            <a:r>
              <a:rPr lang="fr-CH" sz="1800" b="1" i="0" dirty="0">
                <a:solidFill>
                  <a:srgbClr val="000000"/>
                </a:solidFill>
                <a:effectLst/>
                <a:latin typeface="Garamond" panose="02020404030301010803" pitchFamily="18" charset="0"/>
              </a:rPr>
              <a:t>Dans le VOBAN, on se formera en différentes formations afin d’obtenir différentes ressources telles que la diplomatie ou la finance par exemple. </a:t>
            </a:r>
            <a:r>
              <a:rPr lang="fr-CH" sz="1800" b="0" i="0" dirty="0">
                <a:solidFill>
                  <a:srgbClr val="000000"/>
                </a:solidFill>
                <a:effectLst/>
                <a:latin typeface="Garamond" panose="02020404030301010803" pitchFamily="18" charset="0"/>
              </a:rPr>
              <a:t>Ce n’est qu’en tant qu’adulte que nous pourrons profiter du bénéfice de cette formation et la faire fructifier, </a:t>
            </a:r>
            <a:r>
              <a:rPr lang="fr-CH" sz="1800" b="1" i="0" dirty="0">
                <a:solidFill>
                  <a:srgbClr val="000000"/>
                </a:solidFill>
                <a:effectLst/>
                <a:latin typeface="Garamond" panose="02020404030301010803" pitchFamily="18" charset="0"/>
              </a:rPr>
              <a:t>qui dans le jeu sont traduites sous des ressources utilisables afin de parvenir à nos fins, tout comme nos réelles formations nous permettent d’interagir au travers du système.</a:t>
            </a:r>
            <a:r>
              <a:rPr lang="fr-CH" sz="1800" b="0" i="0" dirty="0">
                <a:solidFill>
                  <a:srgbClr val="000000"/>
                </a:solidFill>
                <a:effectLst/>
                <a:latin typeface="Garamond" panose="02020404030301010803" pitchFamily="18" charset="0"/>
              </a:rPr>
              <a:t> </a:t>
            </a:r>
            <a:endParaRPr lang="fr-CH" b="0" i="0" dirty="0">
              <a:solidFill>
                <a:srgbClr val="000000"/>
              </a:solidFill>
              <a:effectLst/>
              <a:latin typeface="Segoe UI" panose="020B0502040204020203" pitchFamily="34" charset="0"/>
            </a:endParaRPr>
          </a:p>
          <a:p>
            <a:pPr algn="just" rtl="0" fontAlgn="base"/>
            <a:r>
              <a:rPr lang="fr-CH" sz="1800" b="0" i="0" dirty="0">
                <a:solidFill>
                  <a:srgbClr val="000000"/>
                </a:solidFill>
                <a:effectLst/>
                <a:latin typeface="Garamond" panose="02020404030301010803" pitchFamily="18" charset="0"/>
              </a:rPr>
              <a:t>Comme il se doit, chacun possède son propre potentiel, </a:t>
            </a:r>
            <a:r>
              <a:rPr lang="fr-CH" sz="1800" b="1" i="0" dirty="0">
                <a:solidFill>
                  <a:srgbClr val="000000"/>
                </a:solidFill>
                <a:effectLst/>
                <a:latin typeface="Garamond" panose="02020404030301010803" pitchFamily="18" charset="0"/>
              </a:rPr>
              <a:t>ou en jeu ses ressources initiales</a:t>
            </a:r>
            <a:r>
              <a:rPr lang="fr-CH" sz="1800" b="0" i="0" dirty="0">
                <a:solidFill>
                  <a:srgbClr val="000000"/>
                </a:solidFill>
                <a:effectLst/>
                <a:latin typeface="Garamond" panose="02020404030301010803" pitchFamily="18" charset="0"/>
              </a:rPr>
              <a:t>,</a:t>
            </a:r>
            <a:r>
              <a:rPr lang="fr-CH" sz="1800" b="0" i="1" dirty="0">
                <a:solidFill>
                  <a:srgbClr val="000000"/>
                </a:solidFill>
                <a:effectLst/>
                <a:latin typeface="Garamond" panose="02020404030301010803" pitchFamily="18" charset="0"/>
              </a:rPr>
              <a:t> </a:t>
            </a:r>
            <a:r>
              <a:rPr lang="fr-CH" sz="1800" b="0" i="0" dirty="0">
                <a:solidFill>
                  <a:srgbClr val="000000"/>
                </a:solidFill>
                <a:effectLst/>
                <a:latin typeface="Garamond" panose="02020404030301010803" pitchFamily="18" charset="0"/>
              </a:rPr>
              <a:t>mais aussi</a:t>
            </a:r>
            <a:r>
              <a:rPr lang="fr-CH" sz="1800" b="0" i="1" dirty="0">
                <a:solidFill>
                  <a:srgbClr val="000000"/>
                </a:solidFill>
                <a:effectLst/>
                <a:latin typeface="Garamond" panose="02020404030301010803" pitchFamily="18" charset="0"/>
              </a:rPr>
              <a:t> </a:t>
            </a:r>
            <a:r>
              <a:rPr lang="fr-CH" sz="1800" b="0" i="0" dirty="0">
                <a:solidFill>
                  <a:srgbClr val="000000"/>
                </a:solidFill>
                <a:effectLst/>
                <a:latin typeface="Garamond" panose="02020404030301010803" pitchFamily="18" charset="0"/>
              </a:rPr>
              <a:t>ses propres intérêts et objectifs. </a:t>
            </a:r>
            <a:r>
              <a:rPr lang="fr-CH" sz="1800" b="1" i="0" dirty="0">
                <a:solidFill>
                  <a:srgbClr val="000000"/>
                </a:solidFill>
                <a:effectLst/>
                <a:latin typeface="Garamond" panose="02020404030301010803" pitchFamily="18" charset="0"/>
              </a:rPr>
              <a:t>En effet, si</a:t>
            </a:r>
            <a:r>
              <a:rPr lang="fr-CH" sz="1800" b="0" i="0" dirty="0">
                <a:solidFill>
                  <a:srgbClr val="000000"/>
                </a:solidFill>
                <a:effectLst/>
                <a:latin typeface="Garamond" panose="02020404030301010803" pitchFamily="18" charset="0"/>
              </a:rPr>
              <a:t> les uns aspirent à la richesse ou à la renommée, d’autres préféreront tendre vers des objectifs de vie liés à la recherche scientifique, à conduire une vie dans la communication, par exemple. </a:t>
            </a:r>
            <a:r>
              <a:rPr lang="fr-CH" sz="1800" b="1" i="0" dirty="0">
                <a:solidFill>
                  <a:srgbClr val="000000"/>
                </a:solidFill>
                <a:effectLst/>
                <a:latin typeface="Garamond" panose="02020404030301010803" pitchFamily="18" charset="0"/>
              </a:rPr>
              <a:t>En jeu, chaque joueur devra lui-aussi déterminer son propre objectif plus ou moins complexe, comme par exemple d’accumuler une ressource particulière, qui établira sur quoi on le jeu lui mesurera sa réussite. </a:t>
            </a:r>
            <a:r>
              <a:rPr lang="fr-CH" sz="1800" b="0" i="0" dirty="0">
                <a:solidFill>
                  <a:srgbClr val="000000"/>
                </a:solidFill>
                <a:effectLst/>
                <a:latin typeface="Garamond" panose="02020404030301010803" pitchFamily="18" charset="0"/>
              </a:rPr>
              <a:t>La capacité de l’individu à interagir avec ces paires, à faire face aux imprévus et aux opportunités, </a:t>
            </a:r>
            <a:r>
              <a:rPr lang="fr-CH" sz="1800" b="1" i="0" dirty="0">
                <a:solidFill>
                  <a:srgbClr val="000000"/>
                </a:solidFill>
                <a:effectLst/>
                <a:latin typeface="Garamond" panose="02020404030301010803" pitchFamily="18" charset="0"/>
              </a:rPr>
              <a:t>qui dans le jeu est représenté à travers l’aléatoire d’un jet de dé et de cartes à piocher,</a:t>
            </a:r>
            <a:r>
              <a:rPr lang="fr-CH" sz="1800" b="0" i="0" dirty="0">
                <a:solidFill>
                  <a:srgbClr val="000000"/>
                </a:solidFill>
                <a:effectLst/>
                <a:latin typeface="Garamond" panose="02020404030301010803" pitchFamily="18" charset="0"/>
              </a:rPr>
              <a:t> déterminera son succès </a:t>
            </a:r>
            <a:r>
              <a:rPr lang="fr-CH" sz="1800" b="1" i="0" dirty="0">
                <a:solidFill>
                  <a:srgbClr val="000000"/>
                </a:solidFill>
                <a:effectLst/>
                <a:latin typeface="Garamond" panose="02020404030301010803" pitchFamily="18" charset="0"/>
              </a:rPr>
              <a:t>envers son objectif</a:t>
            </a:r>
            <a:r>
              <a:rPr lang="fr-CH" sz="1800" b="0" i="0" dirty="0">
                <a:solidFill>
                  <a:srgbClr val="000000"/>
                </a:solidFill>
                <a:effectLst/>
                <a:latin typeface="Garamond" panose="02020404030301010803" pitchFamily="18" charset="0"/>
              </a:rPr>
              <a:t>. </a:t>
            </a:r>
            <a:endParaRPr lang="fr-CH" b="0" i="0" dirty="0">
              <a:solidFill>
                <a:srgbClr val="000000"/>
              </a:solidFill>
              <a:effectLst/>
              <a:latin typeface="Segoe UI" panose="020B0502040204020203" pitchFamily="34" charset="0"/>
            </a:endParaRPr>
          </a:p>
          <a:p>
            <a:endParaRPr lang="fr-CH" sz="1200" b="1" dirty="0">
              <a:latin typeface="Garamond" panose="02020404030301010803" pitchFamily="18" charset="0"/>
            </a:endParaRPr>
          </a:p>
          <a:p>
            <a:r>
              <a:rPr lang="fr-CH" sz="1200" b="1" dirty="0">
                <a:latin typeface="Garamond" panose="02020404030301010803" pitchFamily="18" charset="0"/>
              </a:rPr>
              <a:t>Modèle BPSE de sa thèse de Doctorat</a:t>
            </a:r>
            <a:r>
              <a:rPr lang="fr-CH" sz="1200" i="1" dirty="0">
                <a:latin typeface="Garamond" panose="02020404030301010803" pitchFamily="18" charset="0"/>
              </a:rPr>
              <a:t> (</a:t>
            </a:r>
            <a:r>
              <a:rPr lang="fr-FR" sz="1200" i="1" dirty="0">
                <a:latin typeface="Garamond" panose="02020404030301010803" pitchFamily="18" charset="0"/>
              </a:rPr>
              <a:t>attaquer ou de se défendre (</a:t>
            </a:r>
            <a:r>
              <a:rPr lang="fr-FR" sz="1200" b="1" i="1" dirty="0">
                <a:latin typeface="Garamond" panose="02020404030301010803" pitchFamily="18" charset="0"/>
              </a:rPr>
              <a:t>B</a:t>
            </a:r>
            <a:r>
              <a:rPr lang="fr-FR" sz="1200" i="1" dirty="0">
                <a:latin typeface="Garamond" panose="02020404030301010803" pitchFamily="18" charset="0"/>
              </a:rPr>
              <a:t>iologie), augmenter son potentiel d’intelligence (</a:t>
            </a:r>
            <a:r>
              <a:rPr lang="fr-FR" sz="1200" b="1" i="1" dirty="0">
                <a:latin typeface="Garamond" panose="02020404030301010803" pitchFamily="18" charset="0"/>
              </a:rPr>
              <a:t>P</a:t>
            </a:r>
            <a:r>
              <a:rPr lang="fr-FR" sz="1200" i="1" dirty="0">
                <a:latin typeface="Garamond" panose="02020404030301010803" pitchFamily="18" charset="0"/>
              </a:rPr>
              <a:t>sychologie), négocier et interagir (</a:t>
            </a:r>
            <a:r>
              <a:rPr lang="fr-FR" sz="1200" b="1" i="1" dirty="0">
                <a:latin typeface="Garamond" panose="02020404030301010803" pitchFamily="18" charset="0"/>
              </a:rPr>
              <a:t>S</a:t>
            </a:r>
            <a:r>
              <a:rPr lang="fr-FR" sz="1200" i="1" dirty="0">
                <a:latin typeface="Garamond" panose="02020404030301010803" pitchFamily="18" charset="0"/>
              </a:rPr>
              <a:t>ocial) et maximiser son produit financier (</a:t>
            </a:r>
            <a:r>
              <a:rPr lang="fr-FR" sz="1200" b="1" i="1" dirty="0">
                <a:latin typeface="Garamond" panose="02020404030301010803" pitchFamily="18" charset="0"/>
              </a:rPr>
              <a:t>E</a:t>
            </a:r>
            <a:r>
              <a:rPr lang="fr-FR" sz="1200" i="1" dirty="0">
                <a:latin typeface="Garamond" panose="02020404030301010803" pitchFamily="18" charset="0"/>
              </a:rPr>
              <a:t>conomie)</a:t>
            </a:r>
            <a:r>
              <a:rPr lang="fr-CH" sz="1200" i="1" dirty="0">
                <a:latin typeface="Garamond" panose="02020404030301010803" pitchFamily="18" charset="0"/>
              </a:rPr>
              <a:t>)</a:t>
            </a:r>
            <a:r>
              <a:rPr lang="fr-CH" sz="1200" dirty="0">
                <a:latin typeface="Garamond" panose="02020404030301010803" pitchFamily="18" charset="0"/>
              </a:rPr>
              <a:t>, </a:t>
            </a:r>
          </a:p>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17</a:t>
            </a:fld>
            <a:endParaRPr lang="fr-CH" altLang="fr-FR"/>
          </a:p>
        </p:txBody>
      </p:sp>
    </p:spTree>
    <p:extLst>
      <p:ext uri="{BB962C8B-B14F-4D97-AF65-F5344CB8AC3E}">
        <p14:creationId xmlns:p14="http://schemas.microsoft.com/office/powerpoint/2010/main" val="3759545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18</a:t>
            </a:fld>
            <a:endParaRPr lang="fr-CH" altLang="fr-FR"/>
          </a:p>
        </p:txBody>
      </p:sp>
    </p:spTree>
    <p:extLst>
      <p:ext uri="{BB962C8B-B14F-4D97-AF65-F5344CB8AC3E}">
        <p14:creationId xmlns:p14="http://schemas.microsoft.com/office/powerpoint/2010/main" val="2337874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19</a:t>
            </a:fld>
            <a:endParaRPr lang="fr-CH" altLang="fr-FR"/>
          </a:p>
        </p:txBody>
      </p:sp>
    </p:spTree>
    <p:extLst>
      <p:ext uri="{BB962C8B-B14F-4D97-AF65-F5344CB8AC3E}">
        <p14:creationId xmlns:p14="http://schemas.microsoft.com/office/powerpoint/2010/main" val="194867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20</a:t>
            </a:fld>
            <a:endParaRPr lang="fr-CH" altLang="fr-FR"/>
          </a:p>
        </p:txBody>
      </p:sp>
    </p:spTree>
    <p:extLst>
      <p:ext uri="{BB962C8B-B14F-4D97-AF65-F5344CB8AC3E}">
        <p14:creationId xmlns:p14="http://schemas.microsoft.com/office/powerpoint/2010/main" val="3138674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21</a:t>
            </a:fld>
            <a:endParaRPr lang="fr-CH" altLang="fr-FR"/>
          </a:p>
        </p:txBody>
      </p:sp>
    </p:spTree>
    <p:extLst>
      <p:ext uri="{BB962C8B-B14F-4D97-AF65-F5344CB8AC3E}">
        <p14:creationId xmlns:p14="http://schemas.microsoft.com/office/powerpoint/2010/main" val="3293776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22</a:t>
            </a:fld>
            <a:endParaRPr lang="fr-CH" altLang="fr-FR"/>
          </a:p>
        </p:txBody>
      </p:sp>
    </p:spTree>
    <p:extLst>
      <p:ext uri="{BB962C8B-B14F-4D97-AF65-F5344CB8AC3E}">
        <p14:creationId xmlns:p14="http://schemas.microsoft.com/office/powerpoint/2010/main" val="318697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65F332AD-E62D-7C91-8400-9480584C7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E856CB-ECD4-4255-A735-0677E82DADB7}" type="slidenum">
              <a:rPr lang="fr-FR" altLang="fr-FR"/>
              <a:pPr eaLnBrk="1" hangingPunct="1"/>
              <a:t>3</a:t>
            </a:fld>
            <a:endParaRPr lang="fr-FR" altLang="fr-FR"/>
          </a:p>
        </p:txBody>
      </p:sp>
      <p:sp>
        <p:nvSpPr>
          <p:cNvPr id="50179" name="Rectangle 2">
            <a:extLst>
              <a:ext uri="{FF2B5EF4-FFF2-40B4-BE49-F238E27FC236}">
                <a16:creationId xmlns:a16="http://schemas.microsoft.com/office/drawing/2014/main" id="{E2FB43DD-82A8-04D6-5902-FF6A862B87AC}"/>
              </a:ext>
            </a:extLst>
          </p:cNvPr>
          <p:cNvSpPr>
            <a:spLocks noGrp="1" noRot="1" noChangeAspect="1" noChangeArrowheads="1" noTextEdit="1"/>
          </p:cNvSpPr>
          <p:nvPr>
            <p:ph type="sldImg"/>
          </p:nvPr>
        </p:nvSpPr>
        <p:spPr>
          <a:xfrm>
            <a:off x="931863" y="741363"/>
            <a:ext cx="4935537" cy="3702050"/>
          </a:xfrm>
          <a:ln/>
        </p:spPr>
      </p:sp>
      <p:sp>
        <p:nvSpPr>
          <p:cNvPr id="50180" name="Rectangle 3">
            <a:extLst>
              <a:ext uri="{FF2B5EF4-FFF2-40B4-BE49-F238E27FC236}">
                <a16:creationId xmlns:a16="http://schemas.microsoft.com/office/drawing/2014/main" id="{1B17E097-89C1-92B2-C459-88AF52A17F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dirty="0">
                <a:latin typeface="Arial" panose="020B0604020202020204" pitchFamily="34" charset="0"/>
              </a:rPr>
              <a:t>Voici notre proposition unique : </a:t>
            </a:r>
          </a:p>
          <a:p>
            <a:pPr eaLnBrk="1" hangingPunct="1"/>
            <a:r>
              <a:rPr lang="fr-FR" altLang="fr-FR" dirty="0">
                <a:latin typeface="Arial" panose="020B0604020202020204" pitchFamily="34" charset="0"/>
              </a:rPr>
              <a:t>Diviser la Présentation Eléments nécessaires en Économique/Académique/Application/Théorie/Typologie.</a:t>
            </a:r>
          </a:p>
          <a:p>
            <a:pPr eaLnBrk="1" hangingPunct="1"/>
            <a:r>
              <a:rPr lang="fr-FR" altLang="fr-FR" dirty="0">
                <a:latin typeface="Arial" panose="020B0604020202020204" pitchFamily="34" charset="0"/>
              </a:rPr>
              <a:t>Apprendre en détails le VOBAN, pour le comprendre, pour pouvoir y jouer et mieux l’expliquer</a:t>
            </a:r>
            <a:br>
              <a:rPr lang="fr-FR" altLang="fr-FR" dirty="0">
                <a:latin typeface="Arial" panose="020B0604020202020204" pitchFamily="34" charset="0"/>
              </a:rPr>
            </a:br>
            <a:r>
              <a:rPr lang="fr-FR" altLang="fr-FR" dirty="0">
                <a:latin typeface="Arial" panose="020B0604020202020204" pitchFamily="34" charset="0"/>
              </a:rPr>
              <a:t>Simplifier certaines slides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23</a:t>
            </a:fld>
            <a:endParaRPr lang="fr-CH" altLang="fr-FR"/>
          </a:p>
        </p:txBody>
      </p:sp>
    </p:spTree>
    <p:extLst>
      <p:ext uri="{BB962C8B-B14F-4D97-AF65-F5344CB8AC3E}">
        <p14:creationId xmlns:p14="http://schemas.microsoft.com/office/powerpoint/2010/main" val="572909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24</a:t>
            </a:fld>
            <a:endParaRPr lang="fr-CH" altLang="fr-FR"/>
          </a:p>
        </p:txBody>
      </p:sp>
    </p:spTree>
    <p:extLst>
      <p:ext uri="{BB962C8B-B14F-4D97-AF65-F5344CB8AC3E}">
        <p14:creationId xmlns:p14="http://schemas.microsoft.com/office/powerpoint/2010/main" val="1639550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sz="1200" dirty="0">
                <a:latin typeface="Garamond" panose="02020404030301010803" pitchFamily="18" charset="0"/>
              </a:rPr>
              <a:t>Quels sont les états de Tension des différents Joueurs? </a:t>
            </a:r>
            <a:br>
              <a:rPr lang="fr-CH" sz="1200" dirty="0">
                <a:latin typeface="Garamond" panose="02020404030301010803" pitchFamily="18" charset="0"/>
              </a:rPr>
            </a:br>
            <a:r>
              <a:rPr lang="fr-CH" sz="1200" dirty="0">
                <a:latin typeface="Garamond" panose="02020404030301010803" pitchFamily="18" charset="0"/>
              </a:rPr>
              <a:t>Comment peut-on Discriminer les motivations de Joueurs. </a:t>
            </a:r>
            <a:br>
              <a:rPr lang="fr-CH" sz="1200" dirty="0">
                <a:latin typeface="Garamond" panose="02020404030301010803" pitchFamily="18" charset="0"/>
              </a:rPr>
            </a:br>
            <a:r>
              <a:rPr lang="fr-CH" sz="1200" dirty="0">
                <a:latin typeface="Garamond" panose="02020404030301010803" pitchFamily="18" charset="0"/>
              </a:rPr>
              <a:t>Quelle est la faille dans Leur système? </a:t>
            </a:r>
            <a:br>
              <a:rPr lang="fr-CH" sz="1200" dirty="0">
                <a:latin typeface="Garamond" panose="02020404030301010803" pitchFamily="18" charset="0"/>
              </a:rPr>
            </a:br>
            <a:br>
              <a:rPr lang="fr-CH" sz="1200" dirty="0">
                <a:latin typeface="Garamond" panose="02020404030301010803" pitchFamily="18" charset="0"/>
              </a:rPr>
            </a:br>
            <a:r>
              <a:rPr lang="fr-CH" sz="1200" dirty="0">
                <a:latin typeface="Garamond" panose="02020404030301010803" pitchFamily="18" charset="0"/>
              </a:rPr>
              <a:t>Est-ce que X est loyal/agressif/etc… pour savoir si la personne est apte ou non à la compétence désirée.</a:t>
            </a:r>
            <a:br>
              <a:rPr lang="fr-CH" sz="1200" dirty="0">
                <a:latin typeface="Garamond" panose="02020404030301010803" pitchFamily="18" charset="0"/>
              </a:rPr>
            </a:br>
            <a:br>
              <a:rPr lang="fr-CH" sz="1200" dirty="0">
                <a:latin typeface="Garamond" panose="02020404030301010803" pitchFamily="18" charset="0"/>
              </a:rPr>
            </a:br>
            <a:r>
              <a:rPr lang="fr-CH" sz="1200" dirty="0">
                <a:latin typeface="Garamond" panose="02020404030301010803" pitchFamily="18" charset="0"/>
              </a:rPr>
              <a:t>David -&gt; 5 E, il peut tout risquer pour maximiser. Etc…</a:t>
            </a: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25</a:t>
            </a:fld>
            <a:endParaRPr lang="fr-CH" altLang="fr-FR"/>
          </a:p>
        </p:txBody>
      </p:sp>
    </p:spTree>
    <p:extLst>
      <p:ext uri="{BB962C8B-B14F-4D97-AF65-F5344CB8AC3E}">
        <p14:creationId xmlns:p14="http://schemas.microsoft.com/office/powerpoint/2010/main" val="2489652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26</a:t>
            </a:fld>
            <a:endParaRPr lang="fr-CH" altLang="fr-FR"/>
          </a:p>
        </p:txBody>
      </p:sp>
    </p:spTree>
    <p:extLst>
      <p:ext uri="{BB962C8B-B14F-4D97-AF65-F5344CB8AC3E}">
        <p14:creationId xmlns:p14="http://schemas.microsoft.com/office/powerpoint/2010/main" val="1987941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27</a:t>
            </a:fld>
            <a:endParaRPr lang="fr-CH" altLang="fr-FR"/>
          </a:p>
        </p:txBody>
      </p:sp>
    </p:spTree>
    <p:extLst>
      <p:ext uri="{BB962C8B-B14F-4D97-AF65-F5344CB8AC3E}">
        <p14:creationId xmlns:p14="http://schemas.microsoft.com/office/powerpoint/2010/main" val="2356997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28</a:t>
            </a:fld>
            <a:endParaRPr lang="fr-CH" altLang="fr-FR"/>
          </a:p>
        </p:txBody>
      </p:sp>
    </p:spTree>
    <p:extLst>
      <p:ext uri="{BB962C8B-B14F-4D97-AF65-F5344CB8AC3E}">
        <p14:creationId xmlns:p14="http://schemas.microsoft.com/office/powerpoint/2010/main" val="2814883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600"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29</a:t>
            </a:fld>
            <a:endParaRPr lang="fr-CH" altLang="fr-FR"/>
          </a:p>
        </p:txBody>
      </p:sp>
    </p:spTree>
    <p:extLst>
      <p:ext uri="{BB962C8B-B14F-4D97-AF65-F5344CB8AC3E}">
        <p14:creationId xmlns:p14="http://schemas.microsoft.com/office/powerpoint/2010/main" val="4159345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600"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30</a:t>
            </a:fld>
            <a:endParaRPr lang="fr-CH" altLang="fr-FR"/>
          </a:p>
        </p:txBody>
      </p:sp>
    </p:spTree>
    <p:extLst>
      <p:ext uri="{BB962C8B-B14F-4D97-AF65-F5344CB8AC3E}">
        <p14:creationId xmlns:p14="http://schemas.microsoft.com/office/powerpoint/2010/main" val="726899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31</a:t>
            </a:fld>
            <a:endParaRPr lang="fr-CH" altLang="fr-FR"/>
          </a:p>
        </p:txBody>
      </p:sp>
    </p:spTree>
    <p:extLst>
      <p:ext uri="{BB962C8B-B14F-4D97-AF65-F5344CB8AC3E}">
        <p14:creationId xmlns:p14="http://schemas.microsoft.com/office/powerpoint/2010/main" val="1224573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5537" cy="37020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32</a:t>
            </a:fld>
            <a:endParaRPr lang="fr-CH" altLang="fr-FR"/>
          </a:p>
        </p:txBody>
      </p:sp>
    </p:spTree>
    <p:extLst>
      <p:ext uri="{BB962C8B-B14F-4D97-AF65-F5344CB8AC3E}">
        <p14:creationId xmlns:p14="http://schemas.microsoft.com/office/powerpoint/2010/main" val="3957044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65F332AD-E62D-7C91-8400-9480584C7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E856CB-ECD4-4255-A735-0677E82DADB7}" type="slidenum">
              <a:rPr lang="fr-FR" altLang="fr-FR"/>
              <a:pPr eaLnBrk="1" hangingPunct="1"/>
              <a:t>4</a:t>
            </a:fld>
            <a:endParaRPr lang="fr-FR" altLang="fr-FR"/>
          </a:p>
        </p:txBody>
      </p:sp>
      <p:sp>
        <p:nvSpPr>
          <p:cNvPr id="50179" name="Rectangle 2">
            <a:extLst>
              <a:ext uri="{FF2B5EF4-FFF2-40B4-BE49-F238E27FC236}">
                <a16:creationId xmlns:a16="http://schemas.microsoft.com/office/drawing/2014/main" id="{E2FB43DD-82A8-04D6-5902-FF6A862B87AC}"/>
              </a:ext>
            </a:extLst>
          </p:cNvPr>
          <p:cNvSpPr>
            <a:spLocks noGrp="1" noRot="1" noChangeAspect="1" noChangeArrowheads="1" noTextEdit="1"/>
          </p:cNvSpPr>
          <p:nvPr>
            <p:ph type="sldImg"/>
          </p:nvPr>
        </p:nvSpPr>
        <p:spPr>
          <a:xfrm>
            <a:off x="931863" y="741363"/>
            <a:ext cx="4935537" cy="3702050"/>
          </a:xfrm>
          <a:ln/>
        </p:spPr>
      </p:sp>
      <p:sp>
        <p:nvSpPr>
          <p:cNvPr id="50180" name="Rectangle 3">
            <a:extLst>
              <a:ext uri="{FF2B5EF4-FFF2-40B4-BE49-F238E27FC236}">
                <a16:creationId xmlns:a16="http://schemas.microsoft.com/office/drawing/2014/main" id="{1B17E097-89C1-92B2-C459-88AF52A17F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endParaRPr>
          </a:p>
        </p:txBody>
      </p:sp>
    </p:spTree>
    <p:extLst>
      <p:ext uri="{BB962C8B-B14F-4D97-AF65-F5344CB8AC3E}">
        <p14:creationId xmlns:p14="http://schemas.microsoft.com/office/powerpoint/2010/main" val="68856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CH" sz="1200" dirty="0">
                <a:latin typeface="Garamond" panose="02020404030301010803" pitchFamily="18" charset="0"/>
              </a:rPr>
              <a:t>Juin 2023 -&gt; Recherche de partenaires et de financement</a:t>
            </a: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35</a:t>
            </a:fld>
            <a:endParaRPr lang="fr-CH" altLang="fr-FR"/>
          </a:p>
        </p:txBody>
      </p:sp>
    </p:spTree>
    <p:extLst>
      <p:ext uri="{BB962C8B-B14F-4D97-AF65-F5344CB8AC3E}">
        <p14:creationId xmlns:p14="http://schemas.microsoft.com/office/powerpoint/2010/main" val="2016657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CH" sz="1200" dirty="0">
                <a:latin typeface="Garamond" panose="02020404030301010803" pitchFamily="18" charset="0"/>
              </a:rPr>
              <a:t>Juin 2023 -&gt; Recherche de partenaires et de financement</a:t>
            </a: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39</a:t>
            </a:fld>
            <a:endParaRPr lang="fr-CH" altLang="fr-FR"/>
          </a:p>
        </p:txBody>
      </p:sp>
    </p:spTree>
    <p:extLst>
      <p:ext uri="{BB962C8B-B14F-4D97-AF65-F5344CB8AC3E}">
        <p14:creationId xmlns:p14="http://schemas.microsoft.com/office/powerpoint/2010/main" val="195998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CH" sz="1200" dirty="0">
                <a:latin typeface="Garamond" panose="02020404030301010803" pitchFamily="18" charset="0"/>
              </a:rPr>
              <a:t>Juin 2023 -&gt; Recherche de partenaires et de financement</a:t>
            </a: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40</a:t>
            </a:fld>
            <a:endParaRPr lang="fr-CH" altLang="fr-FR"/>
          </a:p>
        </p:txBody>
      </p:sp>
    </p:spTree>
    <p:extLst>
      <p:ext uri="{BB962C8B-B14F-4D97-AF65-F5344CB8AC3E}">
        <p14:creationId xmlns:p14="http://schemas.microsoft.com/office/powerpoint/2010/main" val="2493831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CH" sz="1200" dirty="0">
                <a:latin typeface="Garamond" panose="02020404030301010803" pitchFamily="18" charset="0"/>
              </a:rPr>
              <a:t>Juin 2023 -&gt; Recherche de partenaires et de financement</a:t>
            </a: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41</a:t>
            </a:fld>
            <a:endParaRPr lang="fr-CH" altLang="fr-FR"/>
          </a:p>
        </p:txBody>
      </p:sp>
    </p:spTree>
    <p:extLst>
      <p:ext uri="{BB962C8B-B14F-4D97-AF65-F5344CB8AC3E}">
        <p14:creationId xmlns:p14="http://schemas.microsoft.com/office/powerpoint/2010/main" val="2106139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CH" sz="1200" dirty="0">
                <a:latin typeface="Garamond" panose="02020404030301010803" pitchFamily="18" charset="0"/>
              </a:rPr>
              <a:t>Juin 2023 -&gt; Recherche de partenaires et de financement</a:t>
            </a: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42</a:t>
            </a:fld>
            <a:endParaRPr lang="fr-CH" altLang="fr-FR"/>
          </a:p>
        </p:txBody>
      </p:sp>
    </p:spTree>
    <p:extLst>
      <p:ext uri="{BB962C8B-B14F-4D97-AF65-F5344CB8AC3E}">
        <p14:creationId xmlns:p14="http://schemas.microsoft.com/office/powerpoint/2010/main" val="1186997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CH" sz="1200" dirty="0">
                <a:latin typeface="Garamond" panose="02020404030301010803" pitchFamily="18" charset="0"/>
              </a:rPr>
              <a:t>Juin 2023 -&gt; Recherche de partenaires et de financement</a:t>
            </a: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43</a:t>
            </a:fld>
            <a:endParaRPr lang="fr-CH" altLang="fr-FR"/>
          </a:p>
        </p:txBody>
      </p:sp>
    </p:spTree>
    <p:extLst>
      <p:ext uri="{BB962C8B-B14F-4D97-AF65-F5344CB8AC3E}">
        <p14:creationId xmlns:p14="http://schemas.microsoft.com/office/powerpoint/2010/main" val="821329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fr-CH" sz="1800" b="0" i="0" dirty="0">
                <a:solidFill>
                  <a:srgbClr val="000000"/>
                </a:solidFill>
                <a:effectLst/>
                <a:latin typeface="Garamond" panose="02020404030301010803" pitchFamily="18" charset="0"/>
              </a:rPr>
              <a:t>Durant notre enfance, nous fréquentons l’école où nous aspirons à acquérir des connaissances utiles à l’exercice d’une profession. </a:t>
            </a:r>
            <a:r>
              <a:rPr lang="fr-CH" sz="1800" b="1" i="0" dirty="0">
                <a:solidFill>
                  <a:srgbClr val="000000"/>
                </a:solidFill>
                <a:effectLst/>
                <a:latin typeface="Garamond" panose="02020404030301010803" pitchFamily="18" charset="0"/>
              </a:rPr>
              <a:t>Dans le VOBAN, on se formera en différentes formations afin d’obtenir différentes ressources telles que la diplomatie ou la finance par exemple. </a:t>
            </a:r>
            <a:r>
              <a:rPr lang="fr-CH" sz="1800" b="0" i="0" dirty="0">
                <a:solidFill>
                  <a:srgbClr val="000000"/>
                </a:solidFill>
                <a:effectLst/>
                <a:latin typeface="Garamond" panose="02020404030301010803" pitchFamily="18" charset="0"/>
              </a:rPr>
              <a:t>Ce n’est qu’en tant qu’adulte que nous pourrons profiter du bénéfice de cette formation et la faire fructifier, </a:t>
            </a:r>
            <a:r>
              <a:rPr lang="fr-CH" sz="1800" b="1" i="0" dirty="0">
                <a:solidFill>
                  <a:srgbClr val="000000"/>
                </a:solidFill>
                <a:effectLst/>
                <a:latin typeface="Garamond" panose="02020404030301010803" pitchFamily="18" charset="0"/>
              </a:rPr>
              <a:t>qui dans le jeu sont traduites sous des ressources utilisables afin de parvenir à nos fins, tout comme nos réelles formations nous permettent d’interagir au travers du système.</a:t>
            </a:r>
            <a:r>
              <a:rPr lang="fr-CH" sz="1800" b="0" i="0" dirty="0">
                <a:solidFill>
                  <a:srgbClr val="000000"/>
                </a:solidFill>
                <a:effectLst/>
                <a:latin typeface="Garamond" panose="02020404030301010803" pitchFamily="18" charset="0"/>
              </a:rPr>
              <a:t> </a:t>
            </a:r>
            <a:endParaRPr lang="fr-CH" b="0" i="0" dirty="0">
              <a:solidFill>
                <a:srgbClr val="000000"/>
              </a:solidFill>
              <a:effectLst/>
              <a:latin typeface="Segoe UI" panose="020B0502040204020203" pitchFamily="34" charset="0"/>
            </a:endParaRPr>
          </a:p>
          <a:p>
            <a:pPr algn="just" rtl="0" fontAlgn="base"/>
            <a:r>
              <a:rPr lang="fr-CH" sz="1800" b="0" i="0" dirty="0">
                <a:solidFill>
                  <a:srgbClr val="000000"/>
                </a:solidFill>
                <a:effectLst/>
                <a:latin typeface="Garamond" panose="02020404030301010803" pitchFamily="18" charset="0"/>
              </a:rPr>
              <a:t>Comme il se doit, chacun possède son propre potentiel, </a:t>
            </a:r>
            <a:r>
              <a:rPr lang="fr-CH" sz="1800" b="1" i="0" dirty="0">
                <a:solidFill>
                  <a:srgbClr val="000000"/>
                </a:solidFill>
                <a:effectLst/>
                <a:latin typeface="Garamond" panose="02020404030301010803" pitchFamily="18" charset="0"/>
              </a:rPr>
              <a:t>ou en jeu ses ressources initiales</a:t>
            </a:r>
            <a:r>
              <a:rPr lang="fr-CH" sz="1800" b="0" i="0" dirty="0">
                <a:solidFill>
                  <a:srgbClr val="000000"/>
                </a:solidFill>
                <a:effectLst/>
                <a:latin typeface="Garamond" panose="02020404030301010803" pitchFamily="18" charset="0"/>
              </a:rPr>
              <a:t>,</a:t>
            </a:r>
            <a:r>
              <a:rPr lang="fr-CH" sz="1800" b="0" i="1" dirty="0">
                <a:solidFill>
                  <a:srgbClr val="000000"/>
                </a:solidFill>
                <a:effectLst/>
                <a:latin typeface="Garamond" panose="02020404030301010803" pitchFamily="18" charset="0"/>
              </a:rPr>
              <a:t> </a:t>
            </a:r>
            <a:r>
              <a:rPr lang="fr-CH" sz="1800" b="0" i="0" dirty="0">
                <a:solidFill>
                  <a:srgbClr val="000000"/>
                </a:solidFill>
                <a:effectLst/>
                <a:latin typeface="Garamond" panose="02020404030301010803" pitchFamily="18" charset="0"/>
              </a:rPr>
              <a:t>mais aussi</a:t>
            </a:r>
            <a:r>
              <a:rPr lang="fr-CH" sz="1800" b="0" i="1" dirty="0">
                <a:solidFill>
                  <a:srgbClr val="000000"/>
                </a:solidFill>
                <a:effectLst/>
                <a:latin typeface="Garamond" panose="02020404030301010803" pitchFamily="18" charset="0"/>
              </a:rPr>
              <a:t> </a:t>
            </a:r>
            <a:r>
              <a:rPr lang="fr-CH" sz="1800" b="0" i="0" dirty="0">
                <a:solidFill>
                  <a:srgbClr val="000000"/>
                </a:solidFill>
                <a:effectLst/>
                <a:latin typeface="Garamond" panose="02020404030301010803" pitchFamily="18" charset="0"/>
              </a:rPr>
              <a:t>ses propres intérêts et objectifs. </a:t>
            </a:r>
            <a:r>
              <a:rPr lang="fr-CH" sz="1800" b="1" i="0" dirty="0">
                <a:solidFill>
                  <a:srgbClr val="000000"/>
                </a:solidFill>
                <a:effectLst/>
                <a:latin typeface="Garamond" panose="02020404030301010803" pitchFamily="18" charset="0"/>
              </a:rPr>
              <a:t>En effet, si</a:t>
            </a:r>
            <a:r>
              <a:rPr lang="fr-CH" sz="1800" b="0" i="0" dirty="0">
                <a:solidFill>
                  <a:srgbClr val="000000"/>
                </a:solidFill>
                <a:effectLst/>
                <a:latin typeface="Garamond" panose="02020404030301010803" pitchFamily="18" charset="0"/>
              </a:rPr>
              <a:t> les uns aspirent à la richesse ou à la renommée, d’autres préféreront tendre vers des objectifs de vie liés à la recherche scientifique, à conduire une vie dans la communication, par exemple. </a:t>
            </a:r>
            <a:r>
              <a:rPr lang="fr-CH" sz="1800" b="1" i="0" dirty="0">
                <a:solidFill>
                  <a:srgbClr val="000000"/>
                </a:solidFill>
                <a:effectLst/>
                <a:latin typeface="Garamond" panose="02020404030301010803" pitchFamily="18" charset="0"/>
              </a:rPr>
              <a:t>En jeu, chaque joueur devra lui-aussi déterminer son propre objectif plus ou moins complexe, comme par exemple d’accumuler une ressource particulière, qui établira sur quoi on le jeu lui mesurera sa réussite. </a:t>
            </a:r>
            <a:r>
              <a:rPr lang="fr-CH" sz="1800" b="0" i="0" dirty="0">
                <a:solidFill>
                  <a:srgbClr val="000000"/>
                </a:solidFill>
                <a:effectLst/>
                <a:latin typeface="Garamond" panose="02020404030301010803" pitchFamily="18" charset="0"/>
              </a:rPr>
              <a:t>La capacité de l’individu à interagir avec ces paires, à faire face aux imprévus et aux opportunités, </a:t>
            </a:r>
            <a:r>
              <a:rPr lang="fr-CH" sz="1800" b="1" i="0" dirty="0">
                <a:solidFill>
                  <a:srgbClr val="000000"/>
                </a:solidFill>
                <a:effectLst/>
                <a:latin typeface="Garamond" panose="02020404030301010803" pitchFamily="18" charset="0"/>
              </a:rPr>
              <a:t>qui dans le jeu est représenté à travers l’aléatoire d’un jet de dé et de cartes à piocher,</a:t>
            </a:r>
            <a:r>
              <a:rPr lang="fr-CH" sz="1800" b="0" i="0" dirty="0">
                <a:solidFill>
                  <a:srgbClr val="000000"/>
                </a:solidFill>
                <a:effectLst/>
                <a:latin typeface="Garamond" panose="02020404030301010803" pitchFamily="18" charset="0"/>
              </a:rPr>
              <a:t> déterminera son succès </a:t>
            </a:r>
            <a:r>
              <a:rPr lang="fr-CH" sz="1800" b="1" i="0" dirty="0">
                <a:solidFill>
                  <a:srgbClr val="000000"/>
                </a:solidFill>
                <a:effectLst/>
                <a:latin typeface="Garamond" panose="02020404030301010803" pitchFamily="18" charset="0"/>
              </a:rPr>
              <a:t>envers son objectif</a:t>
            </a:r>
            <a:r>
              <a:rPr lang="fr-CH" sz="1800" b="0" i="0" dirty="0">
                <a:solidFill>
                  <a:srgbClr val="000000"/>
                </a:solidFill>
                <a:effectLst/>
                <a:latin typeface="Garamond" panose="02020404030301010803" pitchFamily="18" charset="0"/>
              </a:rPr>
              <a:t>. </a:t>
            </a:r>
            <a:endParaRPr lang="fr-CH" b="0" i="0" dirty="0">
              <a:solidFill>
                <a:srgbClr val="000000"/>
              </a:solidFill>
              <a:effectLst/>
              <a:latin typeface="Segoe UI" panose="020B0502040204020203" pitchFamily="34" charset="0"/>
            </a:endParaRPr>
          </a:p>
          <a:p>
            <a:endParaRPr lang="fr-CH" sz="1200" b="1" dirty="0">
              <a:latin typeface="Garamond" panose="02020404030301010803" pitchFamily="18" charset="0"/>
            </a:endParaRPr>
          </a:p>
          <a:p>
            <a:r>
              <a:rPr lang="fr-CH" sz="1200" b="1" dirty="0">
                <a:latin typeface="Garamond" panose="02020404030301010803" pitchFamily="18" charset="0"/>
              </a:rPr>
              <a:t>Modèle BPSE de sa thèse de Doctorat</a:t>
            </a:r>
            <a:r>
              <a:rPr lang="fr-CH" sz="1200" i="1" dirty="0">
                <a:latin typeface="Garamond" panose="02020404030301010803" pitchFamily="18" charset="0"/>
              </a:rPr>
              <a:t> (</a:t>
            </a:r>
            <a:r>
              <a:rPr lang="fr-FR" sz="1200" i="1" dirty="0">
                <a:latin typeface="Garamond" panose="02020404030301010803" pitchFamily="18" charset="0"/>
              </a:rPr>
              <a:t>attaquer ou de se défendre (</a:t>
            </a:r>
            <a:r>
              <a:rPr lang="fr-FR" sz="1200" b="1" i="1" dirty="0">
                <a:latin typeface="Garamond" panose="02020404030301010803" pitchFamily="18" charset="0"/>
              </a:rPr>
              <a:t>B</a:t>
            </a:r>
            <a:r>
              <a:rPr lang="fr-FR" sz="1200" i="1" dirty="0">
                <a:latin typeface="Garamond" panose="02020404030301010803" pitchFamily="18" charset="0"/>
              </a:rPr>
              <a:t>iologie), augmenter son potentiel d’intelligence (</a:t>
            </a:r>
            <a:r>
              <a:rPr lang="fr-FR" sz="1200" b="1" i="1" dirty="0">
                <a:latin typeface="Garamond" panose="02020404030301010803" pitchFamily="18" charset="0"/>
              </a:rPr>
              <a:t>P</a:t>
            </a:r>
            <a:r>
              <a:rPr lang="fr-FR" sz="1200" i="1" dirty="0">
                <a:latin typeface="Garamond" panose="02020404030301010803" pitchFamily="18" charset="0"/>
              </a:rPr>
              <a:t>sychologie), négocier et interagir (</a:t>
            </a:r>
            <a:r>
              <a:rPr lang="fr-FR" sz="1200" b="1" i="1" dirty="0">
                <a:latin typeface="Garamond" panose="02020404030301010803" pitchFamily="18" charset="0"/>
              </a:rPr>
              <a:t>S</a:t>
            </a:r>
            <a:r>
              <a:rPr lang="fr-FR" sz="1200" i="1" dirty="0">
                <a:latin typeface="Garamond" panose="02020404030301010803" pitchFamily="18" charset="0"/>
              </a:rPr>
              <a:t>ocial) et maximiser son produit financier (</a:t>
            </a:r>
            <a:r>
              <a:rPr lang="fr-FR" sz="1200" b="1" i="1" dirty="0">
                <a:latin typeface="Garamond" panose="02020404030301010803" pitchFamily="18" charset="0"/>
              </a:rPr>
              <a:t>E</a:t>
            </a:r>
            <a:r>
              <a:rPr lang="fr-FR" sz="1200" i="1" dirty="0">
                <a:latin typeface="Garamond" panose="02020404030301010803" pitchFamily="18" charset="0"/>
              </a:rPr>
              <a:t>conomie)</a:t>
            </a:r>
            <a:r>
              <a:rPr lang="fr-CH" sz="1200" i="1" dirty="0">
                <a:latin typeface="Garamond" panose="02020404030301010803" pitchFamily="18" charset="0"/>
              </a:rPr>
              <a:t>)</a:t>
            </a:r>
            <a:r>
              <a:rPr lang="fr-CH" sz="1200" dirty="0">
                <a:latin typeface="Garamond" panose="02020404030301010803" pitchFamily="18" charset="0"/>
              </a:rPr>
              <a:t>, </a:t>
            </a:r>
          </a:p>
          <a:p>
            <a:endParaRPr lang="fr-CH" sz="120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47</a:t>
            </a:fld>
            <a:endParaRPr lang="fr-CH" altLang="fr-FR"/>
          </a:p>
        </p:txBody>
      </p:sp>
    </p:spTree>
    <p:extLst>
      <p:ext uri="{BB962C8B-B14F-4D97-AF65-F5344CB8AC3E}">
        <p14:creationId xmlns:p14="http://schemas.microsoft.com/office/powerpoint/2010/main" val="150269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6</a:t>
            </a:fld>
            <a:endParaRPr lang="fr-CH" altLang="fr-FR"/>
          </a:p>
        </p:txBody>
      </p:sp>
    </p:spTree>
    <p:extLst>
      <p:ext uri="{BB962C8B-B14F-4D97-AF65-F5344CB8AC3E}">
        <p14:creationId xmlns:p14="http://schemas.microsoft.com/office/powerpoint/2010/main" val="3561873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sz="1600"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7</a:t>
            </a:fld>
            <a:endParaRPr lang="fr-CH" altLang="fr-FR"/>
          </a:p>
        </p:txBody>
      </p:sp>
    </p:spTree>
    <p:extLst>
      <p:ext uri="{BB962C8B-B14F-4D97-AF65-F5344CB8AC3E}">
        <p14:creationId xmlns:p14="http://schemas.microsoft.com/office/powerpoint/2010/main" val="117139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8</a:t>
            </a:fld>
            <a:endParaRPr lang="fr-CH" altLang="fr-FR"/>
          </a:p>
        </p:txBody>
      </p:sp>
    </p:spTree>
    <p:extLst>
      <p:ext uri="{BB962C8B-B14F-4D97-AF65-F5344CB8AC3E}">
        <p14:creationId xmlns:p14="http://schemas.microsoft.com/office/powerpoint/2010/main" val="418280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9</a:t>
            </a:fld>
            <a:endParaRPr lang="fr-CH" altLang="fr-FR"/>
          </a:p>
        </p:txBody>
      </p:sp>
    </p:spTree>
    <p:extLst>
      <p:ext uri="{BB962C8B-B14F-4D97-AF65-F5344CB8AC3E}">
        <p14:creationId xmlns:p14="http://schemas.microsoft.com/office/powerpoint/2010/main" val="2753031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5537"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10</a:t>
            </a:fld>
            <a:endParaRPr lang="fr-CH" altLang="fr-FR"/>
          </a:p>
        </p:txBody>
      </p:sp>
    </p:spTree>
    <p:extLst>
      <p:ext uri="{BB962C8B-B14F-4D97-AF65-F5344CB8AC3E}">
        <p14:creationId xmlns:p14="http://schemas.microsoft.com/office/powerpoint/2010/main" val="313413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5537"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C7881E2-2775-45FE-8B90-D4FEF9AF99A8}" type="slidenum">
              <a:rPr lang="fr-CH" altLang="fr-FR" smtClean="0"/>
              <a:pPr>
                <a:defRPr/>
              </a:pPr>
              <a:t>11</a:t>
            </a:fld>
            <a:endParaRPr lang="fr-CH" altLang="fr-FR"/>
          </a:p>
        </p:txBody>
      </p:sp>
    </p:spTree>
    <p:extLst>
      <p:ext uri="{BB962C8B-B14F-4D97-AF65-F5344CB8AC3E}">
        <p14:creationId xmlns:p14="http://schemas.microsoft.com/office/powerpoint/2010/main" val="3233819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endParaRPr lang="fr-CH"/>
          </a:p>
        </p:txBody>
      </p:sp>
      <p:sp>
        <p:nvSpPr>
          <p:cNvPr id="6" name="Title 5">
            <a:extLst>
              <a:ext uri="{FF2B5EF4-FFF2-40B4-BE49-F238E27FC236}">
                <a16:creationId xmlns:a16="http://schemas.microsoft.com/office/drawing/2014/main" id="{2DEC7B4E-D4E7-D54E-B476-4D16F88D54C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490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CH"/>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8067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CH"/>
          </a:p>
        </p:txBody>
      </p:sp>
      <p:sp>
        <p:nvSpPr>
          <p:cNvPr id="3" name="Espace réservé du texte vertical 2"/>
          <p:cNvSpPr>
            <a:spLocks noGrp="1"/>
          </p:cNvSpPr>
          <p:nvPr>
            <p:ph type="body" orient="vert" idx="1"/>
          </p:nvPr>
        </p:nvSpPr>
        <p:spPr>
          <a:xfrm>
            <a:off x="457200" y="1600202"/>
            <a:ext cx="8229600" cy="45259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1927479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609602"/>
            <a:ext cx="2057400" cy="5516563"/>
          </a:xfrm>
        </p:spPr>
        <p:txBody>
          <a:bodyPr vert="eaVert"/>
          <a:lstStyle/>
          <a:p>
            <a:r>
              <a:rPr lang="fr-FR"/>
              <a:t>Cliquez pour modifier le style du titre</a:t>
            </a:r>
            <a:endParaRPr lang="fr-CH"/>
          </a:p>
        </p:txBody>
      </p:sp>
      <p:sp>
        <p:nvSpPr>
          <p:cNvPr id="3" name="Espace réservé du texte vertical 2"/>
          <p:cNvSpPr>
            <a:spLocks noGrp="1"/>
          </p:cNvSpPr>
          <p:nvPr>
            <p:ph type="body" orient="vert" idx="1"/>
          </p:nvPr>
        </p:nvSpPr>
        <p:spPr>
          <a:xfrm>
            <a:off x="457200" y="609602"/>
            <a:ext cx="6019800" cy="55165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3492101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re. Image de la bibliothèque et texte">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p:spPr>
        <p:txBody>
          <a:bodyPr/>
          <a:lstStyle/>
          <a:p>
            <a:r>
              <a:rPr lang="fr-FR"/>
              <a:t>Cliquez pour modifier le style du titre</a:t>
            </a:r>
            <a:endParaRPr lang="fr-CH"/>
          </a:p>
        </p:txBody>
      </p:sp>
      <p:sp>
        <p:nvSpPr>
          <p:cNvPr id="3" name="Espace réservé de l'image de la bibliothèque 2"/>
          <p:cNvSpPr>
            <a:spLocks noGrp="1"/>
          </p:cNvSpPr>
          <p:nvPr>
            <p:ph type="clipArt" sz="half" idx="1"/>
          </p:nvPr>
        </p:nvSpPr>
        <p:spPr>
          <a:xfrm>
            <a:off x="457200" y="1600202"/>
            <a:ext cx="4038600" cy="4525963"/>
          </a:xfrm>
          <a:prstGeom prst="rect">
            <a:avLst/>
          </a:prstGeom>
        </p:spPr>
        <p:txBody>
          <a:bodyPr/>
          <a:lstStyle/>
          <a:p>
            <a:pPr lvl="0"/>
            <a:endParaRPr lang="fr-CH" noProof="0"/>
          </a:p>
        </p:txBody>
      </p:sp>
      <p:sp>
        <p:nvSpPr>
          <p:cNvPr id="4" name="Espace réservé du texte 3"/>
          <p:cNvSpPr>
            <a:spLocks noGrp="1"/>
          </p:cNvSpPr>
          <p:nvPr>
            <p:ph type="body" sz="half" idx="2"/>
          </p:nvPr>
        </p:nvSpPr>
        <p:spPr>
          <a:xfrm>
            <a:off x="4648200" y="1600202"/>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1091856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p:spPr>
        <p:txBody>
          <a:bodyPr/>
          <a:lstStyle/>
          <a:p>
            <a:r>
              <a:rPr lang="fr-FR"/>
              <a:t>Cliquez pour modifier le style du titre</a:t>
            </a:r>
            <a:endParaRPr lang="fr-CH"/>
          </a:p>
        </p:txBody>
      </p:sp>
      <p:sp>
        <p:nvSpPr>
          <p:cNvPr id="3" name="Espace réservé du texte 2"/>
          <p:cNvSpPr>
            <a:spLocks noGrp="1"/>
          </p:cNvSpPr>
          <p:nvPr>
            <p:ph type="body" sz="half" idx="1"/>
          </p:nvPr>
        </p:nvSpPr>
        <p:spPr>
          <a:xfrm>
            <a:off x="457200" y="1600202"/>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half" idx="2"/>
          </p:nvPr>
        </p:nvSpPr>
        <p:spPr>
          <a:xfrm>
            <a:off x="4648200" y="1600202"/>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505248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re. 2 contenus et texte">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p:spPr>
        <p:txBody>
          <a:bodyPr/>
          <a:lstStyle/>
          <a:p>
            <a:r>
              <a:rPr lang="fr-FR"/>
              <a:t>Cliquez pour modifier le style du titre</a:t>
            </a:r>
            <a:endParaRPr lang="fr-CH"/>
          </a:p>
        </p:txBody>
      </p:sp>
      <p:sp>
        <p:nvSpPr>
          <p:cNvPr id="3" name="Espace réservé du contenu 2"/>
          <p:cNvSpPr>
            <a:spLocks noGrp="1"/>
          </p:cNvSpPr>
          <p:nvPr>
            <p:ph sz="quarter" idx="1"/>
          </p:nvPr>
        </p:nvSpPr>
        <p:spPr>
          <a:xfrm>
            <a:off x="457200" y="1600200"/>
            <a:ext cx="4038600" cy="21859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quarter" idx="2"/>
          </p:nvPr>
        </p:nvSpPr>
        <p:spPr>
          <a:xfrm>
            <a:off x="457200" y="3938590"/>
            <a:ext cx="4038600" cy="2187575"/>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p:cNvSpPr>
            <a:spLocks noGrp="1"/>
          </p:cNvSpPr>
          <p:nvPr>
            <p:ph type="body" sz="half" idx="3"/>
          </p:nvPr>
        </p:nvSpPr>
        <p:spPr>
          <a:xfrm>
            <a:off x="4648200" y="1600202"/>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1869682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609602"/>
            <a:ext cx="8229600" cy="55165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691664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reserve="1">
  <p:cSld name="Titre. Contenu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p:spPr>
        <p:txBody>
          <a:bodyPr/>
          <a:lstStyle/>
          <a:p>
            <a:r>
              <a:rPr lang="fr-FR"/>
              <a:t>Cliquez pour modifier le style du titre</a:t>
            </a:r>
            <a:endParaRPr lang="fr-CH"/>
          </a:p>
        </p:txBody>
      </p:sp>
      <p:sp>
        <p:nvSpPr>
          <p:cNvPr id="3" name="Espace réservé du contenu 2"/>
          <p:cNvSpPr>
            <a:spLocks noGrp="1"/>
          </p:cNvSpPr>
          <p:nvPr>
            <p:ph sz="half" idx="1"/>
          </p:nvPr>
        </p:nvSpPr>
        <p:spPr>
          <a:xfrm>
            <a:off x="457200" y="1600202"/>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quarter" idx="2"/>
          </p:nvPr>
        </p:nvSpPr>
        <p:spPr>
          <a:xfrm>
            <a:off x="4648200" y="1600200"/>
            <a:ext cx="4038600" cy="21859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contenu 4"/>
          <p:cNvSpPr>
            <a:spLocks noGrp="1"/>
          </p:cNvSpPr>
          <p:nvPr>
            <p:ph sz="quarter" idx="3"/>
          </p:nvPr>
        </p:nvSpPr>
        <p:spPr>
          <a:xfrm>
            <a:off x="4648200" y="3938590"/>
            <a:ext cx="4038600" cy="2187575"/>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3657976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A5E88E-C9B6-EF8D-69CE-0908D5A1444D}"/>
              </a:ext>
            </a:extLst>
          </p:cNvPr>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endParaRPr lang="fr-CH"/>
          </a:p>
        </p:txBody>
      </p:sp>
      <p:sp>
        <p:nvSpPr>
          <p:cNvPr id="3" name="Sous-titre 2">
            <a:extLst>
              <a:ext uri="{FF2B5EF4-FFF2-40B4-BE49-F238E27FC236}">
                <a16:creationId xmlns:a16="http://schemas.microsoft.com/office/drawing/2014/main" id="{AA592494-57A5-D91B-9801-B596D41C3A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3A40835C-DD77-3DD0-D6F3-5A615FA92A7F}"/>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5" name="Espace réservé du pied de page 4">
            <a:extLst>
              <a:ext uri="{FF2B5EF4-FFF2-40B4-BE49-F238E27FC236}">
                <a16:creationId xmlns:a16="http://schemas.microsoft.com/office/drawing/2014/main" id="{9794EFD6-5830-833D-D764-7579002CC44C}"/>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BC85F7EE-DE71-2764-E9BB-69B2B0B62787}"/>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822472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6D6EC9-5EAA-312C-2D49-74CE6F2E6747}"/>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55F717A4-5A87-7219-53F8-F51B54A4846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CFD591F6-1712-9462-2417-5061FD96CB92}"/>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5" name="Espace réservé du pied de page 4">
            <a:extLst>
              <a:ext uri="{FF2B5EF4-FFF2-40B4-BE49-F238E27FC236}">
                <a16:creationId xmlns:a16="http://schemas.microsoft.com/office/drawing/2014/main" id="{697E66AE-95F6-A007-E691-7EAA464CBE9A}"/>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92DFA797-0256-CCDB-4510-46B692D9CD4F}"/>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21993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9DFB3-5219-9A26-B44F-B79099FB19F4}"/>
              </a:ext>
            </a:extLst>
          </p:cNvPr>
          <p:cNvSpPr>
            <a:spLocks noGrp="1"/>
          </p:cNvSpPr>
          <p:nvPr>
            <p:ph type="title"/>
          </p:nvPr>
        </p:nvSpPr>
        <p:spPr/>
        <p:txBody>
          <a:bodyPr/>
          <a:lstStyle/>
          <a:p>
            <a:r>
              <a:rPr lang="fr-FR"/>
              <a:t>Modifiez le style du titre</a:t>
            </a:r>
            <a:endParaRPr lang="fr-CH"/>
          </a:p>
        </p:txBody>
      </p:sp>
    </p:spTree>
    <p:extLst>
      <p:ext uri="{BB962C8B-B14F-4D97-AF65-F5344CB8AC3E}">
        <p14:creationId xmlns:p14="http://schemas.microsoft.com/office/powerpoint/2010/main" val="103367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4CF00-21D4-8D24-86F6-8E593B4FC928}"/>
              </a:ext>
            </a:extLst>
          </p:cNvPr>
          <p:cNvSpPr>
            <a:spLocks noGrp="1"/>
          </p:cNvSpPr>
          <p:nvPr>
            <p:ph type="title"/>
          </p:nvPr>
        </p:nvSpPr>
        <p:spPr>
          <a:xfrm>
            <a:off x="623888" y="1709740"/>
            <a:ext cx="7886700" cy="2852737"/>
          </a:xfrm>
        </p:spPr>
        <p:txBody>
          <a:bodyPr anchor="b"/>
          <a:lstStyle>
            <a:lvl1pPr>
              <a:defRPr sz="6000"/>
            </a:lvl1pPr>
          </a:lstStyle>
          <a:p>
            <a:r>
              <a:rPr lang="fr-FR"/>
              <a:t>Modifiez le style du titre</a:t>
            </a:r>
            <a:endParaRPr lang="fr-CH"/>
          </a:p>
        </p:txBody>
      </p:sp>
      <p:sp>
        <p:nvSpPr>
          <p:cNvPr id="3" name="Espace réservé du texte 2">
            <a:extLst>
              <a:ext uri="{FF2B5EF4-FFF2-40B4-BE49-F238E27FC236}">
                <a16:creationId xmlns:a16="http://schemas.microsoft.com/office/drawing/2014/main" id="{67E2A0B1-F7AD-CE6E-1F91-15AC4FD0ACD4}"/>
              </a:ext>
            </a:extLst>
          </p:cNvPr>
          <p:cNvSpPr>
            <a:spLocks noGrp="1"/>
          </p:cNvSpPr>
          <p:nvPr>
            <p:ph type="body" idx="1"/>
          </p:nvPr>
        </p:nvSpPr>
        <p:spPr>
          <a:xfrm>
            <a:off x="623888" y="4589465"/>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86BB31B-5480-E036-5D75-4D6AE522C090}"/>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5" name="Espace réservé du pied de page 4">
            <a:extLst>
              <a:ext uri="{FF2B5EF4-FFF2-40B4-BE49-F238E27FC236}">
                <a16:creationId xmlns:a16="http://schemas.microsoft.com/office/drawing/2014/main" id="{76F58CCA-ECA6-3BF8-6E1D-A3332B070D18}"/>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F5715268-1367-F384-96E6-071AA2FA0CFB}"/>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253173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8DAB58-CB78-883D-6D0A-087A23733F85}"/>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C84A5701-65EC-9649-C8D1-30260EBB12FC}"/>
              </a:ext>
            </a:extLst>
          </p:cNvPr>
          <p:cNvSpPr>
            <a:spLocks noGrp="1"/>
          </p:cNvSpPr>
          <p:nvPr>
            <p:ph sz="half" idx="1"/>
          </p:nvPr>
        </p:nvSpPr>
        <p:spPr>
          <a:xfrm>
            <a:off x="62865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a:extLst>
              <a:ext uri="{FF2B5EF4-FFF2-40B4-BE49-F238E27FC236}">
                <a16:creationId xmlns:a16="http://schemas.microsoft.com/office/drawing/2014/main" id="{D4B673B4-9075-C4B2-7D8C-51C0F4C77AD8}"/>
              </a:ext>
            </a:extLst>
          </p:cNvPr>
          <p:cNvSpPr>
            <a:spLocks noGrp="1"/>
          </p:cNvSpPr>
          <p:nvPr>
            <p:ph sz="half" idx="2"/>
          </p:nvPr>
        </p:nvSpPr>
        <p:spPr>
          <a:xfrm>
            <a:off x="464820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e la date 4">
            <a:extLst>
              <a:ext uri="{FF2B5EF4-FFF2-40B4-BE49-F238E27FC236}">
                <a16:creationId xmlns:a16="http://schemas.microsoft.com/office/drawing/2014/main" id="{34469E9F-6B4E-51C8-2405-48EF85D493D5}"/>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6" name="Espace réservé du pied de page 5">
            <a:extLst>
              <a:ext uri="{FF2B5EF4-FFF2-40B4-BE49-F238E27FC236}">
                <a16:creationId xmlns:a16="http://schemas.microsoft.com/office/drawing/2014/main" id="{2C272780-8767-6DDB-1CBB-D86EE20E8A4D}"/>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BFF2DD0A-AEE2-6488-D481-AB6C0E06C2B2}"/>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27217716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7C0BC4-F40C-8A56-0B62-FBE038D195EA}"/>
              </a:ext>
            </a:extLst>
          </p:cNvPr>
          <p:cNvSpPr>
            <a:spLocks noGrp="1"/>
          </p:cNvSpPr>
          <p:nvPr>
            <p:ph type="title"/>
          </p:nvPr>
        </p:nvSpPr>
        <p:spPr>
          <a:xfrm>
            <a:off x="630238" y="365127"/>
            <a:ext cx="7886700" cy="1325563"/>
          </a:xfrm>
        </p:spPr>
        <p:txBody>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3A73096E-82CB-1408-5658-3EA0F6639CE2}"/>
              </a:ext>
            </a:extLst>
          </p:cNvPr>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1D56237-426E-960D-9B21-55F0CEDD417E}"/>
              </a:ext>
            </a:extLst>
          </p:cNvPr>
          <p:cNvSpPr>
            <a:spLocks noGrp="1"/>
          </p:cNvSpPr>
          <p:nvPr>
            <p:ph sz="half" idx="2"/>
          </p:nvPr>
        </p:nvSpPr>
        <p:spPr>
          <a:xfrm>
            <a:off x="630239"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a:extLst>
              <a:ext uri="{FF2B5EF4-FFF2-40B4-BE49-F238E27FC236}">
                <a16:creationId xmlns:a16="http://schemas.microsoft.com/office/drawing/2014/main" id="{24778036-9669-A806-1319-4E75133F7AF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24B4F17-8D8F-7735-C581-71785F3C52A4}"/>
              </a:ext>
            </a:extLst>
          </p:cNvPr>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6">
            <a:extLst>
              <a:ext uri="{FF2B5EF4-FFF2-40B4-BE49-F238E27FC236}">
                <a16:creationId xmlns:a16="http://schemas.microsoft.com/office/drawing/2014/main" id="{3CD4D786-9F31-6857-BB7C-94A6B7267437}"/>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8" name="Espace réservé du pied de page 7">
            <a:extLst>
              <a:ext uri="{FF2B5EF4-FFF2-40B4-BE49-F238E27FC236}">
                <a16:creationId xmlns:a16="http://schemas.microsoft.com/office/drawing/2014/main" id="{BCB3EC43-30C5-B608-C15E-7E6AFC3C3B0A}"/>
              </a:ext>
            </a:extLst>
          </p:cNvPr>
          <p:cNvSpPr>
            <a:spLocks noGrp="1"/>
          </p:cNvSpPr>
          <p:nvPr>
            <p:ph type="ftr" sz="quarter" idx="11"/>
          </p:nvPr>
        </p:nvSpPr>
        <p:spPr/>
        <p:txBody>
          <a:bodyPr/>
          <a:lstStyle/>
          <a:p>
            <a:endParaRPr lang="fr-CH"/>
          </a:p>
        </p:txBody>
      </p:sp>
      <p:sp>
        <p:nvSpPr>
          <p:cNvPr id="9" name="Espace réservé du numéro de diapositive 8">
            <a:extLst>
              <a:ext uri="{FF2B5EF4-FFF2-40B4-BE49-F238E27FC236}">
                <a16:creationId xmlns:a16="http://schemas.microsoft.com/office/drawing/2014/main" id="{B41E07A6-7546-0BB3-2C51-5363B7CDA245}"/>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216572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EFEA70-5058-9BFB-DEC7-9419DEDB074D}"/>
              </a:ext>
            </a:extLst>
          </p:cNvPr>
          <p:cNvSpPr>
            <a:spLocks noGrp="1"/>
          </p:cNvSpPr>
          <p:nvPr>
            <p:ph type="title"/>
          </p:nvPr>
        </p:nvSpPr>
        <p:spPr/>
        <p:txBody>
          <a:bodyPr/>
          <a:lstStyle/>
          <a:p>
            <a:r>
              <a:rPr lang="fr-FR"/>
              <a:t>Modifiez le style du titre</a:t>
            </a:r>
            <a:endParaRPr lang="fr-CH"/>
          </a:p>
        </p:txBody>
      </p:sp>
      <p:sp>
        <p:nvSpPr>
          <p:cNvPr id="3" name="Espace réservé de la date 2">
            <a:extLst>
              <a:ext uri="{FF2B5EF4-FFF2-40B4-BE49-F238E27FC236}">
                <a16:creationId xmlns:a16="http://schemas.microsoft.com/office/drawing/2014/main" id="{A8423703-4D53-D6D5-EE6A-E36BDE5F3E27}"/>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4" name="Espace réservé du pied de page 3">
            <a:extLst>
              <a:ext uri="{FF2B5EF4-FFF2-40B4-BE49-F238E27FC236}">
                <a16:creationId xmlns:a16="http://schemas.microsoft.com/office/drawing/2014/main" id="{E9D48218-1B7A-2216-FF16-0881BB977825}"/>
              </a:ext>
            </a:extLst>
          </p:cNvPr>
          <p:cNvSpPr>
            <a:spLocks noGrp="1"/>
          </p:cNvSpPr>
          <p:nvPr>
            <p:ph type="ftr" sz="quarter" idx="11"/>
          </p:nvPr>
        </p:nvSpPr>
        <p:spPr/>
        <p:txBody>
          <a:bodyPr/>
          <a:lstStyle/>
          <a:p>
            <a:endParaRPr lang="fr-CH"/>
          </a:p>
        </p:txBody>
      </p:sp>
      <p:sp>
        <p:nvSpPr>
          <p:cNvPr id="5" name="Espace réservé du numéro de diapositive 4">
            <a:extLst>
              <a:ext uri="{FF2B5EF4-FFF2-40B4-BE49-F238E27FC236}">
                <a16:creationId xmlns:a16="http://schemas.microsoft.com/office/drawing/2014/main" id="{37DF00EE-D97A-C7E4-32F4-0B2534FC9B95}"/>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758338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DCC92A7-1D4C-09E2-6BCD-BDB171AA64AA}"/>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3" name="Espace réservé du pied de page 2">
            <a:extLst>
              <a:ext uri="{FF2B5EF4-FFF2-40B4-BE49-F238E27FC236}">
                <a16:creationId xmlns:a16="http://schemas.microsoft.com/office/drawing/2014/main" id="{3CABB58A-EF75-23FE-8256-5A55FCD59264}"/>
              </a:ext>
            </a:extLst>
          </p:cNvPr>
          <p:cNvSpPr>
            <a:spLocks noGrp="1"/>
          </p:cNvSpPr>
          <p:nvPr>
            <p:ph type="ftr" sz="quarter" idx="11"/>
          </p:nvPr>
        </p:nvSpPr>
        <p:spPr/>
        <p:txBody>
          <a:bodyPr/>
          <a:lstStyle/>
          <a:p>
            <a:endParaRPr lang="fr-CH"/>
          </a:p>
        </p:txBody>
      </p:sp>
      <p:sp>
        <p:nvSpPr>
          <p:cNvPr id="4" name="Espace réservé du numéro de diapositive 3">
            <a:extLst>
              <a:ext uri="{FF2B5EF4-FFF2-40B4-BE49-F238E27FC236}">
                <a16:creationId xmlns:a16="http://schemas.microsoft.com/office/drawing/2014/main" id="{0D173489-7DF9-39A9-461B-4B72958CAD84}"/>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1555070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9B77F-4140-DFEC-2B4C-7594BFB696CF}"/>
              </a:ext>
            </a:extLst>
          </p:cNvPr>
          <p:cNvSpPr>
            <a:spLocks noGrp="1"/>
          </p:cNvSpPr>
          <p:nvPr>
            <p:ph type="title"/>
          </p:nvPr>
        </p:nvSpPr>
        <p:spPr>
          <a:xfrm>
            <a:off x="630239" y="457200"/>
            <a:ext cx="2949575" cy="1600200"/>
          </a:xfrm>
        </p:spPr>
        <p:txBody>
          <a:bodyPr anchor="b"/>
          <a:lstStyle>
            <a:lvl1pPr>
              <a:defRPr sz="3200"/>
            </a:lvl1pPr>
          </a:lstStyle>
          <a:p>
            <a:r>
              <a:rPr lang="fr-FR"/>
              <a:t>Modifiez le style du titre</a:t>
            </a:r>
            <a:endParaRPr lang="fr-CH"/>
          </a:p>
        </p:txBody>
      </p:sp>
      <p:sp>
        <p:nvSpPr>
          <p:cNvPr id="3" name="Espace réservé du contenu 2">
            <a:extLst>
              <a:ext uri="{FF2B5EF4-FFF2-40B4-BE49-F238E27FC236}">
                <a16:creationId xmlns:a16="http://schemas.microsoft.com/office/drawing/2014/main" id="{D2DC8BE7-E00C-C814-3FDC-9271981D943C}"/>
              </a:ext>
            </a:extLst>
          </p:cNvPr>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a:extLst>
              <a:ext uri="{FF2B5EF4-FFF2-40B4-BE49-F238E27FC236}">
                <a16:creationId xmlns:a16="http://schemas.microsoft.com/office/drawing/2014/main" id="{879AC745-7DC8-4C8A-C0AB-8A8D56FFFB51}"/>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EC3A73F-615B-2E63-13BF-88D3A805EEBA}"/>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6" name="Espace réservé du pied de page 5">
            <a:extLst>
              <a:ext uri="{FF2B5EF4-FFF2-40B4-BE49-F238E27FC236}">
                <a16:creationId xmlns:a16="http://schemas.microsoft.com/office/drawing/2014/main" id="{890677A5-DB8F-AD83-BB3B-22948BF91831}"/>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9DFBB5A8-EDFC-E5D0-95F6-5347F4CE7AC4}"/>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746463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CA06AA-2FBE-30DD-4CF1-96D3484B5B5B}"/>
              </a:ext>
            </a:extLst>
          </p:cNvPr>
          <p:cNvSpPr>
            <a:spLocks noGrp="1"/>
          </p:cNvSpPr>
          <p:nvPr>
            <p:ph type="title"/>
          </p:nvPr>
        </p:nvSpPr>
        <p:spPr>
          <a:xfrm>
            <a:off x="630239" y="457200"/>
            <a:ext cx="2949575" cy="1600200"/>
          </a:xfrm>
        </p:spPr>
        <p:txBody>
          <a:bodyPr anchor="b"/>
          <a:lstStyle>
            <a:lvl1pPr>
              <a:defRPr sz="3200"/>
            </a:lvl1pPr>
          </a:lstStyle>
          <a:p>
            <a:r>
              <a:rPr lang="fr-FR"/>
              <a:t>Modifiez le style du titre</a:t>
            </a:r>
            <a:endParaRPr lang="fr-CH"/>
          </a:p>
        </p:txBody>
      </p:sp>
      <p:sp>
        <p:nvSpPr>
          <p:cNvPr id="3" name="Espace réservé pour une image  2">
            <a:extLst>
              <a:ext uri="{FF2B5EF4-FFF2-40B4-BE49-F238E27FC236}">
                <a16:creationId xmlns:a16="http://schemas.microsoft.com/office/drawing/2014/main" id="{7492FB87-5E84-F084-DC2A-223867E41085}"/>
              </a:ext>
            </a:extLst>
          </p:cNvPr>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Espace réservé du texte 3">
            <a:extLst>
              <a:ext uri="{FF2B5EF4-FFF2-40B4-BE49-F238E27FC236}">
                <a16:creationId xmlns:a16="http://schemas.microsoft.com/office/drawing/2014/main" id="{FD25E6CB-569D-AB1D-71C8-A62DA673FA83}"/>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FFBCAAA-A99C-E60E-C4CC-23FC45484855}"/>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6" name="Espace réservé du pied de page 5">
            <a:extLst>
              <a:ext uri="{FF2B5EF4-FFF2-40B4-BE49-F238E27FC236}">
                <a16:creationId xmlns:a16="http://schemas.microsoft.com/office/drawing/2014/main" id="{9D996C87-1FEA-0963-CA16-7D8A83F689D3}"/>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E192714D-3A08-193A-B4DC-0171E542F746}"/>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652896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4BA46E-0C8A-B384-B5CB-A5E4E1F08931}"/>
              </a:ext>
            </a:extLst>
          </p:cNvPr>
          <p:cNvSpPr>
            <a:spLocks noGrp="1"/>
          </p:cNvSpPr>
          <p:nvPr>
            <p:ph type="title"/>
          </p:nvPr>
        </p:nvSpPr>
        <p:spPr/>
        <p:txBody>
          <a:bodyPr/>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9C8CEDCF-722B-96D6-70C6-A585125D685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61020F68-2AC2-6D7D-620A-41BFAA36DA0B}"/>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5" name="Espace réservé du pied de page 4">
            <a:extLst>
              <a:ext uri="{FF2B5EF4-FFF2-40B4-BE49-F238E27FC236}">
                <a16:creationId xmlns:a16="http://schemas.microsoft.com/office/drawing/2014/main" id="{BA711197-9351-5731-8646-1552E23DB74C}"/>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6B98FCF1-03E2-89EE-59F5-E0A02F6F2561}"/>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1743239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D301A14-FFBD-1597-96BD-A381A39262EA}"/>
              </a:ext>
            </a:extLst>
          </p:cNvPr>
          <p:cNvSpPr>
            <a:spLocks noGrp="1"/>
          </p:cNvSpPr>
          <p:nvPr>
            <p:ph type="title" orient="vert"/>
          </p:nvPr>
        </p:nvSpPr>
        <p:spPr>
          <a:xfrm>
            <a:off x="6543676" y="365125"/>
            <a:ext cx="1971675" cy="5811838"/>
          </a:xfrm>
        </p:spPr>
        <p:txBody>
          <a:bodyPr vert="eaVert"/>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FF06A5BF-95C0-7BF6-C241-80CB777425D2}"/>
              </a:ext>
            </a:extLst>
          </p:cNvPr>
          <p:cNvSpPr>
            <a:spLocks noGrp="1"/>
          </p:cNvSpPr>
          <p:nvPr>
            <p:ph type="body" orient="vert" idx="1"/>
          </p:nvPr>
        </p:nvSpPr>
        <p:spPr>
          <a:xfrm>
            <a:off x="628651" y="365125"/>
            <a:ext cx="5762625"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D88973CB-78D7-3679-5D0A-173C3F787CE1}"/>
              </a:ext>
            </a:extLst>
          </p:cNvPr>
          <p:cNvSpPr>
            <a:spLocks noGrp="1"/>
          </p:cNvSpPr>
          <p:nvPr>
            <p:ph type="dt" sz="half" idx="10"/>
          </p:nvPr>
        </p:nvSpPr>
        <p:spPr/>
        <p:txBody>
          <a:bodyPr/>
          <a:lstStyle/>
          <a:p>
            <a:fld id="{1735D7F2-1E50-4452-9B42-997BDB1A552C}" type="datetimeFigureOut">
              <a:rPr lang="fr-CH" smtClean="0"/>
              <a:t>29.06.2023</a:t>
            </a:fld>
            <a:endParaRPr lang="fr-CH"/>
          </a:p>
        </p:txBody>
      </p:sp>
      <p:sp>
        <p:nvSpPr>
          <p:cNvPr id="5" name="Espace réservé du pied de page 4">
            <a:extLst>
              <a:ext uri="{FF2B5EF4-FFF2-40B4-BE49-F238E27FC236}">
                <a16:creationId xmlns:a16="http://schemas.microsoft.com/office/drawing/2014/main" id="{00E2DB05-56F0-3315-35D7-F8E8B311ECE6}"/>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1B4A0A9A-40D5-8249-95AA-019D46A7A179}"/>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215952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600202"/>
            <a:ext cx="8229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Title 3">
            <a:extLst>
              <a:ext uri="{FF2B5EF4-FFF2-40B4-BE49-F238E27FC236}">
                <a16:creationId xmlns:a16="http://schemas.microsoft.com/office/drawing/2014/main" id="{9BC9FF63-A0C4-F2B0-3F84-9EEDB28400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996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2"/>
            <a:ext cx="7772400" cy="1362075"/>
          </a:xfrm>
        </p:spPr>
        <p:txBody>
          <a:bodyPr anchor="t"/>
          <a:lstStyle>
            <a:lvl1pPr algn="l">
              <a:defRPr sz="4000" b="1" cap="all"/>
            </a:lvl1pPr>
          </a:lstStyle>
          <a:p>
            <a:r>
              <a:rPr lang="fr-FR"/>
              <a:t>Cliquez pour modifier le style du titre</a:t>
            </a:r>
            <a:endParaRPr lang="fr-CH"/>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extLst>
      <p:ext uri="{BB962C8B-B14F-4D97-AF65-F5344CB8AC3E}">
        <p14:creationId xmlns:p14="http://schemas.microsoft.com/office/powerpoint/2010/main" val="2401595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CH"/>
          </a:p>
        </p:txBody>
      </p:sp>
      <p:sp>
        <p:nvSpPr>
          <p:cNvPr id="3" name="Espace réservé du contenu 2"/>
          <p:cNvSpPr>
            <a:spLocks noGrp="1"/>
          </p:cNvSpPr>
          <p:nvPr>
            <p:ph sz="half" idx="1"/>
          </p:nvPr>
        </p:nvSpPr>
        <p:spPr>
          <a:xfrm>
            <a:off x="457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half" idx="2"/>
          </p:nvPr>
        </p:nvSpPr>
        <p:spPr>
          <a:xfrm>
            <a:off x="4648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619650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8" name="Title 7">
            <a:extLst>
              <a:ext uri="{FF2B5EF4-FFF2-40B4-BE49-F238E27FC236}">
                <a16:creationId xmlns:a16="http://schemas.microsoft.com/office/drawing/2014/main" id="{C0AEAF3B-11E8-4EF8-0362-5CFDF914D7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39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CH"/>
          </a:p>
        </p:txBody>
      </p:sp>
    </p:spTree>
    <p:extLst>
      <p:ext uri="{BB962C8B-B14F-4D97-AF65-F5344CB8AC3E}">
        <p14:creationId xmlns:p14="http://schemas.microsoft.com/office/powerpoint/2010/main" val="3928154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167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73050"/>
            <a:ext cx="3008313" cy="1162050"/>
          </a:xfrm>
        </p:spPr>
        <p:txBody>
          <a:bodyPr anchor="b"/>
          <a:lstStyle>
            <a:lvl1pPr algn="l">
              <a:defRPr sz="2000" b="1"/>
            </a:lvl1pPr>
          </a:lstStyle>
          <a:p>
            <a:r>
              <a:rPr lang="fr-FR"/>
              <a:t>Cliquez pour modifier le style du titre</a:t>
            </a:r>
            <a:endParaRPr lang="fr-CH"/>
          </a:p>
        </p:txBody>
      </p:sp>
      <p:sp>
        <p:nvSpPr>
          <p:cNvPr id="3" name="Espace réservé du contenu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p:cNvSpPr>
            <a:spLocks noGrp="1"/>
          </p:cNvSpPr>
          <p:nvPr>
            <p:ph type="body" sz="half" idx="2"/>
          </p:nvPr>
        </p:nvSpPr>
        <p:spPr>
          <a:xfrm>
            <a:off x="457201"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55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BFBFBF"/>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6C976C1-1C13-4EFB-AE6B-B2F94730209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fr-FR" altLang="fr-FR"/>
          </a:p>
        </p:txBody>
      </p:sp>
      <p:sp>
        <p:nvSpPr>
          <p:cNvPr id="1027" name="Rectangle 3">
            <a:extLst>
              <a:ext uri="{FF2B5EF4-FFF2-40B4-BE49-F238E27FC236}">
                <a16:creationId xmlns:a16="http://schemas.microsoft.com/office/drawing/2014/main" id="{30BF82E2-801B-4734-B73F-BE093B75BE2B}"/>
              </a:ext>
            </a:extLst>
          </p:cNvPr>
          <p:cNvSpPr>
            <a:spLocks noChangeArrowheads="1"/>
          </p:cNvSpPr>
          <p:nvPr/>
        </p:nvSpPr>
        <p:spPr bwMode="auto">
          <a:xfrm>
            <a:off x="576264" y="22227"/>
            <a:ext cx="7927975" cy="1190625"/>
          </a:xfrm>
          <a:prstGeom prst="rect">
            <a:avLst/>
          </a:prstGeom>
          <a:noFill/>
          <a:ln>
            <a:noFill/>
          </a:ln>
        </p:spPr>
        <p:txBody>
          <a:bodyPr lIns="95250" tIns="47625" rIns="95250" bIns="47625" anchor="ct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lgn="ctr" eaLnBrk="1" hangingPunct="1">
              <a:defRPr/>
            </a:pPr>
            <a:endParaRPr lang="de-DE" sz="2400" u="none">
              <a:solidFill>
                <a:schemeClr val="tx2"/>
              </a:solidFill>
            </a:endParaRPr>
          </a:p>
        </p:txBody>
      </p:sp>
      <p:sp>
        <p:nvSpPr>
          <p:cNvPr id="1028" name="Rectangle 4">
            <a:extLst>
              <a:ext uri="{FF2B5EF4-FFF2-40B4-BE49-F238E27FC236}">
                <a16:creationId xmlns:a16="http://schemas.microsoft.com/office/drawing/2014/main" id="{81363CD8-44F3-463A-94C5-E7BB7ADD9B44}"/>
              </a:ext>
            </a:extLst>
          </p:cNvPr>
          <p:cNvSpPr>
            <a:spLocks noChangeArrowheads="1"/>
          </p:cNvSpPr>
          <p:nvPr/>
        </p:nvSpPr>
        <p:spPr bwMode="auto">
          <a:xfrm>
            <a:off x="569914" y="1928813"/>
            <a:ext cx="7927975" cy="4291012"/>
          </a:xfrm>
          <a:prstGeom prst="rect">
            <a:avLst/>
          </a:prstGeom>
          <a:noFill/>
          <a:ln>
            <a:noFill/>
          </a:ln>
        </p:spPr>
        <p:txBody>
          <a:bodyPr lIns="95250" tIns="47625" rIns="95250" bIns="47625"/>
          <a:lstStyle>
            <a:lvl1pPr marL="342900" indent="-342900">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de-DE" u="none">
              <a:latin typeface="Tahoma" panose="020B0604030504040204" pitchFamily="34" charset="0"/>
            </a:endParaRPr>
          </a:p>
        </p:txBody>
      </p:sp>
      <p:sp>
        <p:nvSpPr>
          <p:cNvPr id="1029" name="Rectangle 5">
            <a:extLst>
              <a:ext uri="{FF2B5EF4-FFF2-40B4-BE49-F238E27FC236}">
                <a16:creationId xmlns:a16="http://schemas.microsoft.com/office/drawing/2014/main" id="{D3B792D4-7890-4480-A23A-2BFE06257533}"/>
              </a:ext>
            </a:extLst>
          </p:cNvPr>
          <p:cNvSpPr>
            <a:spLocks noChangeArrowheads="1"/>
          </p:cNvSpPr>
          <p:nvPr/>
        </p:nvSpPr>
        <p:spPr bwMode="auto">
          <a:xfrm>
            <a:off x="0" y="6629400"/>
            <a:ext cx="241300" cy="228600"/>
          </a:xfrm>
          <a:prstGeom prst="rect">
            <a:avLst/>
          </a:prstGeom>
          <a:noFill/>
          <a:ln>
            <a:noFill/>
          </a:ln>
        </p:spPr>
        <p:txBody>
          <a:bodyPr wrap="none" lIns="95250" tIns="47625" rIns="95250" bIns="47625" anchor="ctr"/>
          <a:lstStyle>
            <a:lvl1pPr defTabSz="823913">
              <a:defRPr u="sng">
                <a:solidFill>
                  <a:schemeClr val="tx1"/>
                </a:solidFill>
                <a:latin typeface="LithographLight"/>
                <a:cs typeface="Times New Roman" panose="02020603050405020304" pitchFamily="18" charset="0"/>
              </a:defRPr>
            </a:lvl1pPr>
            <a:lvl2pPr marL="742950" indent="-285750" defTabSz="823913">
              <a:defRPr u="sng">
                <a:solidFill>
                  <a:schemeClr val="tx1"/>
                </a:solidFill>
                <a:latin typeface="LithographLight"/>
                <a:cs typeface="Times New Roman" panose="02020603050405020304" pitchFamily="18" charset="0"/>
              </a:defRPr>
            </a:lvl2pPr>
            <a:lvl3pPr marL="1143000" indent="-228600" defTabSz="823913">
              <a:defRPr u="sng">
                <a:solidFill>
                  <a:schemeClr val="tx1"/>
                </a:solidFill>
                <a:latin typeface="LithographLight"/>
                <a:cs typeface="Times New Roman" panose="02020603050405020304" pitchFamily="18" charset="0"/>
              </a:defRPr>
            </a:lvl3pPr>
            <a:lvl4pPr marL="1600200" indent="-228600" defTabSz="823913">
              <a:defRPr u="sng">
                <a:solidFill>
                  <a:schemeClr val="tx1"/>
                </a:solidFill>
                <a:latin typeface="LithographLight"/>
                <a:cs typeface="Times New Roman" panose="02020603050405020304" pitchFamily="18" charset="0"/>
              </a:defRPr>
            </a:lvl4pPr>
            <a:lvl5pPr marL="2057400" indent="-228600" defTabSz="823913">
              <a:defRPr u="sng">
                <a:solidFill>
                  <a:schemeClr val="tx1"/>
                </a:solidFill>
                <a:latin typeface="LithographLight"/>
                <a:cs typeface="Times New Roman" panose="02020603050405020304" pitchFamily="18" charset="0"/>
              </a:defRPr>
            </a:lvl5pPr>
            <a:lvl6pPr marL="25146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lgn="ctr">
              <a:lnSpc>
                <a:spcPct val="90000"/>
              </a:lnSpc>
              <a:defRPr/>
            </a:pPr>
            <a:endParaRPr lang="de-DE" sz="800" b="1" u="none">
              <a:latin typeface="Arial" panose="020B0604020202020204" pitchFamily="34" charset="0"/>
            </a:endParaRPr>
          </a:p>
        </p:txBody>
      </p:sp>
      <p:sp>
        <p:nvSpPr>
          <p:cNvPr id="1030" name="Rectangle 6">
            <a:extLst>
              <a:ext uri="{FF2B5EF4-FFF2-40B4-BE49-F238E27FC236}">
                <a16:creationId xmlns:a16="http://schemas.microsoft.com/office/drawing/2014/main" id="{7970EB46-F457-4C1A-AEAF-E90B82F12A4F}"/>
              </a:ext>
            </a:extLst>
          </p:cNvPr>
          <p:cNvSpPr>
            <a:spLocks noChangeArrowheads="1"/>
          </p:cNvSpPr>
          <p:nvPr/>
        </p:nvSpPr>
        <p:spPr bwMode="auto">
          <a:xfrm>
            <a:off x="220664" y="5032375"/>
            <a:ext cx="2141537" cy="476250"/>
          </a:xfrm>
          <a:prstGeom prst="rect">
            <a:avLst/>
          </a:prstGeom>
          <a:noFill/>
          <a:ln>
            <a:noFill/>
          </a:ln>
        </p:spPr>
        <p:txBody>
          <a:bodyPr wrap="none" lIns="95250" tIns="47625" rIns="95250" bIns="47625" anchor="ctr"/>
          <a:lstStyle>
            <a:lvl1pPr defTabSz="823913">
              <a:defRPr u="sng">
                <a:solidFill>
                  <a:schemeClr val="tx1"/>
                </a:solidFill>
                <a:latin typeface="LithographLight"/>
                <a:cs typeface="Times New Roman" panose="02020603050405020304" pitchFamily="18" charset="0"/>
              </a:defRPr>
            </a:lvl1pPr>
            <a:lvl2pPr marL="742950" indent="-285750" defTabSz="823913">
              <a:defRPr u="sng">
                <a:solidFill>
                  <a:schemeClr val="tx1"/>
                </a:solidFill>
                <a:latin typeface="LithographLight"/>
                <a:cs typeface="Times New Roman" panose="02020603050405020304" pitchFamily="18" charset="0"/>
              </a:defRPr>
            </a:lvl2pPr>
            <a:lvl3pPr marL="1143000" indent="-228600" defTabSz="823913">
              <a:defRPr u="sng">
                <a:solidFill>
                  <a:schemeClr val="tx1"/>
                </a:solidFill>
                <a:latin typeface="LithographLight"/>
                <a:cs typeface="Times New Roman" panose="02020603050405020304" pitchFamily="18" charset="0"/>
              </a:defRPr>
            </a:lvl3pPr>
            <a:lvl4pPr marL="1600200" indent="-228600" defTabSz="823913">
              <a:defRPr u="sng">
                <a:solidFill>
                  <a:schemeClr val="tx1"/>
                </a:solidFill>
                <a:latin typeface="LithographLight"/>
                <a:cs typeface="Times New Roman" panose="02020603050405020304" pitchFamily="18" charset="0"/>
              </a:defRPr>
            </a:lvl4pPr>
            <a:lvl5pPr marL="2057400" indent="-228600" defTabSz="823913">
              <a:defRPr u="sng">
                <a:solidFill>
                  <a:schemeClr val="tx1"/>
                </a:solidFill>
                <a:latin typeface="LithographLight"/>
                <a:cs typeface="Times New Roman" panose="02020603050405020304" pitchFamily="18" charset="0"/>
              </a:defRPr>
            </a:lvl5pPr>
            <a:lvl6pPr marL="25146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lnSpc>
                <a:spcPct val="90000"/>
              </a:lnSpc>
              <a:defRPr/>
            </a:pPr>
            <a:endParaRPr lang="de-DE" sz="1500" b="1" u="none">
              <a:latin typeface="Arial" panose="020B0604020202020204" pitchFamily="34" charset="0"/>
            </a:endParaRPr>
          </a:p>
        </p:txBody>
      </p:sp>
      <p:sp>
        <p:nvSpPr>
          <p:cNvPr id="1031" name="Rectangle 7">
            <a:extLst>
              <a:ext uri="{FF2B5EF4-FFF2-40B4-BE49-F238E27FC236}">
                <a16:creationId xmlns:a16="http://schemas.microsoft.com/office/drawing/2014/main" id="{D0DBA64D-AAC8-4C5E-BF7A-83F6B8387F0D}"/>
              </a:ext>
            </a:extLst>
          </p:cNvPr>
          <p:cNvSpPr>
            <a:spLocks noChangeArrowheads="1"/>
          </p:cNvSpPr>
          <p:nvPr/>
        </p:nvSpPr>
        <p:spPr bwMode="auto">
          <a:xfrm>
            <a:off x="461964" y="6378575"/>
            <a:ext cx="5426075" cy="476250"/>
          </a:xfrm>
          <a:prstGeom prst="rect">
            <a:avLst/>
          </a:prstGeom>
          <a:noFill/>
          <a:ln>
            <a:noFill/>
          </a:ln>
        </p:spPr>
        <p:txBody>
          <a:bodyPr wrap="none" lIns="95250" tIns="47625" rIns="95250" bIns="47625" anchor="ctr"/>
          <a:lstStyle>
            <a:lvl1pPr defTabSz="823913">
              <a:defRPr u="sng">
                <a:solidFill>
                  <a:schemeClr val="tx1"/>
                </a:solidFill>
                <a:latin typeface="LithographLight"/>
                <a:cs typeface="Times New Roman" panose="02020603050405020304" pitchFamily="18" charset="0"/>
              </a:defRPr>
            </a:lvl1pPr>
            <a:lvl2pPr marL="742950" indent="-285750" defTabSz="823913">
              <a:defRPr u="sng">
                <a:solidFill>
                  <a:schemeClr val="tx1"/>
                </a:solidFill>
                <a:latin typeface="LithographLight"/>
                <a:cs typeface="Times New Roman" panose="02020603050405020304" pitchFamily="18" charset="0"/>
              </a:defRPr>
            </a:lvl2pPr>
            <a:lvl3pPr marL="1143000" indent="-228600" defTabSz="823913">
              <a:defRPr u="sng">
                <a:solidFill>
                  <a:schemeClr val="tx1"/>
                </a:solidFill>
                <a:latin typeface="LithographLight"/>
                <a:cs typeface="Times New Roman" panose="02020603050405020304" pitchFamily="18" charset="0"/>
              </a:defRPr>
            </a:lvl3pPr>
            <a:lvl4pPr marL="1600200" indent="-228600" defTabSz="823913">
              <a:defRPr u="sng">
                <a:solidFill>
                  <a:schemeClr val="tx1"/>
                </a:solidFill>
                <a:latin typeface="LithographLight"/>
                <a:cs typeface="Times New Roman" panose="02020603050405020304" pitchFamily="18" charset="0"/>
              </a:defRPr>
            </a:lvl4pPr>
            <a:lvl5pPr marL="2057400" indent="-228600" defTabSz="823913">
              <a:defRPr u="sng">
                <a:solidFill>
                  <a:schemeClr val="tx1"/>
                </a:solidFill>
                <a:latin typeface="LithographLight"/>
                <a:cs typeface="Times New Roman" panose="02020603050405020304" pitchFamily="18" charset="0"/>
              </a:defRPr>
            </a:lvl5pPr>
            <a:lvl6pPr marL="25146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lgn="ctr">
              <a:lnSpc>
                <a:spcPct val="90000"/>
              </a:lnSpc>
              <a:defRPr/>
            </a:pPr>
            <a:endParaRPr lang="de-DE" sz="1500" b="1" u="none">
              <a:latin typeface="Arial" panose="020B0604020202020204" pitchFamily="34" charset="0"/>
            </a:endParaRPr>
          </a:p>
        </p:txBody>
      </p:sp>
      <p:sp>
        <p:nvSpPr>
          <p:cNvPr id="1032" name="Rectangle 8">
            <a:extLst>
              <a:ext uri="{FF2B5EF4-FFF2-40B4-BE49-F238E27FC236}">
                <a16:creationId xmlns:a16="http://schemas.microsoft.com/office/drawing/2014/main" id="{59473946-7F9B-4710-9B43-50453D8A8AAA}"/>
              </a:ext>
            </a:extLst>
          </p:cNvPr>
          <p:cNvSpPr>
            <a:spLocks noChangeArrowheads="1"/>
          </p:cNvSpPr>
          <p:nvPr/>
        </p:nvSpPr>
        <p:spPr bwMode="auto">
          <a:xfrm>
            <a:off x="3302000" y="3048000"/>
            <a:ext cx="10306050" cy="369332"/>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4" name="Rectangle 10">
            <a:extLst>
              <a:ext uri="{FF2B5EF4-FFF2-40B4-BE49-F238E27FC236}">
                <a16:creationId xmlns:a16="http://schemas.microsoft.com/office/drawing/2014/main" id="{EE328DF2-384C-495D-8A11-12EE9125EB40}"/>
              </a:ext>
            </a:extLst>
          </p:cNvPr>
          <p:cNvSpPr>
            <a:spLocks noChangeArrowheads="1"/>
          </p:cNvSpPr>
          <p:nvPr/>
        </p:nvSpPr>
        <p:spPr bwMode="auto">
          <a:xfrm>
            <a:off x="4205288" y="3062288"/>
            <a:ext cx="9144000" cy="369332"/>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5" name="Rectangle 11">
            <a:extLst>
              <a:ext uri="{FF2B5EF4-FFF2-40B4-BE49-F238E27FC236}">
                <a16:creationId xmlns:a16="http://schemas.microsoft.com/office/drawing/2014/main" id="{116343FF-1649-4F98-B9C6-EAF0C536ADA8}"/>
              </a:ext>
            </a:extLst>
          </p:cNvPr>
          <p:cNvSpPr>
            <a:spLocks noChangeArrowheads="1"/>
          </p:cNvSpPr>
          <p:nvPr/>
        </p:nvSpPr>
        <p:spPr bwMode="auto">
          <a:xfrm>
            <a:off x="0" y="2636838"/>
            <a:ext cx="9144000" cy="369332"/>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6" name="Text Box 12">
            <a:extLst>
              <a:ext uri="{FF2B5EF4-FFF2-40B4-BE49-F238E27FC236}">
                <a16:creationId xmlns:a16="http://schemas.microsoft.com/office/drawing/2014/main" id="{9587C184-4F8B-4E27-B6F3-DDF1E2424177}"/>
              </a:ext>
            </a:extLst>
          </p:cNvPr>
          <p:cNvSpPr txBox="1">
            <a:spLocks noChangeArrowheads="1"/>
          </p:cNvSpPr>
          <p:nvPr/>
        </p:nvSpPr>
        <p:spPr bwMode="auto">
          <a:xfrm>
            <a:off x="3946525" y="2808290"/>
            <a:ext cx="914400" cy="828675"/>
          </a:xfrm>
          <a:prstGeom prst="rect">
            <a:avLst/>
          </a:prstGeom>
          <a:noFill/>
          <a:ln>
            <a:noFill/>
          </a:ln>
        </p:spPr>
        <p:txBody>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7" name="Rectangle 13">
            <a:extLst>
              <a:ext uri="{FF2B5EF4-FFF2-40B4-BE49-F238E27FC236}">
                <a16:creationId xmlns:a16="http://schemas.microsoft.com/office/drawing/2014/main" id="{6D4DDD49-5CE0-4322-B70B-9925643533A7}"/>
              </a:ext>
            </a:extLst>
          </p:cNvPr>
          <p:cNvSpPr>
            <a:spLocks noChangeArrowheads="1"/>
          </p:cNvSpPr>
          <p:nvPr/>
        </p:nvSpPr>
        <p:spPr bwMode="auto">
          <a:xfrm>
            <a:off x="0" y="2759075"/>
            <a:ext cx="9144000" cy="457200"/>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eaLnBrk="1" hangingPunct="1">
              <a:defRPr/>
            </a:pPr>
            <a:endParaRPr lang="fr-CH" sz="2400" u="none">
              <a:latin typeface="Times New Roman" panose="02020603050405020304" pitchFamily="18" charset="0"/>
            </a:endParaRPr>
          </a:p>
        </p:txBody>
      </p:sp>
      <p:sp>
        <p:nvSpPr>
          <p:cNvPr id="1038" name="Rectangle 14">
            <a:extLst>
              <a:ext uri="{FF2B5EF4-FFF2-40B4-BE49-F238E27FC236}">
                <a16:creationId xmlns:a16="http://schemas.microsoft.com/office/drawing/2014/main" id="{8EB447A5-9406-4562-8DA2-A1FF0B3CC5C1}"/>
              </a:ext>
            </a:extLst>
          </p:cNvPr>
          <p:cNvSpPr>
            <a:spLocks noChangeArrowheads="1"/>
          </p:cNvSpPr>
          <p:nvPr/>
        </p:nvSpPr>
        <p:spPr bwMode="auto">
          <a:xfrm>
            <a:off x="4210050" y="3062288"/>
            <a:ext cx="9144000" cy="369332"/>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9" name="Rectangle 15">
            <a:extLst>
              <a:ext uri="{FF2B5EF4-FFF2-40B4-BE49-F238E27FC236}">
                <a16:creationId xmlns:a16="http://schemas.microsoft.com/office/drawing/2014/main" id="{31ECB263-9E99-4F2C-BC4B-BEF4BC49CA1C}"/>
              </a:ext>
            </a:extLst>
          </p:cNvPr>
          <p:cNvSpPr>
            <a:spLocks noChangeArrowheads="1"/>
          </p:cNvSpPr>
          <p:nvPr/>
        </p:nvSpPr>
        <p:spPr bwMode="auto">
          <a:xfrm>
            <a:off x="3429000" y="2857500"/>
            <a:ext cx="9144000" cy="369332"/>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pic>
        <p:nvPicPr>
          <p:cNvPr id="1040" name="Picture 16" descr="logo_S">
            <a:extLst>
              <a:ext uri="{FF2B5EF4-FFF2-40B4-BE49-F238E27FC236}">
                <a16:creationId xmlns:a16="http://schemas.microsoft.com/office/drawing/2014/main" id="{A090CDAD-E3E4-4B3B-8DD3-1C883AD1E3F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 y="6237288"/>
            <a:ext cx="143986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Rectangle 18">
            <a:extLst>
              <a:ext uri="{FF2B5EF4-FFF2-40B4-BE49-F238E27FC236}">
                <a16:creationId xmlns:a16="http://schemas.microsoft.com/office/drawing/2014/main" id="{01EBCC0E-1B4E-40D0-B8DA-F3942A38E7CE}"/>
              </a:ext>
            </a:extLst>
          </p:cNvPr>
          <p:cNvSpPr>
            <a:spLocks noChangeArrowheads="1"/>
          </p:cNvSpPr>
          <p:nvPr/>
        </p:nvSpPr>
        <p:spPr bwMode="auto">
          <a:xfrm>
            <a:off x="1" y="2801422"/>
            <a:ext cx="184731" cy="369332"/>
          </a:xfrm>
          <a:prstGeom prst="rect">
            <a:avLst/>
          </a:prstGeom>
          <a:noFill/>
          <a:ln>
            <a:noFill/>
          </a:ln>
        </p:spPr>
        <p:txBody>
          <a:bodyPr wrap="none" anchor="ct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43" name="Rectangle 19">
            <a:extLst>
              <a:ext uri="{FF2B5EF4-FFF2-40B4-BE49-F238E27FC236}">
                <a16:creationId xmlns:a16="http://schemas.microsoft.com/office/drawing/2014/main" id="{D327FB95-4504-4C82-A557-5C33A5D8AD23}"/>
              </a:ext>
            </a:extLst>
          </p:cNvPr>
          <p:cNvSpPr>
            <a:spLocks noChangeArrowheads="1"/>
          </p:cNvSpPr>
          <p:nvPr/>
        </p:nvSpPr>
        <p:spPr bwMode="auto">
          <a:xfrm>
            <a:off x="0" y="2759075"/>
            <a:ext cx="9144000" cy="457200"/>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eaLnBrk="1" hangingPunct="1">
              <a:defRPr/>
            </a:pPr>
            <a:endParaRPr lang="fr-CH" sz="2400" u="none">
              <a:latin typeface="Times New Roman" panose="02020603050405020304" pitchFamily="18" charset="0"/>
            </a:endParaRPr>
          </a:p>
        </p:txBody>
      </p:sp>
      <p:sp>
        <p:nvSpPr>
          <p:cNvPr id="1045" name="Rectangle 22">
            <a:extLst>
              <a:ext uri="{FF2B5EF4-FFF2-40B4-BE49-F238E27FC236}">
                <a16:creationId xmlns:a16="http://schemas.microsoft.com/office/drawing/2014/main" id="{C63FEE65-1D14-4C5C-AF41-7EF49F011E42}"/>
              </a:ext>
            </a:extLst>
          </p:cNvPr>
          <p:cNvSpPr>
            <a:spLocks noChangeArrowheads="1"/>
          </p:cNvSpPr>
          <p:nvPr/>
        </p:nvSpPr>
        <p:spPr bwMode="auto">
          <a:xfrm>
            <a:off x="1" y="2801422"/>
            <a:ext cx="184731" cy="369332"/>
          </a:xfrm>
          <a:prstGeom prst="rect">
            <a:avLst/>
          </a:prstGeom>
          <a:noFill/>
          <a:ln>
            <a:noFill/>
          </a:ln>
        </p:spPr>
        <p:txBody>
          <a:bodyPr wrap="none" anchor="ct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pic>
        <p:nvPicPr>
          <p:cNvPr id="2" name="Picture 2">
            <a:extLst>
              <a:ext uri="{FF2B5EF4-FFF2-40B4-BE49-F238E27FC236}">
                <a16:creationId xmlns:a16="http://schemas.microsoft.com/office/drawing/2014/main" id="{8A34E132-FF25-27FC-1E99-1B629BA52F04}"/>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8120531" y="5887859"/>
            <a:ext cx="675339" cy="94791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79"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txStyles>
    <p:titleStyle>
      <a:lvl1pPr algn="ctr" rtl="0" eaLnBrk="0" fontAlgn="base" hangingPunct="0">
        <a:spcBef>
          <a:spcPct val="0"/>
        </a:spcBef>
        <a:spcAft>
          <a:spcPct val="0"/>
        </a:spcAft>
        <a:defRPr sz="2400">
          <a:solidFill>
            <a:schemeClr val="tx2"/>
          </a:solidFill>
          <a:latin typeface="+mj-lt"/>
          <a:ea typeface="+mj-ea"/>
          <a:cs typeface="+mj-cs"/>
        </a:defRPr>
      </a:lvl1pPr>
      <a:lvl2pPr algn="ctr" rtl="0" eaLnBrk="0" fontAlgn="base" hangingPunct="0">
        <a:spcBef>
          <a:spcPct val="0"/>
        </a:spcBef>
        <a:spcAft>
          <a:spcPct val="0"/>
        </a:spcAft>
        <a:defRPr sz="2400">
          <a:solidFill>
            <a:schemeClr val="tx2"/>
          </a:solidFill>
          <a:latin typeface="LithographLight" pitchFamily="82" charset="0"/>
        </a:defRPr>
      </a:lvl2pPr>
      <a:lvl3pPr algn="ctr" rtl="0" eaLnBrk="0" fontAlgn="base" hangingPunct="0">
        <a:spcBef>
          <a:spcPct val="0"/>
        </a:spcBef>
        <a:spcAft>
          <a:spcPct val="0"/>
        </a:spcAft>
        <a:defRPr sz="2400">
          <a:solidFill>
            <a:schemeClr val="tx2"/>
          </a:solidFill>
          <a:latin typeface="LithographLight" pitchFamily="82" charset="0"/>
        </a:defRPr>
      </a:lvl3pPr>
      <a:lvl4pPr algn="ctr" rtl="0" eaLnBrk="0" fontAlgn="base" hangingPunct="0">
        <a:spcBef>
          <a:spcPct val="0"/>
        </a:spcBef>
        <a:spcAft>
          <a:spcPct val="0"/>
        </a:spcAft>
        <a:defRPr sz="2400">
          <a:solidFill>
            <a:schemeClr val="tx2"/>
          </a:solidFill>
          <a:latin typeface="LithographLight" pitchFamily="82" charset="0"/>
        </a:defRPr>
      </a:lvl4pPr>
      <a:lvl5pPr algn="ctr" rtl="0" eaLnBrk="0" fontAlgn="base" hangingPunct="0">
        <a:spcBef>
          <a:spcPct val="0"/>
        </a:spcBef>
        <a:spcAft>
          <a:spcPct val="0"/>
        </a:spcAft>
        <a:defRPr sz="2400">
          <a:solidFill>
            <a:schemeClr val="tx2"/>
          </a:solidFill>
          <a:latin typeface="LithographLight" pitchFamily="82" charset="0"/>
        </a:defRPr>
      </a:lvl5pPr>
      <a:lvl6pPr marL="457200" algn="ctr" rtl="0" fontAlgn="base">
        <a:spcBef>
          <a:spcPct val="0"/>
        </a:spcBef>
        <a:spcAft>
          <a:spcPct val="0"/>
        </a:spcAft>
        <a:defRPr sz="2400">
          <a:solidFill>
            <a:schemeClr val="tx2"/>
          </a:solidFill>
          <a:latin typeface="LithographLight" pitchFamily="82" charset="0"/>
        </a:defRPr>
      </a:lvl6pPr>
      <a:lvl7pPr marL="914400" algn="ctr" rtl="0" fontAlgn="base">
        <a:spcBef>
          <a:spcPct val="0"/>
        </a:spcBef>
        <a:spcAft>
          <a:spcPct val="0"/>
        </a:spcAft>
        <a:defRPr sz="2400">
          <a:solidFill>
            <a:schemeClr val="tx2"/>
          </a:solidFill>
          <a:latin typeface="LithographLight" pitchFamily="82" charset="0"/>
        </a:defRPr>
      </a:lvl7pPr>
      <a:lvl8pPr marL="1371600" algn="ctr" rtl="0" fontAlgn="base">
        <a:spcBef>
          <a:spcPct val="0"/>
        </a:spcBef>
        <a:spcAft>
          <a:spcPct val="0"/>
        </a:spcAft>
        <a:defRPr sz="2400">
          <a:solidFill>
            <a:schemeClr val="tx2"/>
          </a:solidFill>
          <a:latin typeface="LithographLight" pitchFamily="82" charset="0"/>
        </a:defRPr>
      </a:lvl8pPr>
      <a:lvl9pPr marL="1828800" algn="ctr" rtl="0" fontAlgn="base">
        <a:spcBef>
          <a:spcPct val="0"/>
        </a:spcBef>
        <a:spcAft>
          <a:spcPct val="0"/>
        </a:spcAft>
        <a:defRPr sz="2400">
          <a:solidFill>
            <a:schemeClr val="tx2"/>
          </a:solidFill>
          <a:latin typeface="LithographLight" pitchFamily="82" charset="0"/>
        </a:defRPr>
      </a:lvl9pPr>
    </p:titleStyle>
    <p:bodyStyle>
      <a:lvl1pPr marL="342900" indent="-342900" algn="l" rtl="0" eaLnBrk="0" fontAlgn="base" hangingPunct="0">
        <a:spcBef>
          <a:spcPct val="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3FEB55D-E204-FDE9-3B43-90C7EB766974}"/>
              </a:ext>
            </a:extLst>
          </p:cNvPr>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370F1F93-4F6E-9A20-9727-D0B92A930DA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F3B25221-9468-3CF2-E7BF-3A26A6C7BC5D}"/>
              </a:ext>
            </a:extLst>
          </p:cNvPr>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5D7F2-1E50-4452-9B42-997BDB1A552C}" type="datetimeFigureOut">
              <a:rPr lang="fr-CH" smtClean="0"/>
              <a:t>29.06.2023</a:t>
            </a:fld>
            <a:endParaRPr lang="fr-CH"/>
          </a:p>
        </p:txBody>
      </p:sp>
      <p:sp>
        <p:nvSpPr>
          <p:cNvPr id="5" name="Espace réservé du pied de page 4">
            <a:extLst>
              <a:ext uri="{FF2B5EF4-FFF2-40B4-BE49-F238E27FC236}">
                <a16:creationId xmlns:a16="http://schemas.microsoft.com/office/drawing/2014/main" id="{EA98AD7E-EA23-DF71-9587-96ACBF951A24}"/>
              </a:ext>
            </a:extLst>
          </p:cNvPr>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Espace réservé du numéro de diapositive 5">
            <a:extLst>
              <a:ext uri="{FF2B5EF4-FFF2-40B4-BE49-F238E27FC236}">
                <a16:creationId xmlns:a16="http://schemas.microsoft.com/office/drawing/2014/main" id="{EF2C65E2-80F9-B853-B94C-60F0E82E32C4}"/>
              </a:ext>
            </a:extLst>
          </p:cNvPr>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201CD1-494F-45CC-A55A-9106A8EFE24E}" type="slidenum">
              <a:rPr lang="fr-CH" smtClean="0"/>
              <a:t>‹#›</a:t>
            </a:fld>
            <a:endParaRPr lang="fr-CH"/>
          </a:p>
        </p:txBody>
      </p:sp>
    </p:spTree>
    <p:extLst>
      <p:ext uri="{BB962C8B-B14F-4D97-AF65-F5344CB8AC3E}">
        <p14:creationId xmlns:p14="http://schemas.microsoft.com/office/powerpoint/2010/main" val="387896000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Marc.Bersier@psychostrategie.ch" TargetMode="Externa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image" Target="../media/image21.jpeg"/><Relationship Id="rId5" Type="http://schemas.openxmlformats.org/officeDocument/2006/relationships/diagramQuickStyle" Target="../diagrams/quickStyle4.xml"/><Relationship Id="rId10" Type="http://schemas.openxmlformats.org/officeDocument/2006/relationships/image" Target="../media/image20.jpeg"/><Relationship Id="rId4" Type="http://schemas.openxmlformats.org/officeDocument/2006/relationships/diagramLayout" Target="../diagrams/layout4.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7" Type="http://schemas.microsoft.com/office/2007/relationships/hdphoto" Target="../media/hdphoto7.wdp"/><Relationship Id="rId2" Type="http://schemas.openxmlformats.org/officeDocument/2006/relationships/image" Target="../media/image22.jpeg"/><Relationship Id="rId1" Type="http://schemas.openxmlformats.org/officeDocument/2006/relationships/slideLayout" Target="../slideLayouts/slideLayout3.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diagramQuickStyle" Target="../diagrams/quickStyle7.xml"/><Relationship Id="rId3" Type="http://schemas.openxmlformats.org/officeDocument/2006/relationships/image" Target="../media/image31.png"/><Relationship Id="rId7" Type="http://schemas.openxmlformats.org/officeDocument/2006/relationships/image" Target="../media/image28.png"/><Relationship Id="rId12" Type="http://schemas.openxmlformats.org/officeDocument/2006/relationships/diagramLayout" Target="../diagrams/layout7.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diagramData" Target="../diagrams/data7.xml"/><Relationship Id="rId5" Type="http://schemas.openxmlformats.org/officeDocument/2006/relationships/image" Target="../media/image26.png"/><Relationship Id="rId15" Type="http://schemas.microsoft.com/office/2007/relationships/diagramDrawing" Target="../diagrams/drawing7.xml"/><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diagramColors" Target="../diagrams/colors7.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6.png"/><Relationship Id="rId18" Type="http://schemas.openxmlformats.org/officeDocument/2006/relationships/image" Target="../media/image35.gif"/><Relationship Id="rId3" Type="http://schemas.openxmlformats.org/officeDocument/2006/relationships/image" Target="../media/image8.png"/><Relationship Id="rId7" Type="http://schemas.openxmlformats.org/officeDocument/2006/relationships/image" Target="../media/image9.png"/><Relationship Id="rId12" Type="http://schemas.microsoft.com/office/2007/relationships/hdphoto" Target="../media/hdphoto4.wdp"/><Relationship Id="rId17" Type="http://schemas.openxmlformats.org/officeDocument/2006/relationships/image" Target="../media/image34.gif"/><Relationship Id="rId2" Type="http://schemas.openxmlformats.org/officeDocument/2006/relationships/notesSlide" Target="../notesSlides/notesSlide14.xml"/><Relationship Id="rId16" Type="http://schemas.openxmlformats.org/officeDocument/2006/relationships/image" Target="../media/image10.png"/><Relationship Id="rId1" Type="http://schemas.openxmlformats.org/officeDocument/2006/relationships/slideLayout" Target="../slideLayouts/slideLayout3.xml"/><Relationship Id="rId6" Type="http://schemas.microsoft.com/office/2007/relationships/hdphoto" Target="../media/hdphoto5.wdp"/><Relationship Id="rId11" Type="http://schemas.openxmlformats.org/officeDocument/2006/relationships/image" Target="../media/image11.png"/><Relationship Id="rId5" Type="http://schemas.openxmlformats.org/officeDocument/2006/relationships/image" Target="../media/image13.png"/><Relationship Id="rId15" Type="http://schemas.openxmlformats.org/officeDocument/2006/relationships/image" Target="../media/image14.png"/><Relationship Id="rId10" Type="http://schemas.microsoft.com/office/2007/relationships/hdphoto" Target="../media/hdphoto6.wdp"/><Relationship Id="rId19" Type="http://schemas.openxmlformats.org/officeDocument/2006/relationships/image" Target="../media/image36.gif"/><Relationship Id="rId4" Type="http://schemas.openxmlformats.org/officeDocument/2006/relationships/image" Target="../media/image33.png"/><Relationship Id="rId9" Type="http://schemas.openxmlformats.org/officeDocument/2006/relationships/image" Target="../media/image15.png"/><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37.gif"/></Relationships>
</file>

<file path=ppt/slides/_rels/slide19.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38.png"/><Relationship Id="rId7" Type="http://schemas.openxmlformats.org/officeDocument/2006/relationships/image" Target="../media/image42.gi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gif"/><Relationship Id="rId9" Type="http://schemas.openxmlformats.org/officeDocument/2006/relationships/image" Target="../media/image4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4.gif"/><Relationship Id="rId7" Type="http://schemas.openxmlformats.org/officeDocument/2006/relationships/image" Target="../media/image45.gi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6.gif"/><Relationship Id="rId7" Type="http://schemas.openxmlformats.org/officeDocument/2006/relationships/image" Target="../media/image47.gi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5.gif"/><Relationship Id="rId7" Type="http://schemas.openxmlformats.org/officeDocument/2006/relationships/image" Target="../media/image50.gi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microsoft.com/office/2007/relationships/hdphoto" Target="../media/hdphoto5.wdp"/><Relationship Id="rId10" Type="http://schemas.openxmlformats.org/officeDocument/2006/relationships/image" Target="../media/image53.png"/><Relationship Id="rId4" Type="http://schemas.openxmlformats.org/officeDocument/2006/relationships/image" Target="../media/image13.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4.gif"/><Relationship Id="rId7"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6.png"/><Relationship Id="rId5" Type="http://schemas.microsoft.com/office/2007/relationships/hdphoto" Target="../media/hdphoto6.wdp"/><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2.jpeg"/><Relationship Id="rId5" Type="http://schemas.openxmlformats.org/officeDocument/2006/relationships/image" Target="../media/image33.png"/><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65.gif"/><Relationship Id="rId4" Type="http://schemas.openxmlformats.org/officeDocument/2006/relationships/image" Target="../media/image64.gif"/></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microsoft.com/office/2007/relationships/hdphoto" Target="../media/hdphoto5.wdp"/><Relationship Id="rId3" Type="http://schemas.openxmlformats.org/officeDocument/2006/relationships/image" Target="../media/image5.wmf"/><Relationship Id="rId21" Type="http://schemas.microsoft.com/office/2007/relationships/hdphoto" Target="../media/hdphoto6.wdp"/><Relationship Id="rId7" Type="http://schemas.openxmlformats.org/officeDocument/2006/relationships/image" Target="../media/image4.png"/><Relationship Id="rId12" Type="http://schemas.microsoft.com/office/2007/relationships/hdphoto" Target="../media/hdphoto3.wdp"/><Relationship Id="rId17"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12.png"/><Relationship Id="rId20"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4.wdp"/><Relationship Id="rId10" Type="http://schemas.openxmlformats.org/officeDocument/2006/relationships/image" Target="../media/image8.png"/><Relationship Id="rId19" Type="http://schemas.openxmlformats.org/officeDocument/2006/relationships/image" Target="../media/image14.png"/><Relationship Id="rId4" Type="http://schemas.openxmlformats.org/officeDocument/2006/relationships/image" Target="../media/image6.jpeg"/><Relationship Id="rId9" Type="http://schemas.microsoft.com/office/2007/relationships/hdphoto" Target="../media/hdphoto2.wdp"/><Relationship Id="rId14" Type="http://schemas.openxmlformats.org/officeDocument/2006/relationships/image" Target="../media/image11.png"/><Relationship Id="rId22"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75.gif"/><Relationship Id="rId3" Type="http://schemas.openxmlformats.org/officeDocument/2006/relationships/image" Target="../media/image72.gif"/><Relationship Id="rId7" Type="http://schemas.openxmlformats.org/officeDocument/2006/relationships/image" Target="../media/image42.gi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4.gif"/><Relationship Id="rId5" Type="http://schemas.openxmlformats.org/officeDocument/2006/relationships/image" Target="../media/image73.gif"/><Relationship Id="rId4" Type="http://schemas.openxmlformats.org/officeDocument/2006/relationships/image" Target="../media/image39.gif"/><Relationship Id="rId9" Type="http://schemas.openxmlformats.org/officeDocument/2006/relationships/image" Target="../media/image76.gif"/></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BF8FECC7-4269-D01A-CAA4-309065E55FC3}"/>
              </a:ext>
            </a:extLst>
          </p:cNvPr>
          <p:cNvPicPr>
            <a:picLocks noChangeAspect="1" noChangeArrowheads="1"/>
          </p:cNvPicPr>
          <p:nvPr/>
        </p:nvPicPr>
        <p:blipFill>
          <a:blip r:embed="rId3">
            <a:duotone>
              <a:prstClr val="black"/>
              <a:srgbClr val="D9C3A5">
                <a:tint val="50000"/>
                <a:satMod val="180000"/>
              </a:srgbClr>
            </a:duotone>
            <a:alphaModFix amt="5000"/>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a:xfrm rot="2774340">
            <a:off x="761463" y="217492"/>
            <a:ext cx="7413439" cy="7368868"/>
          </a:xfrm>
          <a:prstGeom prst="rect">
            <a:avLst/>
          </a:prstGeom>
          <a:noFill/>
          <a:ln/>
          <a:effectLst>
            <a:outerShdw dist="35921" dir="2700000" algn="ctr" rotWithShape="0">
              <a:srgbClr val="808080"/>
            </a:outerShdw>
            <a:softEdge rad="635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tatue of a person&#10;&#10;Description automatically generated with medium confidence">
            <a:extLst>
              <a:ext uri="{FF2B5EF4-FFF2-40B4-BE49-F238E27FC236}">
                <a16:creationId xmlns:a16="http://schemas.microsoft.com/office/drawing/2014/main" id="{0C1491F0-07EC-5CA7-76C6-18C7CF00DEA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1475656" y="-243408"/>
            <a:ext cx="6737664" cy="8952585"/>
          </a:xfrm>
          <a:prstGeom prst="rect">
            <a:avLst/>
          </a:prstGeom>
        </p:spPr>
      </p:pic>
      <p:sp>
        <p:nvSpPr>
          <p:cNvPr id="5126" name="Rectangle 3">
            <a:extLst>
              <a:ext uri="{FF2B5EF4-FFF2-40B4-BE49-F238E27FC236}">
                <a16:creationId xmlns:a16="http://schemas.microsoft.com/office/drawing/2014/main" id="{99D790BD-242A-45D4-873A-41F8CCC03DDC}"/>
              </a:ext>
            </a:extLst>
          </p:cNvPr>
          <p:cNvSpPr>
            <a:spLocks noGrp="1" noChangeArrowheads="1"/>
          </p:cNvSpPr>
          <p:nvPr>
            <p:ph type="subTitle" idx="1"/>
          </p:nvPr>
        </p:nvSpPr>
        <p:spPr>
          <a:xfrm>
            <a:off x="233710" y="260648"/>
            <a:ext cx="8676580" cy="6120680"/>
          </a:xfrm>
        </p:spPr>
        <p:txBody>
          <a:bodyPr/>
          <a:lstStyle/>
          <a:p>
            <a:pPr>
              <a:defRPr/>
            </a:pPr>
            <a:r>
              <a:rPr lang="fr-CH" sz="2400" b="1" dirty="0">
                <a:solidFill>
                  <a:srgbClr val="C13B25"/>
                </a:solidFill>
                <a:latin typeface="Arnold Bocklin MN" panose="02000503000000020004" pitchFamily="2" charset="0"/>
              </a:rPr>
              <a:t>Mai 2023</a:t>
            </a:r>
          </a:p>
          <a:p>
            <a:pPr>
              <a:defRPr/>
            </a:pPr>
            <a:endParaRPr lang="fr-CH" sz="2400" b="1" dirty="0">
              <a:solidFill>
                <a:srgbClr val="FF9900"/>
              </a:solidFill>
            </a:endParaRPr>
          </a:p>
          <a:p>
            <a:pPr>
              <a:defRPr/>
            </a:pPr>
            <a:endParaRPr lang="fr-CH" sz="2400" b="1" dirty="0">
              <a:solidFill>
                <a:srgbClr val="FF9900"/>
              </a:solidFill>
            </a:endParaRPr>
          </a:p>
          <a:p>
            <a:pPr>
              <a:defRPr/>
            </a:pPr>
            <a:endParaRPr lang="fr-CH" sz="2400" b="1" dirty="0">
              <a:solidFill>
                <a:srgbClr val="FF9900"/>
              </a:solidFill>
            </a:endParaRPr>
          </a:p>
          <a:p>
            <a:pPr>
              <a:defRPr/>
            </a:pPr>
            <a:endParaRPr lang="fr-CH" sz="2400" b="1" dirty="0">
              <a:solidFill>
                <a:srgbClr val="FF9900"/>
              </a:solidFill>
            </a:endParaRPr>
          </a:p>
          <a:p>
            <a:pPr>
              <a:defRPr/>
            </a:pPr>
            <a:endParaRPr lang="fr-CH" altLang="fr-FR" sz="3200" b="1" u="sng" dirty="0">
              <a:solidFill>
                <a:srgbClr val="932D1C"/>
              </a:solidFill>
              <a:latin typeface="Albertus MT" panose="020E0602030304020304"/>
            </a:endParaRPr>
          </a:p>
          <a:p>
            <a:pPr>
              <a:defRPr/>
            </a:pPr>
            <a:endParaRPr lang="fr-CH" altLang="fr-FR" sz="3200" b="1" u="sng" dirty="0">
              <a:solidFill>
                <a:srgbClr val="932D1C"/>
              </a:solidFill>
              <a:latin typeface="Albertus MT" panose="020E0602030304020304"/>
            </a:endParaRPr>
          </a:p>
          <a:p>
            <a:pPr>
              <a:defRPr/>
            </a:pPr>
            <a:endParaRPr lang="fr-CH" altLang="fr-FR" sz="3200" b="1" u="sng" dirty="0">
              <a:solidFill>
                <a:srgbClr val="932D1C"/>
              </a:solidFill>
              <a:latin typeface="Garamond" panose="02020404030301010803" pitchFamily="18" charset="0"/>
            </a:endParaRPr>
          </a:p>
          <a:p>
            <a:pPr>
              <a:defRPr/>
            </a:pPr>
            <a:r>
              <a:rPr lang="fr-CH" b="1" dirty="0">
                <a:solidFill>
                  <a:srgbClr val="C13B25"/>
                </a:solidFill>
                <a:latin typeface="Garamond" panose="02020404030301010803" pitchFamily="18" charset="0"/>
              </a:rPr>
              <a:t>Bersier Marc, Reymond Serge, de </a:t>
            </a:r>
            <a:r>
              <a:rPr lang="fr-CH" b="1" dirty="0" err="1">
                <a:solidFill>
                  <a:srgbClr val="C13B25"/>
                </a:solidFill>
                <a:latin typeface="Garamond" panose="02020404030301010803" pitchFamily="18" charset="0"/>
              </a:rPr>
              <a:t>Pingon</a:t>
            </a:r>
            <a:r>
              <a:rPr lang="fr-CH" b="1" dirty="0">
                <a:solidFill>
                  <a:srgbClr val="C13B25"/>
                </a:solidFill>
                <a:latin typeface="Garamond" panose="02020404030301010803" pitchFamily="18" charset="0"/>
              </a:rPr>
              <a:t> Hugues, Bersier Hadrien, Frossard Loïc</a:t>
            </a:r>
          </a:p>
          <a:p>
            <a:pPr>
              <a:defRPr/>
            </a:pPr>
            <a:endParaRPr lang="fr-CH" sz="2000" b="1" dirty="0">
              <a:solidFill>
                <a:srgbClr val="C13B25"/>
              </a:solidFill>
              <a:latin typeface="Garamond" panose="02020404030301010803" pitchFamily="18" charset="0"/>
            </a:endParaRPr>
          </a:p>
          <a:p>
            <a:pPr>
              <a:defRPr/>
            </a:pPr>
            <a:endParaRPr lang="fr-CH" sz="2000" b="1" dirty="0">
              <a:solidFill>
                <a:srgbClr val="C13B25"/>
              </a:solidFill>
              <a:latin typeface="Garamond" panose="02020404030301010803" pitchFamily="18" charset="0"/>
            </a:endParaRPr>
          </a:p>
          <a:p>
            <a:pPr>
              <a:defRPr/>
            </a:pPr>
            <a:endParaRPr lang="fr-CH" sz="2000" b="1" dirty="0">
              <a:solidFill>
                <a:srgbClr val="C13B25"/>
              </a:solidFill>
              <a:latin typeface="Garamond" panose="02020404030301010803" pitchFamily="18" charset="0"/>
            </a:endParaRPr>
          </a:p>
          <a:p>
            <a:pPr>
              <a:defRPr/>
            </a:pPr>
            <a:r>
              <a:rPr lang="fr-CH" sz="1200" b="1" dirty="0">
                <a:latin typeface="Garamond" panose="02020404030301010803" pitchFamily="18" charset="0"/>
                <a:hlinkClick r:id="rId6">
                  <a:extLst>
                    <a:ext uri="{A12FA001-AC4F-418D-AE19-62706E023703}">
                      <ahyp:hlinkClr xmlns:ahyp="http://schemas.microsoft.com/office/drawing/2018/hyperlinkcolor" val="tx"/>
                    </a:ext>
                  </a:extLst>
                </a:hlinkClick>
              </a:rPr>
              <a:t>Marc.Bersier@psychostrategie.ch</a:t>
            </a:r>
            <a:br>
              <a:rPr lang="fr-CH" sz="1200" b="1" dirty="0">
                <a:latin typeface="Garamond" panose="02020404030301010803" pitchFamily="18" charset="0"/>
              </a:rPr>
            </a:br>
            <a:r>
              <a:rPr lang="fr-CH" sz="1200" b="1" i="1" dirty="0">
                <a:latin typeface="Garamond" panose="02020404030301010803" pitchFamily="18" charset="0"/>
              </a:rPr>
              <a:t>Hugues.dePingon@psychostrategie.ch</a:t>
            </a:r>
          </a:p>
          <a:p>
            <a:pPr>
              <a:defRPr/>
            </a:pPr>
            <a:r>
              <a:rPr lang="fr-CH" sz="1200" b="1" i="1" dirty="0">
                <a:latin typeface="Garamond" panose="02020404030301010803" pitchFamily="18" charset="0"/>
              </a:rPr>
              <a:t>Loic.Frossard@psychostrategie.ch</a:t>
            </a:r>
          </a:p>
          <a:p>
            <a:pPr>
              <a:defRPr/>
            </a:pPr>
            <a:r>
              <a:rPr lang="fr-CH" sz="1200" b="1" i="1" dirty="0">
                <a:latin typeface="Garamond" panose="02020404030301010803" pitchFamily="18" charset="0"/>
              </a:rPr>
              <a:t>Hadrien.Bersier@psychostrategie.ch</a:t>
            </a:r>
          </a:p>
          <a:p>
            <a:pPr>
              <a:defRPr/>
            </a:pPr>
            <a:endParaRPr lang="fr-CH" sz="500" dirty="0">
              <a:solidFill>
                <a:srgbClr val="C00000"/>
              </a:solidFill>
              <a:latin typeface="Garamond" panose="02020404030301010803" pitchFamily="18" charset="0"/>
            </a:endParaRPr>
          </a:p>
          <a:p>
            <a:pPr>
              <a:defRPr/>
            </a:pPr>
            <a:r>
              <a:rPr lang="fr-CH" sz="1200" dirty="0">
                <a:latin typeface="Garamond" panose="02020404030301010803" pitchFamily="18" charset="0"/>
              </a:rPr>
              <a:t>Correspondance : Chemin de la </a:t>
            </a:r>
            <a:r>
              <a:rPr lang="fr-CH" sz="1200" dirty="0" err="1">
                <a:latin typeface="Garamond" panose="02020404030301010803" pitchFamily="18" charset="0"/>
              </a:rPr>
              <a:t>Fenettaz</a:t>
            </a:r>
            <a:r>
              <a:rPr lang="fr-CH" sz="1200" dirty="0">
                <a:latin typeface="Garamond" panose="02020404030301010803" pitchFamily="18" charset="0"/>
              </a:rPr>
              <a:t> 9, CH-1722 </a:t>
            </a:r>
            <a:r>
              <a:rPr lang="fr-CH" sz="1200" dirty="0" err="1">
                <a:latin typeface="Garamond" panose="02020404030301010803" pitchFamily="18" charset="0"/>
              </a:rPr>
              <a:t>Bourguillon</a:t>
            </a:r>
            <a:r>
              <a:rPr lang="fr-CH" sz="1200" dirty="0">
                <a:latin typeface="Garamond" panose="02020404030301010803" pitchFamily="18" charset="0"/>
              </a:rPr>
              <a:t> </a:t>
            </a:r>
          </a:p>
          <a:p>
            <a:pPr>
              <a:defRPr/>
            </a:pPr>
            <a:r>
              <a:rPr lang="fr-CH" sz="1200" dirty="0">
                <a:latin typeface="Garamond" panose="02020404030301010803" pitchFamily="18" charset="0"/>
              </a:rPr>
              <a:t>Tél. +41 (0)79 871 26 54</a:t>
            </a:r>
          </a:p>
          <a:p>
            <a:pPr>
              <a:defRPr/>
            </a:pPr>
            <a:r>
              <a:rPr lang="fr-CH" sz="1200" dirty="0">
                <a:latin typeface="Garamond" panose="02020404030301010803" pitchFamily="18" charset="0"/>
              </a:rPr>
              <a:t>Consultations (VD)  : Rue Voltaire 1, 1006 Lausanne, </a:t>
            </a:r>
          </a:p>
          <a:p>
            <a:pPr>
              <a:defRPr/>
            </a:pPr>
            <a:r>
              <a:rPr lang="fr-CH" sz="1200" dirty="0">
                <a:latin typeface="Garamond" panose="02020404030301010803" pitchFamily="18" charset="0"/>
              </a:rPr>
              <a:t>Consultations (NE)  : Ville 1, 2525 Le Landeron</a:t>
            </a:r>
          </a:p>
        </p:txBody>
      </p:sp>
      <p:sp>
        <p:nvSpPr>
          <p:cNvPr id="5125" name="Rectangle 2">
            <a:extLst>
              <a:ext uri="{FF2B5EF4-FFF2-40B4-BE49-F238E27FC236}">
                <a16:creationId xmlns:a16="http://schemas.microsoft.com/office/drawing/2014/main" id="{E51E5680-625D-4D05-C92B-D593E82E83B5}"/>
              </a:ext>
            </a:extLst>
          </p:cNvPr>
          <p:cNvSpPr>
            <a:spLocks noGrp="1" noChangeArrowheads="1"/>
          </p:cNvSpPr>
          <p:nvPr>
            <p:ph type="ctrTitle"/>
          </p:nvPr>
        </p:nvSpPr>
        <p:spPr>
          <a:xfrm>
            <a:off x="1043608" y="1916833"/>
            <a:ext cx="7848872" cy="1296143"/>
          </a:xfrm>
        </p:spPr>
        <p:txBody>
          <a:bodyPr/>
          <a:lstStyle/>
          <a:p>
            <a:pPr eaLnBrk="1" hangingPunct="1"/>
            <a:r>
              <a:rPr lang="fr-CH" altLang="fr-FR" sz="7200" b="1" u="sng" dirty="0">
                <a:solidFill>
                  <a:srgbClr val="932D1C"/>
                </a:solidFill>
                <a:latin typeface="Romanus" panose="02000500000000000000" pitchFamily="50" charset="0"/>
              </a:rPr>
              <a:t>V</a:t>
            </a:r>
            <a:r>
              <a:rPr lang="fr-CH" altLang="fr-FR" sz="6000" u="sng" dirty="0">
                <a:solidFill>
                  <a:srgbClr val="932D1C"/>
                </a:solidFill>
                <a:latin typeface="Caesar" pitchFamily="2" charset="0"/>
              </a:rPr>
              <a:t>OBAN</a:t>
            </a:r>
            <a:endParaRPr lang="fr-FR" altLang="fr-FR" sz="6000" u="sng" dirty="0">
              <a:solidFill>
                <a:srgbClr val="932D1C"/>
              </a:solidFill>
              <a:latin typeface="Caesar" pitchFamily="2" charset="0"/>
            </a:endParaRPr>
          </a:p>
        </p:txBody>
      </p:sp>
    </p:spTree>
    <p:extLst>
      <p:ext uri="{BB962C8B-B14F-4D97-AF65-F5344CB8AC3E}">
        <p14:creationId xmlns:p14="http://schemas.microsoft.com/office/powerpoint/2010/main" val="329831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762AB7D6-0F3E-6815-6A2B-6952779657D0}"/>
              </a:ext>
            </a:extLst>
          </p:cNvPr>
          <p:cNvPicPr>
            <a:picLocks noChangeAspect="1" noChangeArrowheads="1"/>
          </p:cNvPicPr>
          <p:nvPr/>
        </p:nvPicPr>
        <p:blipFill>
          <a:blip r:embed="rId3">
            <a:duotone>
              <a:prstClr val="black"/>
              <a:srgbClr val="D9C3A5">
                <a:tint val="50000"/>
                <a:satMod val="180000"/>
              </a:srgbClr>
            </a:duotone>
            <a:alphaModFix amt="5000"/>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a:xfrm>
            <a:off x="865280" y="-99392"/>
            <a:ext cx="7413439" cy="7368868"/>
          </a:xfrm>
          <a:prstGeom prst="rect">
            <a:avLst/>
          </a:prstGeom>
          <a:noFill/>
          <a:ln/>
          <a:effectLst>
            <a:outerShdw dist="35921" dir="2700000" algn="ctr" rotWithShape="0">
              <a:srgbClr val="808080"/>
            </a:outerShdw>
            <a:softEdge rad="635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215008" y="1052736"/>
            <a:ext cx="8928992" cy="4381540"/>
          </a:xfrm>
        </p:spPr>
        <p:txBody>
          <a:bodyPr/>
          <a:lstStyle/>
          <a:p>
            <a:pPr marL="0" indent="0" algn="ctr"/>
            <a:r>
              <a:rPr lang="fr-CH" sz="2000" dirty="0">
                <a:latin typeface="Garamond" panose="02020404030301010803" pitchFamily="18" charset="0"/>
              </a:rPr>
              <a:t>En </a:t>
            </a:r>
            <a:r>
              <a:rPr lang="fr-CH" sz="2000" b="1" u="sng" dirty="0">
                <a:latin typeface="Garamond" panose="02020404030301010803" pitchFamily="18" charset="0"/>
              </a:rPr>
              <a:t>1997</a:t>
            </a:r>
            <a:r>
              <a:rPr lang="fr-CH" sz="2000" dirty="0">
                <a:latin typeface="Garamond" panose="02020404030301010803" pitchFamily="18" charset="0"/>
              </a:rPr>
              <a:t>, le </a:t>
            </a:r>
            <a:r>
              <a:rPr lang="fr-CH" sz="2000" b="1" dirty="0">
                <a:latin typeface="Garamond" panose="02020404030301010803" pitchFamily="18" charset="0"/>
              </a:rPr>
              <a:t>Modèle BPSE de la thèse de Doctorat de Dr. </a:t>
            </a:r>
            <a:r>
              <a:rPr lang="fr-CH" sz="2000" b="1" dirty="0" err="1">
                <a:latin typeface="Garamond" panose="02020404030301010803" pitchFamily="18" charset="0"/>
              </a:rPr>
              <a:t>Bersier</a:t>
            </a:r>
            <a:r>
              <a:rPr lang="fr-CH" sz="2000" i="1" dirty="0">
                <a:latin typeface="Garamond" panose="02020404030301010803" pitchFamily="18" charset="0"/>
              </a:rPr>
              <a:t> (</a:t>
            </a:r>
            <a:r>
              <a:rPr lang="fr-FR" sz="2000" i="1" dirty="0">
                <a:latin typeface="Garamond" panose="02020404030301010803" pitchFamily="18" charset="0"/>
              </a:rPr>
              <a:t>attaquer ou de se défendre (</a:t>
            </a:r>
            <a:r>
              <a:rPr lang="fr-FR" sz="2000" b="1" i="1" dirty="0">
                <a:latin typeface="Garamond" panose="02020404030301010803" pitchFamily="18" charset="0"/>
              </a:rPr>
              <a:t>B</a:t>
            </a:r>
            <a:r>
              <a:rPr lang="fr-FR" sz="2000" i="1" dirty="0">
                <a:latin typeface="Garamond" panose="02020404030301010803" pitchFamily="18" charset="0"/>
              </a:rPr>
              <a:t>iologie), augmenter son potentiel d’intelligence (</a:t>
            </a:r>
            <a:r>
              <a:rPr lang="fr-FR" sz="2000" b="1" i="1" dirty="0">
                <a:latin typeface="Garamond" panose="02020404030301010803" pitchFamily="18" charset="0"/>
              </a:rPr>
              <a:t>P</a:t>
            </a:r>
            <a:r>
              <a:rPr lang="fr-FR" sz="2000" i="1" dirty="0">
                <a:latin typeface="Garamond" panose="02020404030301010803" pitchFamily="18" charset="0"/>
              </a:rPr>
              <a:t>sychologie), négocier et interagir (</a:t>
            </a:r>
            <a:r>
              <a:rPr lang="fr-FR" sz="2000" b="1" i="1" dirty="0">
                <a:latin typeface="Garamond" panose="02020404030301010803" pitchFamily="18" charset="0"/>
              </a:rPr>
              <a:t>S</a:t>
            </a:r>
            <a:r>
              <a:rPr lang="fr-FR" sz="2000" i="1" dirty="0">
                <a:latin typeface="Garamond" panose="02020404030301010803" pitchFamily="18" charset="0"/>
              </a:rPr>
              <a:t>ocial) et maximiser son produit financier (</a:t>
            </a:r>
            <a:r>
              <a:rPr lang="fr-FR" sz="2000" b="1" i="1" dirty="0">
                <a:latin typeface="Garamond" panose="02020404030301010803" pitchFamily="18" charset="0"/>
              </a:rPr>
              <a:t>E</a:t>
            </a:r>
            <a:r>
              <a:rPr lang="fr-FR" sz="2000" i="1" dirty="0">
                <a:latin typeface="Garamond" panose="02020404030301010803" pitchFamily="18" charset="0"/>
              </a:rPr>
              <a:t>conomie)</a:t>
            </a:r>
            <a:r>
              <a:rPr lang="fr-CH" sz="2000" i="1" dirty="0">
                <a:latin typeface="Garamond" panose="02020404030301010803" pitchFamily="18" charset="0"/>
              </a:rPr>
              <a:t>)</a:t>
            </a:r>
            <a:r>
              <a:rPr lang="fr-CH" sz="2000" dirty="0">
                <a:latin typeface="Garamond" panose="02020404030301010803" pitchFamily="18" charset="0"/>
              </a:rPr>
              <a:t>, la recherche en stratégie &amp; l’expérience du terrain </a:t>
            </a:r>
            <a:r>
              <a:rPr lang="fr-CH" sz="2000" b="1" dirty="0">
                <a:latin typeface="Garamond" panose="02020404030301010803" pitchFamily="18" charset="0"/>
              </a:rPr>
              <a:t>serviront comme base théorique </a:t>
            </a:r>
            <a:r>
              <a:rPr lang="fr-CH" sz="2000" b="1">
                <a:latin typeface="Garamond" panose="02020404030301010803" pitchFamily="18" charset="0"/>
              </a:rPr>
              <a:t>au VOBAN</a:t>
            </a:r>
            <a:r>
              <a:rPr lang="fr-CH" sz="2000">
                <a:latin typeface="Garamond" panose="02020404030301010803" pitchFamily="18" charset="0"/>
              </a:rPr>
              <a:t>.</a:t>
            </a:r>
            <a:endParaRPr lang="fr-CH" sz="2000" dirty="0">
              <a:latin typeface="Garamond" panose="02020404030301010803" pitchFamily="18" charset="0"/>
            </a:endParaRPr>
          </a:p>
          <a:p>
            <a:pPr marL="0" indent="0" algn="ctr"/>
            <a:endParaRPr lang="fr-CH" sz="1050" dirty="0">
              <a:latin typeface="Garamond" panose="02020404030301010803" pitchFamily="18" charset="0"/>
            </a:endParaRPr>
          </a:p>
          <a:p>
            <a:pPr marL="0" indent="0" algn="ctr"/>
            <a:r>
              <a:rPr lang="fr-CH" sz="2000" dirty="0">
                <a:latin typeface="Garamond" panose="02020404030301010803" pitchFamily="18" charset="0"/>
              </a:rPr>
              <a:t>En </a:t>
            </a:r>
            <a:r>
              <a:rPr lang="fr-CH" sz="2000" b="1" u="sng" dirty="0">
                <a:latin typeface="Garamond" panose="02020404030301010803" pitchFamily="18" charset="0"/>
              </a:rPr>
              <a:t>2006</a:t>
            </a:r>
            <a:r>
              <a:rPr lang="fr-CH" sz="2000" dirty="0">
                <a:latin typeface="Garamond" panose="02020404030301010803" pitchFamily="18" charset="0"/>
              </a:rPr>
              <a:t>, le jeu initialement appelé </a:t>
            </a:r>
            <a:r>
              <a:rPr lang="fr-CH" sz="2000" b="1" dirty="0" err="1">
                <a:latin typeface="Garamond" panose="02020404030301010803" pitchFamily="18" charset="0"/>
              </a:rPr>
              <a:t>PsychoStratégo</a:t>
            </a:r>
            <a:r>
              <a:rPr lang="fr-CH" sz="2000" b="1" dirty="0">
                <a:latin typeface="Garamond" panose="02020404030301010803" pitchFamily="18" charset="0"/>
              </a:rPr>
              <a:t>, en naîtra </a:t>
            </a:r>
            <a:r>
              <a:rPr lang="fr-CH" sz="2000" dirty="0">
                <a:latin typeface="Garamond" panose="02020404030301010803" pitchFamily="18" charset="0"/>
              </a:rPr>
              <a:t>à l’occasion des 20 ans de la Société </a:t>
            </a:r>
            <a:r>
              <a:rPr lang="fr-CH" sz="2000" dirty="0" err="1">
                <a:latin typeface="Garamond" panose="02020404030301010803" pitchFamily="18" charset="0"/>
              </a:rPr>
              <a:t>Creaholic</a:t>
            </a:r>
            <a:r>
              <a:rPr lang="fr-CH" sz="2000" dirty="0">
                <a:latin typeface="Garamond" panose="02020404030301010803" pitchFamily="18" charset="0"/>
              </a:rPr>
              <a:t> SA. </a:t>
            </a:r>
          </a:p>
          <a:p>
            <a:pPr marL="0" indent="0" algn="ctr"/>
            <a:endParaRPr lang="fr-CH" sz="1050" dirty="0">
              <a:latin typeface="Garamond" panose="02020404030301010803" pitchFamily="18" charset="0"/>
            </a:endParaRPr>
          </a:p>
          <a:p>
            <a:pPr marL="0" indent="0" algn="ctr"/>
            <a:r>
              <a:rPr lang="fr-CH" sz="2000" dirty="0">
                <a:latin typeface="Garamond" panose="02020404030301010803" pitchFamily="18" charset="0"/>
              </a:rPr>
              <a:t>Entre </a:t>
            </a:r>
            <a:r>
              <a:rPr lang="fr-CH" sz="2000" b="1" u="sng" dirty="0">
                <a:latin typeface="Garamond" panose="02020404030301010803" pitchFamily="18" charset="0"/>
              </a:rPr>
              <a:t>2006 et 2016</a:t>
            </a:r>
            <a:r>
              <a:rPr lang="fr-CH" sz="2000" dirty="0">
                <a:latin typeface="Garamond" panose="02020404030301010803" pitchFamily="18" charset="0"/>
              </a:rPr>
              <a:t>, le </a:t>
            </a:r>
            <a:r>
              <a:rPr lang="fr-CH" sz="2000" dirty="0" err="1">
                <a:latin typeface="Garamond" panose="02020404030301010803" pitchFamily="18" charset="0"/>
              </a:rPr>
              <a:t>PsychoStratégo</a:t>
            </a:r>
            <a:r>
              <a:rPr lang="fr-CH" sz="2000" dirty="0">
                <a:latin typeface="Garamond" panose="02020404030301010803" pitchFamily="18" charset="0"/>
              </a:rPr>
              <a:t> est </a:t>
            </a:r>
            <a:r>
              <a:rPr lang="fr-CH" sz="2000" b="1" dirty="0">
                <a:latin typeface="Garamond" panose="02020404030301010803" pitchFamily="18" charset="0"/>
              </a:rPr>
              <a:t>Testé</a:t>
            </a:r>
            <a:r>
              <a:rPr lang="fr-CH" sz="2000" dirty="0">
                <a:latin typeface="Garamond" panose="02020404030301010803" pitchFamily="18" charset="0"/>
              </a:rPr>
              <a:t> avec des enfants, adolescents, et adultes (cadres d’entreprise et étudiants), et </a:t>
            </a:r>
            <a:r>
              <a:rPr lang="fr-CH" sz="2000" b="1" dirty="0">
                <a:latin typeface="Garamond" panose="02020404030301010803" pitchFamily="18" charset="0"/>
              </a:rPr>
              <a:t>affine son Design et ses Règles </a:t>
            </a:r>
            <a:r>
              <a:rPr lang="fr-CH" sz="2000" dirty="0">
                <a:latin typeface="Garamond" panose="02020404030301010803" pitchFamily="18" charset="0"/>
              </a:rPr>
              <a:t>en plusieurs fois (2006, 2008, 2013, 2015, 2016).</a:t>
            </a:r>
          </a:p>
          <a:p>
            <a:pPr marL="0" indent="0" algn="ctr"/>
            <a:endParaRPr lang="fr-CH" sz="1050" dirty="0">
              <a:latin typeface="Garamond" panose="02020404030301010803" pitchFamily="18" charset="0"/>
            </a:endParaRPr>
          </a:p>
          <a:p>
            <a:pPr marL="0" indent="0" algn="ctr"/>
            <a:r>
              <a:rPr lang="fr-CH" sz="2000" dirty="0">
                <a:latin typeface="Garamond" panose="02020404030301010803" pitchFamily="18" charset="0"/>
              </a:rPr>
              <a:t>En </a:t>
            </a:r>
            <a:r>
              <a:rPr lang="fr-CH" sz="2000" b="1" u="sng" dirty="0">
                <a:latin typeface="Garamond" panose="02020404030301010803" pitchFamily="18" charset="0"/>
              </a:rPr>
              <a:t>2016</a:t>
            </a:r>
            <a:r>
              <a:rPr lang="fr-CH" sz="2000" dirty="0">
                <a:latin typeface="Garamond" panose="02020404030301010803" pitchFamily="18" charset="0"/>
              </a:rPr>
              <a:t>, le </a:t>
            </a:r>
            <a:r>
              <a:rPr lang="fr-CH" sz="2000" b="1" dirty="0">
                <a:latin typeface="Garamond" panose="02020404030301010803" pitchFamily="18" charset="0"/>
              </a:rPr>
              <a:t>Design et ses Règles maturent et adoptera le nom de VOBAN </a:t>
            </a:r>
            <a:r>
              <a:rPr lang="fr-CH" sz="2000" i="1" dirty="0">
                <a:latin typeface="Garamond" panose="02020404030301010803" pitchFamily="18" charset="0"/>
              </a:rPr>
              <a:t>(</a:t>
            </a:r>
            <a:r>
              <a:rPr lang="fr-CH" sz="2000" i="1" dirty="0" err="1">
                <a:latin typeface="Garamond" panose="02020404030301010803" pitchFamily="18" charset="0"/>
              </a:rPr>
              <a:t>Psychostratégo</a:t>
            </a:r>
            <a:r>
              <a:rPr lang="fr-CH" sz="2000" i="1" dirty="0">
                <a:latin typeface="Garamond" panose="02020404030301010803" pitchFamily="18" charset="0"/>
              </a:rPr>
              <a:t> trop proche du </a:t>
            </a:r>
            <a:r>
              <a:rPr lang="fr-CH" sz="2000" i="1" dirty="0" err="1">
                <a:latin typeface="Garamond" panose="02020404030301010803" pitchFamily="18" charset="0"/>
              </a:rPr>
              <a:t>Stratego</a:t>
            </a:r>
            <a:r>
              <a:rPr lang="fr-CH" sz="2000" i="1" dirty="0">
                <a:latin typeface="Garamond" panose="02020404030301010803" pitchFamily="18" charset="0"/>
              </a:rPr>
              <a:t>, VOBAN associé à l’ingénieur-stratège maréchal historique)</a:t>
            </a:r>
            <a:r>
              <a:rPr lang="fr-CH" sz="2000" dirty="0">
                <a:latin typeface="Garamond" panose="02020404030301010803" pitchFamily="18" charset="0"/>
              </a:rPr>
              <a:t>. </a:t>
            </a:r>
          </a:p>
          <a:p>
            <a:pPr marL="0" indent="0" algn="ctr"/>
            <a:r>
              <a:rPr lang="fr-CH" sz="1050" dirty="0">
                <a:latin typeface="Garamond" panose="02020404030301010803" pitchFamily="18" charset="0"/>
              </a:rPr>
              <a:t> </a:t>
            </a:r>
            <a:endParaRPr lang="fr-CH" sz="2000" dirty="0">
              <a:latin typeface="Garamond" panose="02020404030301010803" pitchFamily="18" charset="0"/>
            </a:endParaRPr>
          </a:p>
          <a:p>
            <a:pPr marL="0" indent="0" algn="ctr"/>
            <a:r>
              <a:rPr lang="fr-CH" sz="2000" dirty="0">
                <a:latin typeface="Garamond" panose="02020404030301010803" pitchFamily="18" charset="0"/>
              </a:rPr>
              <a:t>En </a:t>
            </a:r>
            <a:r>
              <a:rPr lang="fr-CH" sz="2000" b="1" u="sng" dirty="0">
                <a:latin typeface="Garamond" panose="02020404030301010803" pitchFamily="18" charset="0"/>
              </a:rPr>
              <a:t>2019</a:t>
            </a:r>
            <a:r>
              <a:rPr lang="fr-CH" sz="2000" dirty="0">
                <a:latin typeface="Garamond" panose="02020404030301010803" pitchFamily="18" charset="0"/>
              </a:rPr>
              <a:t>, une première </a:t>
            </a:r>
            <a:r>
              <a:rPr lang="fr-CH" sz="2000" b="1" dirty="0">
                <a:latin typeface="Garamond" panose="02020404030301010803" pitchFamily="18" charset="0"/>
              </a:rPr>
              <a:t>Application informatisée </a:t>
            </a:r>
            <a:r>
              <a:rPr lang="fr-CH" sz="2000" dirty="0">
                <a:latin typeface="Garamond" panose="02020404030301010803" pitchFamily="18" charset="0"/>
              </a:rPr>
              <a:t>prototype du jeu </a:t>
            </a:r>
            <a:r>
              <a:rPr lang="fr-CH" sz="2000" b="1" dirty="0">
                <a:latin typeface="Garamond" panose="02020404030301010803" pitchFamily="18" charset="0"/>
              </a:rPr>
              <a:t>est Créée</a:t>
            </a:r>
            <a:r>
              <a:rPr lang="fr-CH" sz="2000" dirty="0">
                <a:latin typeface="Garamond" panose="02020404030301010803" pitchFamily="18" charset="0"/>
              </a:rPr>
              <a:t>.</a:t>
            </a:r>
          </a:p>
          <a:p>
            <a:pPr marL="0" indent="0" algn="ctr"/>
            <a:r>
              <a:rPr lang="fr-CH" sz="1000" dirty="0">
                <a:latin typeface="Garamond" panose="02020404030301010803" pitchFamily="18" charset="0"/>
              </a:rPr>
              <a:t> </a:t>
            </a:r>
          </a:p>
          <a:p>
            <a:pPr marL="0" indent="0" algn="ctr"/>
            <a:r>
              <a:rPr lang="fr-CH" sz="2000" dirty="0">
                <a:latin typeface="Garamond" panose="02020404030301010803" pitchFamily="18" charset="0"/>
              </a:rPr>
              <a:t>En </a:t>
            </a:r>
            <a:r>
              <a:rPr lang="fr-CH" sz="2000" b="1" u="sng" dirty="0">
                <a:latin typeface="Garamond" panose="02020404030301010803" pitchFamily="18" charset="0"/>
              </a:rPr>
              <a:t>2023</a:t>
            </a:r>
            <a:r>
              <a:rPr lang="fr-CH" sz="2000" dirty="0">
                <a:latin typeface="Garamond" panose="02020404030301010803" pitchFamily="18" charset="0"/>
              </a:rPr>
              <a:t>, une </a:t>
            </a:r>
            <a:r>
              <a:rPr lang="fr-CH" sz="2000" b="1" dirty="0">
                <a:latin typeface="Garamond" panose="02020404030301010803" pitchFamily="18" charset="0"/>
              </a:rPr>
              <a:t>Seconde application est créée </a:t>
            </a:r>
            <a:r>
              <a:rPr lang="fr-CH" sz="2000" dirty="0">
                <a:latin typeface="Garamond" panose="02020404030301010803" pitchFamily="18" charset="0"/>
              </a:rPr>
              <a:t>en collaboration avec </a:t>
            </a:r>
          </a:p>
          <a:p>
            <a:pPr marL="0" indent="0" algn="ctr"/>
            <a:r>
              <a:rPr lang="fr-CH" sz="2000" dirty="0">
                <a:latin typeface="Garamond" panose="02020404030301010803" pitchFamily="18" charset="0"/>
              </a:rPr>
              <a:t>la chaire en informatique de la HES de Neuchâtel, </a:t>
            </a:r>
          </a:p>
          <a:p>
            <a:pPr marL="0" indent="0" algn="ctr"/>
            <a:r>
              <a:rPr lang="fr-CH" sz="2000" dirty="0">
                <a:latin typeface="Garamond" panose="02020404030301010803" pitchFamily="18" charset="0"/>
              </a:rPr>
              <a:t>Faisant </a:t>
            </a:r>
            <a:r>
              <a:rPr lang="fr-CH" sz="2000" b="1" dirty="0">
                <a:latin typeface="Garamond" panose="02020404030301010803" pitchFamily="18" charset="0"/>
              </a:rPr>
              <a:t>passer le jeu de plateau en un logiciel</a:t>
            </a:r>
            <a:endParaRPr lang="en-US" sz="2000" b="1" dirty="0">
              <a:latin typeface="Garamond" panose="02020404030301010803" pitchFamily="18" charset="0"/>
            </a:endParaRPr>
          </a:p>
        </p:txBody>
      </p:sp>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793304" y="20951"/>
            <a:ext cx="7772400" cy="1224136"/>
          </a:xfrm>
        </p:spPr>
        <p:txBody>
          <a:bodyPr/>
          <a:lstStyle/>
          <a:p>
            <a:r>
              <a:rPr lang="fr-CH" altLang="fr-FR" sz="1600" dirty="0">
                <a:solidFill>
                  <a:srgbClr val="932D1C"/>
                </a:solidFill>
                <a:latin typeface="Arnold Bocklin MN" panose="02000503000000020004" pitchFamily="2" charset="0"/>
              </a:rPr>
              <a:t>Introduction</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HISTORIQUE</a:t>
            </a:r>
            <a:r>
              <a:rPr lang="fr-CH" sz="2800" b="1" dirty="0">
                <a:solidFill>
                  <a:srgbClr val="932D1C"/>
                </a:solidFill>
                <a:latin typeface="Romanus" panose="02000500000000000000" pitchFamily="50" charset="0"/>
              </a:rPr>
              <a:t> </a:t>
            </a:r>
            <a:endParaRPr lang="fr-CH" dirty="0">
              <a:solidFill>
                <a:srgbClr val="C13B25"/>
              </a:solidFill>
              <a:latin typeface="Arnold Boecklin" panose="04027200000000000000" pitchFamily="82" charset="0"/>
            </a:endParaRPr>
          </a:p>
        </p:txBody>
      </p:sp>
    </p:spTree>
    <p:extLst>
      <p:ext uri="{BB962C8B-B14F-4D97-AF65-F5344CB8AC3E}">
        <p14:creationId xmlns:p14="http://schemas.microsoft.com/office/powerpoint/2010/main" val="381082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98354025-1C8D-C45F-90A1-6EAF9054DD5E}"/>
              </a:ext>
            </a:extLst>
          </p:cNvPr>
          <p:cNvGraphicFramePr/>
          <p:nvPr>
            <p:extLst>
              <p:ext uri="{D42A27DB-BD31-4B8C-83A1-F6EECF244321}">
                <p14:modId xmlns:p14="http://schemas.microsoft.com/office/powerpoint/2010/main" val="3686499636"/>
              </p:ext>
            </p:extLst>
          </p:nvPr>
        </p:nvGraphicFramePr>
        <p:xfrm>
          <a:off x="302193" y="404665"/>
          <a:ext cx="8446271" cy="5833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87185" y="1850006"/>
            <a:ext cx="8928992" cy="4929411"/>
          </a:xfrm>
        </p:spPr>
        <p:txBody>
          <a:bodyPr/>
          <a:lstStyle/>
          <a:p>
            <a:pPr marL="0" indent="0" algn="just">
              <a:lnSpc>
                <a:spcPct val="150000"/>
              </a:lnSpc>
            </a:pPr>
            <a:endParaRPr lang="fr-CH" sz="1600" dirty="0"/>
          </a:p>
          <a:p>
            <a:pPr marL="0" indent="0" algn="just">
              <a:lnSpc>
                <a:spcPct val="150000"/>
              </a:lnSpc>
            </a:pPr>
            <a:endParaRPr lang="fr-CH" dirty="0"/>
          </a:p>
          <a:p>
            <a:pPr marL="0" indent="0" algn="just">
              <a:lnSpc>
                <a:spcPct val="150000"/>
              </a:lnSpc>
            </a:pPr>
            <a:endParaRPr lang="fr-CH" dirty="0"/>
          </a:p>
          <a:p>
            <a:pPr marL="0" indent="0" algn="just">
              <a:lnSpc>
                <a:spcPct val="150000"/>
              </a:lnSpc>
            </a:pPr>
            <a:endParaRPr lang="fr-CH" dirty="0"/>
          </a:p>
          <a:p>
            <a:pPr marL="0" indent="0" algn="just">
              <a:lnSpc>
                <a:spcPct val="150000"/>
              </a:lnSpc>
            </a:pPr>
            <a:endParaRPr lang="fr-CH" dirty="0"/>
          </a:p>
          <a:p>
            <a:pPr marL="0" indent="0" algn="ctr">
              <a:lnSpc>
                <a:spcPct val="150000"/>
              </a:lnSpc>
            </a:pPr>
            <a:endParaRPr lang="fr-FR" i="1" dirty="0"/>
          </a:p>
          <a:p>
            <a:pPr marL="0" indent="0" algn="just">
              <a:lnSpc>
                <a:spcPct val="150000"/>
              </a:lnSpc>
            </a:pPr>
            <a:br>
              <a:rPr lang="fr-FR" dirty="0"/>
            </a:br>
            <a:endParaRPr lang="en-US" dirty="0"/>
          </a:p>
        </p:txBody>
      </p:sp>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98314" y="619697"/>
            <a:ext cx="7772400" cy="1224136"/>
          </a:xfrm>
        </p:spPr>
        <p:txBody>
          <a:bodyPr/>
          <a:lstStyle/>
          <a:p>
            <a:r>
              <a:rPr lang="fr-CH" altLang="fr-FR" sz="1600" dirty="0">
                <a:solidFill>
                  <a:srgbClr val="932D1C"/>
                </a:solidFill>
                <a:latin typeface="Arnold Bocklin MN" panose="02000503000000020004" pitchFamily="2" charset="0"/>
              </a:rPr>
              <a:t>Introduction</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L’Évolution du VOBAN (2006-2023)</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11" name="Picture 10" descr="A picture containing icon&#10;&#10;Description automatically generated">
            <a:extLst>
              <a:ext uri="{FF2B5EF4-FFF2-40B4-BE49-F238E27FC236}">
                <a16:creationId xmlns:a16="http://schemas.microsoft.com/office/drawing/2014/main" id="{4413D856-9E77-FCF8-E528-C757352A69B7}"/>
              </a:ext>
            </a:extLst>
          </p:cNvPr>
          <p:cNvPicPr>
            <a:picLocks noChangeAspect="1"/>
          </p:cNvPicPr>
          <p:nvPr/>
        </p:nvPicPr>
        <p:blipFill>
          <a:blip r:embed="rId8">
            <a:alphaModFix amt="85000"/>
            <a:extLst>
              <a:ext uri="{28A0092B-C50C-407E-A947-70E740481C1C}">
                <a14:useLocalDpi xmlns:a14="http://schemas.microsoft.com/office/drawing/2010/main" val="0"/>
              </a:ext>
            </a:extLst>
          </a:blip>
          <a:stretch>
            <a:fillRect/>
          </a:stretch>
        </p:blipFill>
        <p:spPr>
          <a:xfrm>
            <a:off x="5251007" y="2754120"/>
            <a:ext cx="2734562" cy="1538191"/>
          </a:xfrm>
          <a:prstGeom prst="rect">
            <a:avLst/>
          </a:prstGeom>
          <a:effectLst/>
        </p:spPr>
      </p:pic>
      <p:pic>
        <p:nvPicPr>
          <p:cNvPr id="12" name="Picture 11" descr="A picture containing whiteboard&#10;&#10;Description automatically generated">
            <a:extLst>
              <a:ext uri="{FF2B5EF4-FFF2-40B4-BE49-F238E27FC236}">
                <a16:creationId xmlns:a16="http://schemas.microsoft.com/office/drawing/2014/main" id="{B0BCE165-DC51-5F73-1709-07A42FC987D0}"/>
              </a:ext>
            </a:extLst>
          </p:cNvPr>
          <p:cNvPicPr>
            <a:picLocks noChangeAspect="1"/>
          </p:cNvPicPr>
          <p:nvPr/>
        </p:nvPicPr>
        <p:blipFill>
          <a:blip r:embed="rId9">
            <a:alphaModFix amt="85000"/>
            <a:extLst>
              <a:ext uri="{28A0092B-C50C-407E-A947-70E740481C1C}">
                <a14:useLocalDpi xmlns:a14="http://schemas.microsoft.com/office/drawing/2010/main" val="0"/>
              </a:ext>
            </a:extLst>
          </a:blip>
          <a:stretch>
            <a:fillRect/>
          </a:stretch>
        </p:blipFill>
        <p:spPr>
          <a:xfrm>
            <a:off x="5175833" y="1340768"/>
            <a:ext cx="2884910" cy="1622762"/>
          </a:xfrm>
          <a:prstGeom prst="rect">
            <a:avLst/>
          </a:prstGeom>
          <a:effectLst>
            <a:softEdge rad="127000"/>
          </a:effectLst>
        </p:spPr>
      </p:pic>
      <p:pic>
        <p:nvPicPr>
          <p:cNvPr id="14" name="Image 6" descr="Une image contenant texte, intérieur&#10;&#10;Description générée automatiquement">
            <a:extLst>
              <a:ext uri="{FF2B5EF4-FFF2-40B4-BE49-F238E27FC236}">
                <a16:creationId xmlns:a16="http://schemas.microsoft.com/office/drawing/2014/main" id="{8CDFECB7-26AE-6EF1-C2CD-86D3DB4ADB94}"/>
              </a:ext>
            </a:extLst>
          </p:cNvPr>
          <p:cNvPicPr>
            <a:picLocks noChangeAspect="1"/>
          </p:cNvPicPr>
          <p:nvPr/>
        </p:nvPicPr>
        <p:blipFill>
          <a:blip r:embed="rId10">
            <a:alphaModFix amt="85000"/>
            <a:extLst>
              <a:ext uri="{28A0092B-C50C-407E-A947-70E740481C1C}">
                <a14:useLocalDpi xmlns:a14="http://schemas.microsoft.com/office/drawing/2010/main" val="0"/>
              </a:ext>
            </a:extLst>
          </a:blip>
          <a:stretch>
            <a:fillRect/>
          </a:stretch>
        </p:blipFill>
        <p:spPr>
          <a:xfrm rot="5400000">
            <a:off x="2627784" y="1988840"/>
            <a:ext cx="2145416" cy="21454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Image 9" descr="Une image contenant texte&#10;&#10;Description générée automatiquement">
            <a:extLst>
              <a:ext uri="{FF2B5EF4-FFF2-40B4-BE49-F238E27FC236}">
                <a16:creationId xmlns:a16="http://schemas.microsoft.com/office/drawing/2014/main" id="{6215FAD7-A129-E2DD-4BFE-1AB4906BE8AD}"/>
              </a:ext>
            </a:extLst>
          </p:cNvPr>
          <p:cNvPicPr>
            <a:picLocks noChangeAspect="1"/>
          </p:cNvPicPr>
          <p:nvPr/>
        </p:nvPicPr>
        <p:blipFill>
          <a:blip r:embed="rId11">
            <a:alphaModFix amt="85000"/>
            <a:extLst>
              <a:ext uri="{28A0092B-C50C-407E-A947-70E740481C1C}">
                <a14:useLocalDpi xmlns:a14="http://schemas.microsoft.com/office/drawing/2010/main" val="0"/>
              </a:ext>
            </a:extLst>
          </a:blip>
          <a:stretch>
            <a:fillRect/>
          </a:stretch>
        </p:blipFill>
        <p:spPr>
          <a:xfrm rot="5400000">
            <a:off x="395536" y="3645024"/>
            <a:ext cx="2145417" cy="21454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8565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DSC00015">
            <a:extLst>
              <a:ext uri="{FF2B5EF4-FFF2-40B4-BE49-F238E27FC236}">
                <a16:creationId xmlns:a16="http://schemas.microsoft.com/office/drawing/2014/main" id="{3B18CD33-AD8D-D215-54F1-8925ED71491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44544" y="1241425"/>
            <a:ext cx="1641475" cy="2187575"/>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DSC00012">
            <a:extLst>
              <a:ext uri="{FF2B5EF4-FFF2-40B4-BE49-F238E27FC236}">
                <a16:creationId xmlns:a16="http://schemas.microsoft.com/office/drawing/2014/main" id="{FCD811B6-AD2E-1120-B6C6-D3916EDE20AF}"/>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flipH="1">
            <a:off x="6499134" y="1192526"/>
            <a:ext cx="2914650" cy="2185988"/>
          </a:xfrm>
          <a:prstGeom prst="rect">
            <a:avLst/>
          </a:prstGeom>
          <a:noFill/>
          <a:ln>
            <a:noFill/>
          </a:ln>
          <a:effectLst>
            <a:softEdge rad="635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586B5AA8-C9AE-6C1B-3256-4FFCA7278FF7}"/>
              </a:ext>
            </a:extLst>
          </p:cNvPr>
          <p:cNvPicPr>
            <a:picLocks noChangeAspect="1" noChangeArrowheads="1"/>
          </p:cNvPicPr>
          <p:nvPr/>
        </p:nvPicPr>
        <p:blipFill>
          <a:blip r:embed="rId4">
            <a:duotone>
              <a:prstClr val="black"/>
              <a:srgbClr val="D9C3A5">
                <a:tint val="50000"/>
                <a:satMod val="180000"/>
              </a:srgbClr>
            </a:duotone>
            <a:alphaModFix amt="10000"/>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a:xfrm>
            <a:off x="865282" y="-99392"/>
            <a:ext cx="7413439" cy="7368868"/>
          </a:xfrm>
          <a:prstGeom prst="rect">
            <a:avLst/>
          </a:prstGeom>
          <a:noFill/>
          <a:ln/>
          <a:effectLst>
            <a:outerShdw dist="35921" dir="2700000" algn="ctr" rotWithShape="0">
              <a:srgbClr val="808080"/>
            </a:outerShdw>
            <a:softEdge rad="635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D5D271DA-81D4-DCA8-A0D0-F2C11FC7A067}"/>
              </a:ext>
            </a:extLst>
          </p:cNvPr>
          <p:cNvPicPr>
            <a:picLocks noChangeAspect="1" noChangeArrowheads="1"/>
          </p:cNvPicPr>
          <p:nvPr/>
        </p:nvPicPr>
        <p:blipFill>
          <a:blip r:embed="rId6">
            <a:alphaModFix amt="15000"/>
            <a:extLst>
              <a:ext uri="{BEBA8EAE-BF5A-486C-A8C5-ECC9F3942E4B}">
                <a14:imgProps xmlns:a14="http://schemas.microsoft.com/office/drawing/2010/main">
                  <a14:imgLayer r:embed="rId7">
                    <a14:imgEffect>
                      <a14:sharpenSoften amount="5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4063541" y="4869160"/>
            <a:ext cx="5350245" cy="3571290"/>
          </a:xfrm>
          <a:prstGeom prst="rect">
            <a:avLst/>
          </a:prstGeom>
          <a:noFill/>
          <a:effectLst>
            <a:softEdge rad="317500"/>
          </a:effectLst>
        </p:spPr>
      </p:pic>
      <p:sp>
        <p:nvSpPr>
          <p:cNvPr id="2" name="Title 1">
            <a:extLst>
              <a:ext uri="{FF2B5EF4-FFF2-40B4-BE49-F238E27FC236}">
                <a16:creationId xmlns:a16="http://schemas.microsoft.com/office/drawing/2014/main" id="{1425D051-DB4E-B720-E088-E18A93767195}"/>
              </a:ext>
            </a:extLst>
          </p:cNvPr>
          <p:cNvSpPr>
            <a:spLocks noGrp="1"/>
          </p:cNvSpPr>
          <p:nvPr>
            <p:ph type="title"/>
          </p:nvPr>
        </p:nvSpPr>
        <p:spPr>
          <a:xfrm>
            <a:off x="685800" y="332656"/>
            <a:ext cx="7772400" cy="587152"/>
          </a:xfrm>
        </p:spPr>
        <p:txBody>
          <a:bodyPr/>
          <a:lstStyle/>
          <a:p>
            <a:r>
              <a:rPr lang="fr-CH" altLang="fr-FR" sz="1600" dirty="0">
                <a:solidFill>
                  <a:srgbClr val="932D1C"/>
                </a:solidFill>
                <a:latin typeface="Arnold Bocklin MN" panose="02000503000000020004" pitchFamily="2" charset="0"/>
              </a:rPr>
              <a:t>Pourquoi ?</a:t>
            </a:r>
            <a:br>
              <a:rPr lang="fr-CH" altLang="fr-FR" sz="2800" b="1" dirty="0">
                <a:solidFill>
                  <a:srgbClr val="932D1C"/>
                </a:solidFill>
                <a:latin typeface="Romanus" panose="02000500000000000000" pitchFamily="50" charset="0"/>
              </a:rPr>
            </a:br>
            <a:r>
              <a:rPr lang="fr-CH" altLang="fr-FR" sz="2800" b="1" dirty="0">
                <a:solidFill>
                  <a:srgbClr val="932D1C"/>
                </a:solidFill>
                <a:latin typeface="Romanus" panose="02000500000000000000" pitchFamily="50" charset="0"/>
              </a:rPr>
              <a:t>Valeur Ajoutée du VOBAN</a:t>
            </a:r>
            <a:endParaRPr lang="en-US" b="1" dirty="0">
              <a:latin typeface="Romanus" panose="02000500000000000000" pitchFamily="50" charset="0"/>
            </a:endParaRPr>
          </a:p>
        </p:txBody>
      </p:sp>
      <p:sp>
        <p:nvSpPr>
          <p:cNvPr id="3" name="Content Placeholder 2">
            <a:extLst>
              <a:ext uri="{FF2B5EF4-FFF2-40B4-BE49-F238E27FC236}">
                <a16:creationId xmlns:a16="http://schemas.microsoft.com/office/drawing/2014/main" id="{A328894C-5BD3-AABF-5BD7-A94895020671}"/>
              </a:ext>
            </a:extLst>
          </p:cNvPr>
          <p:cNvSpPr>
            <a:spLocks noGrp="1"/>
          </p:cNvSpPr>
          <p:nvPr>
            <p:ph idx="1"/>
          </p:nvPr>
        </p:nvSpPr>
        <p:spPr>
          <a:xfrm>
            <a:off x="395536" y="1094284"/>
            <a:ext cx="8363272" cy="5763716"/>
          </a:xfrm>
        </p:spPr>
        <p:txBody>
          <a:bodyPr/>
          <a:lstStyle/>
          <a:p>
            <a:pPr algn="ctr"/>
            <a:r>
              <a:rPr lang="fr-FR" sz="2000" b="1" dirty="0">
                <a:latin typeface="Garamond" panose="02020404030301010803" pitchFamily="18" charset="0"/>
              </a:rPr>
              <a:t>Le VOBAN est un produit </a:t>
            </a:r>
            <a:r>
              <a:rPr lang="fr-FR" sz="2000" b="1" u="sng" dirty="0">
                <a:solidFill>
                  <a:srgbClr val="932D1C"/>
                </a:solidFill>
                <a:latin typeface="Garamond" panose="02020404030301010803" pitchFamily="18" charset="0"/>
              </a:rPr>
              <a:t>1) Répondant à une niche unique</a:t>
            </a:r>
            <a:r>
              <a:rPr lang="fr-FR" sz="2000" b="1" dirty="0">
                <a:latin typeface="Garamond" panose="02020404030301010803" pitchFamily="18" charset="0"/>
              </a:rPr>
              <a:t>, </a:t>
            </a:r>
          </a:p>
          <a:p>
            <a:pPr algn="ctr"/>
            <a:r>
              <a:rPr lang="fr-FR" sz="2000" i="1" dirty="0">
                <a:latin typeface="Garamond" panose="02020404030301010803" pitchFamily="18" charset="0"/>
              </a:rPr>
              <a:t>Car harmonisant le meilleur de deux modèles à succès</a:t>
            </a:r>
          </a:p>
          <a:p>
            <a:pPr marL="400050" indent="-400050" algn="ctr">
              <a:lnSpc>
                <a:spcPct val="150000"/>
              </a:lnSpc>
              <a:buFont typeface="+mj-lt"/>
              <a:buAutoNum type="romanUcPeriod"/>
            </a:pPr>
            <a:r>
              <a:rPr lang="fr-FR" sz="2000" dirty="0">
                <a:latin typeface="Garamond" panose="02020404030301010803" pitchFamily="18" charset="0"/>
              </a:rPr>
              <a:t> Les </a:t>
            </a:r>
            <a:r>
              <a:rPr lang="fr-FR" sz="2000" b="1" dirty="0">
                <a:latin typeface="Garamond" panose="02020404030301010803" pitchFamily="18" charset="0"/>
              </a:rPr>
              <a:t>Tests de recrutement ou de profil</a:t>
            </a:r>
            <a:endParaRPr lang="fr-FR" sz="2000" dirty="0">
              <a:latin typeface="Garamond" panose="02020404030301010803" pitchFamily="18" charset="0"/>
            </a:endParaRPr>
          </a:p>
          <a:p>
            <a:pPr marL="400050" indent="-400050" algn="ctr">
              <a:buFont typeface="+mj-lt"/>
              <a:buAutoNum type="romanUcPeriod"/>
            </a:pPr>
            <a:r>
              <a:rPr lang="fr-FR" sz="2000" dirty="0">
                <a:latin typeface="Garamond" panose="02020404030301010803" pitchFamily="18" charset="0"/>
              </a:rPr>
              <a:t> Les </a:t>
            </a:r>
            <a:r>
              <a:rPr lang="fr-FR" sz="2000" b="1" dirty="0">
                <a:latin typeface="Garamond" panose="02020404030301010803" pitchFamily="18" charset="0"/>
              </a:rPr>
              <a:t>Activités de formation d’équipe</a:t>
            </a:r>
          </a:p>
          <a:p>
            <a:pPr marL="0" indent="0" algn="ctr"/>
            <a:endParaRPr lang="fr-FR" sz="2000" i="1" dirty="0">
              <a:latin typeface="Garamond" panose="02020404030301010803" pitchFamily="18" charset="0"/>
            </a:endParaRPr>
          </a:p>
          <a:p>
            <a:pPr marL="0" indent="0" algn="ctr"/>
            <a:endParaRPr lang="fr-FR" sz="2000" i="1" dirty="0">
              <a:latin typeface="Garamond" panose="02020404030301010803" pitchFamily="18" charset="0"/>
            </a:endParaRPr>
          </a:p>
          <a:p>
            <a:pPr marL="0" indent="0" algn="ctr"/>
            <a:r>
              <a:rPr lang="fr-FR" sz="2000" i="1" dirty="0">
                <a:latin typeface="Garamond" panose="02020404030301010803" pitchFamily="18" charset="0"/>
              </a:rPr>
              <a:t>Mais résolvant une douleur commune, lui donnant son argument de vente unique:</a:t>
            </a:r>
          </a:p>
          <a:p>
            <a:pPr marL="0" indent="0" algn="ctr"/>
            <a:endParaRPr lang="fr-FR" sz="2000" i="1" dirty="0">
              <a:latin typeface="Garamond" panose="02020404030301010803" pitchFamily="18" charset="0"/>
            </a:endParaRPr>
          </a:p>
          <a:p>
            <a:pPr marL="0" indent="0" algn="ctr"/>
            <a:r>
              <a:rPr lang="fr-FR" altLang="fr-FR" sz="2000" b="1" u="sng" dirty="0">
                <a:solidFill>
                  <a:srgbClr val="932D1C"/>
                </a:solidFill>
                <a:latin typeface="Arnold Boecklin" panose="04027200000000000000" pitchFamily="82" charset="0"/>
              </a:rPr>
              <a:t>Évaluer</a:t>
            </a:r>
            <a:r>
              <a:rPr lang="fr-FR" altLang="fr-FR" sz="2000" b="1" dirty="0">
                <a:solidFill>
                  <a:srgbClr val="932D1C"/>
                </a:solidFill>
                <a:latin typeface="Arnold Boecklin" panose="04027200000000000000" pitchFamily="82" charset="0"/>
              </a:rPr>
              <a:t> et </a:t>
            </a:r>
            <a:r>
              <a:rPr lang="fr-FR" altLang="fr-FR" sz="2000" b="1" u="sng" dirty="0">
                <a:solidFill>
                  <a:srgbClr val="932D1C"/>
                </a:solidFill>
                <a:latin typeface="Arnold Boecklin" panose="04027200000000000000" pitchFamily="82" charset="0"/>
              </a:rPr>
              <a:t>Former</a:t>
            </a:r>
            <a:br>
              <a:rPr lang="fr-FR" altLang="fr-FR" sz="2000" b="1" dirty="0">
                <a:solidFill>
                  <a:srgbClr val="932D1C"/>
                </a:solidFill>
                <a:latin typeface="Arnold Boecklin" panose="04027200000000000000" pitchFamily="82" charset="0"/>
              </a:rPr>
            </a:br>
            <a:r>
              <a:rPr lang="fr-FR" altLang="fr-FR" sz="2000" b="1" u="sng" dirty="0">
                <a:solidFill>
                  <a:srgbClr val="932D1C"/>
                </a:solidFill>
                <a:latin typeface="Garamond" panose="02020404030301010803" pitchFamily="18" charset="0"/>
              </a:rPr>
              <a:t>L’Individu DANS le Groupe ET en Situation DYNAMIQUE</a:t>
            </a:r>
            <a:br>
              <a:rPr lang="fr-FR" altLang="fr-FR" sz="2000" b="1" u="sng" dirty="0">
                <a:solidFill>
                  <a:srgbClr val="932D1C"/>
                </a:solidFill>
                <a:latin typeface="Garamond" panose="02020404030301010803" pitchFamily="18" charset="0"/>
              </a:rPr>
            </a:br>
            <a:endParaRPr lang="fr-FR" altLang="fr-FR" sz="2000" b="1" u="sng" dirty="0">
              <a:solidFill>
                <a:srgbClr val="932D1C"/>
              </a:solidFill>
              <a:latin typeface="Garamond" panose="02020404030301010803" pitchFamily="18" charset="0"/>
            </a:endParaRPr>
          </a:p>
          <a:p>
            <a:pPr marL="0" indent="0" algn="ctr">
              <a:lnSpc>
                <a:spcPct val="150000"/>
              </a:lnSpc>
            </a:pPr>
            <a:r>
              <a:rPr lang="fr-FR" sz="2000" i="1" u="sng" dirty="0">
                <a:latin typeface="Garamond" panose="02020404030301010803" pitchFamily="18" charset="0"/>
              </a:rPr>
              <a:t>Y Observant chez le Joueur…</a:t>
            </a:r>
          </a:p>
          <a:p>
            <a:pPr marL="0" indent="0" algn="ctr"/>
            <a:r>
              <a:rPr lang="fr-FR" sz="2000" b="1" dirty="0">
                <a:latin typeface="Garamond" panose="02020404030301010803" pitchFamily="18" charset="0"/>
              </a:rPr>
              <a:t>Son Choix de l’Objectif </a:t>
            </a:r>
            <a:r>
              <a:rPr lang="fr-FR" sz="2000" i="1" dirty="0">
                <a:latin typeface="Garamond" panose="02020404030301010803" pitchFamily="18" charset="0"/>
              </a:rPr>
              <a:t>(simple, complexe, individuel, de groupe)</a:t>
            </a:r>
            <a:r>
              <a:rPr lang="fr-FR" sz="2000" b="1" dirty="0">
                <a:latin typeface="Garamond" panose="02020404030301010803" pitchFamily="18" charset="0"/>
              </a:rPr>
              <a:t>, </a:t>
            </a:r>
            <a:br>
              <a:rPr lang="fr-FR" sz="2000" b="1" dirty="0">
                <a:latin typeface="Garamond" panose="02020404030301010803" pitchFamily="18" charset="0"/>
              </a:rPr>
            </a:br>
            <a:r>
              <a:rPr lang="fr-FR" sz="2000" b="1" dirty="0">
                <a:latin typeface="Garamond" panose="02020404030301010803" pitchFamily="18" charset="0"/>
              </a:rPr>
              <a:t>son Style de jeu </a:t>
            </a:r>
            <a:r>
              <a:rPr lang="fr-FR" sz="2000" i="1" dirty="0">
                <a:latin typeface="Garamond" panose="02020404030301010803" pitchFamily="18" charset="0"/>
              </a:rPr>
              <a:t>(en situation X ou Y)</a:t>
            </a:r>
            <a:r>
              <a:rPr lang="fr-FR" sz="2000" b="1" dirty="0">
                <a:latin typeface="Garamond" panose="02020404030301010803" pitchFamily="18" charset="0"/>
              </a:rPr>
              <a:t>, sa Gestion du temps, et ses Valeurs, etc…</a:t>
            </a:r>
          </a:p>
          <a:p>
            <a:pPr marL="0" indent="0" algn="ctr"/>
            <a:r>
              <a:rPr lang="fr-FR" altLang="fr-FR" sz="2000" b="1" u="sng" dirty="0">
                <a:solidFill>
                  <a:srgbClr val="932D1C"/>
                </a:solidFill>
                <a:latin typeface="Garamond" panose="02020404030301010803" pitchFamily="18" charset="0"/>
              </a:rPr>
              <a:t> </a:t>
            </a:r>
            <a:endParaRPr lang="fr-FR" sz="2000" b="1" u="sng" dirty="0">
              <a:solidFill>
                <a:srgbClr val="932D1C"/>
              </a:solidFill>
              <a:latin typeface="Arnold Boecklin" panose="04027200000000000000" pitchFamily="82" charset="0"/>
            </a:endParaRPr>
          </a:p>
          <a:p>
            <a:pPr marL="0" indent="0" algn="ctr"/>
            <a:endParaRPr lang="fr-FR" sz="2000" dirty="0">
              <a:latin typeface="Garamond" panose="02020404030301010803" pitchFamily="18" charset="0"/>
            </a:endParaRPr>
          </a:p>
          <a:p>
            <a:pPr marL="0" indent="0" algn="ctr"/>
            <a:endParaRPr lang="fr-FR" sz="2000" dirty="0">
              <a:latin typeface="Garamond" panose="02020404030301010803" pitchFamily="18" charset="0"/>
            </a:endParaRPr>
          </a:p>
          <a:p>
            <a:pPr marL="0" indent="0" algn="ctr"/>
            <a:endParaRPr lang="fr-FR" sz="2000" dirty="0">
              <a:latin typeface="Garamond" panose="02020404030301010803" pitchFamily="18" charset="0"/>
            </a:endParaRPr>
          </a:p>
        </p:txBody>
      </p:sp>
    </p:spTree>
    <p:extLst>
      <p:ext uri="{BB962C8B-B14F-4D97-AF65-F5344CB8AC3E}">
        <p14:creationId xmlns:p14="http://schemas.microsoft.com/office/powerpoint/2010/main" val="328348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 calcmode="lin" valueType="num">
                                      <p:cBhvr>
                                        <p:cTn id="46"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7" dur="10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8" dur="10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p:cTn id="5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5" dur="1000"/>
                                        <p:tgtEl>
                                          <p:spTgt spid="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 calcmode="lin" valueType="num">
                                      <p:cBhvr>
                                        <p:cTn id="60"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1" dur="10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2" dur="10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p:cTn id="67"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69"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D78652B-168A-7977-D2F4-B20AD36A5983}"/>
              </a:ext>
            </a:extLst>
          </p:cNvPr>
          <p:cNvGraphicFramePr/>
          <p:nvPr>
            <p:extLst>
              <p:ext uri="{D42A27DB-BD31-4B8C-83A1-F6EECF244321}">
                <p14:modId xmlns:p14="http://schemas.microsoft.com/office/powerpoint/2010/main" val="2369081354"/>
              </p:ext>
            </p:extLst>
          </p:nvPr>
        </p:nvGraphicFramePr>
        <p:xfrm>
          <a:off x="287524" y="764704"/>
          <a:ext cx="8568952" cy="21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owchart: Preparation 5">
            <a:extLst>
              <a:ext uri="{FF2B5EF4-FFF2-40B4-BE49-F238E27FC236}">
                <a16:creationId xmlns:a16="http://schemas.microsoft.com/office/drawing/2014/main" id="{68BBDD96-0A64-2C79-D38C-7A51EC7AE792}"/>
              </a:ext>
            </a:extLst>
          </p:cNvPr>
          <p:cNvSpPr/>
          <p:nvPr/>
        </p:nvSpPr>
        <p:spPr bwMode="auto">
          <a:xfrm>
            <a:off x="270976" y="2164819"/>
            <a:ext cx="2711332" cy="832132"/>
          </a:xfrm>
          <a:prstGeom prst="flowChartPreparation">
            <a:avLst/>
          </a:prstGeom>
          <a:solidFill>
            <a:srgbClr val="811815"/>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Individus</a:t>
            </a:r>
          </a:p>
        </p:txBody>
      </p:sp>
      <p:sp>
        <p:nvSpPr>
          <p:cNvPr id="9" name="Rectangle 8">
            <a:extLst>
              <a:ext uri="{FF2B5EF4-FFF2-40B4-BE49-F238E27FC236}">
                <a16:creationId xmlns:a16="http://schemas.microsoft.com/office/drawing/2014/main" id="{3802F077-C0AA-B573-09F4-70A1A844A921}"/>
              </a:ext>
            </a:extLst>
          </p:cNvPr>
          <p:cNvSpPr/>
          <p:nvPr/>
        </p:nvSpPr>
        <p:spPr bwMode="auto">
          <a:xfrm>
            <a:off x="287524" y="2596336"/>
            <a:ext cx="2700300" cy="4001016"/>
          </a:xfrm>
          <a:prstGeom prst="rect">
            <a:avLst/>
          </a:prstGeom>
          <a:solidFill>
            <a:schemeClr val="bg1"/>
          </a:solidFill>
          <a:ln w="2857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t" anchorCtr="0" compatLnSpc="1">
            <a:prstTxWarp prst="textNoShape">
              <a:avLst/>
            </a:prstTxWarp>
          </a:bodyPr>
          <a:lstStyle/>
          <a:p>
            <a:pPr marL="283366" lvl="1" indent="-141683">
              <a:lnSpc>
                <a:spcPts val="2191"/>
              </a:lnSpc>
              <a:buFont typeface="Arial"/>
              <a:buChar char="•"/>
            </a:pPr>
            <a:r>
              <a:rPr lang="fr-CH" sz="1800" b="1" u="none" dirty="0">
                <a:solidFill>
                  <a:srgbClr val="000000"/>
                </a:solidFill>
                <a:latin typeface="Garamond" panose="02020404030301010803" pitchFamily="18" charset="0"/>
              </a:rPr>
              <a:t>Modulable</a:t>
            </a:r>
            <a:r>
              <a:rPr lang="fr-CH" sz="1800" u="none" dirty="0">
                <a:solidFill>
                  <a:srgbClr val="000000"/>
                </a:solidFill>
                <a:latin typeface="Garamond" panose="02020404030301010803" pitchFamily="18" charset="0"/>
              </a:rPr>
              <a:t>, à travers ses Scénarios contextuels</a:t>
            </a:r>
          </a:p>
          <a:p>
            <a:pPr marL="283366" lvl="1" indent="-141683">
              <a:lnSpc>
                <a:spcPts val="2191"/>
              </a:lnSpc>
              <a:buFont typeface="Arial"/>
              <a:buChar char="•"/>
            </a:pPr>
            <a:endParaRPr lang="fr-CH" u="none" dirty="0">
              <a:solidFill>
                <a:srgbClr val="000000"/>
              </a:solidFill>
              <a:latin typeface="Garamond" panose="02020404030301010803" pitchFamily="18" charset="0"/>
            </a:endParaRPr>
          </a:p>
          <a:p>
            <a:pPr marL="283366" lvl="1" indent="-141683">
              <a:lnSpc>
                <a:spcPts val="2191"/>
              </a:lnSpc>
              <a:buFont typeface="Arial"/>
              <a:buChar char="•"/>
            </a:pPr>
            <a:r>
              <a:rPr lang="fr-CH" b="1" u="none" dirty="0">
                <a:solidFill>
                  <a:srgbClr val="000000"/>
                </a:solidFill>
                <a:latin typeface="Garamond" panose="02020404030301010803" pitchFamily="18" charset="0"/>
              </a:rPr>
              <a:t>Informatif</a:t>
            </a:r>
            <a:r>
              <a:rPr lang="fr-CH" u="none" dirty="0">
                <a:solidFill>
                  <a:srgbClr val="000000"/>
                </a:solidFill>
                <a:latin typeface="Garamond" panose="02020404030301010803" pitchFamily="18" charset="0"/>
              </a:rPr>
              <a:t>,</a:t>
            </a:r>
            <a:r>
              <a:rPr lang="fr-CH" sz="1800" u="none" dirty="0">
                <a:solidFill>
                  <a:srgbClr val="000000"/>
                </a:solidFill>
                <a:latin typeface="Garamond" panose="02020404030301010803" pitchFamily="18" charset="0"/>
              </a:rPr>
              <a:t> évaluation de ses tactiques utilisées en situations données</a:t>
            </a:r>
          </a:p>
          <a:p>
            <a:pPr marL="283366" lvl="1" indent="-141683">
              <a:lnSpc>
                <a:spcPts val="2191"/>
              </a:lnSpc>
              <a:buFont typeface="Arial"/>
              <a:buChar char="•"/>
            </a:pPr>
            <a:endParaRPr lang="fr-CH" sz="1800" u="none" dirty="0">
              <a:solidFill>
                <a:srgbClr val="000000"/>
              </a:solidFill>
              <a:latin typeface="Garamond" panose="02020404030301010803" pitchFamily="18" charset="0"/>
            </a:endParaRPr>
          </a:p>
          <a:p>
            <a:pPr marL="283366" lvl="1" indent="-141683">
              <a:lnSpc>
                <a:spcPts val="2191"/>
              </a:lnSpc>
              <a:buFont typeface="Arial"/>
              <a:buChar char="•"/>
            </a:pPr>
            <a:r>
              <a:rPr lang="fr-CH" sz="1800" b="1" u="none" dirty="0">
                <a:solidFill>
                  <a:srgbClr val="000000"/>
                </a:solidFill>
                <a:latin typeface="Garamond" panose="02020404030301010803" pitchFamily="18" charset="0"/>
              </a:rPr>
              <a:t>Continu</a:t>
            </a:r>
            <a:r>
              <a:rPr lang="fr-CH" sz="1800" u="none" dirty="0">
                <a:solidFill>
                  <a:srgbClr val="000000"/>
                </a:solidFill>
                <a:latin typeface="Garamond" panose="02020404030301010803" pitchFamily="18" charset="0"/>
              </a:rPr>
              <a:t>, Suivit sur le long terme pour une évaluation et formation personnelle précisée</a:t>
            </a:r>
          </a:p>
          <a:p>
            <a:pPr marL="283366" lvl="1" indent="-141683">
              <a:lnSpc>
                <a:spcPts val="2191"/>
              </a:lnSpc>
              <a:buFont typeface="Arial"/>
              <a:buChar char="•"/>
            </a:pPr>
            <a:endParaRPr lang="fr-CH" u="none" dirty="0">
              <a:solidFill>
                <a:srgbClr val="000000"/>
              </a:solidFill>
              <a:latin typeface="Garamond" panose="02020404030301010803" pitchFamily="18" charset="0"/>
            </a:endParaRPr>
          </a:p>
          <a:p>
            <a:pPr marL="283366" lvl="1" indent="-141683">
              <a:lnSpc>
                <a:spcPts val="2191"/>
              </a:lnSpc>
              <a:buFont typeface="Arial"/>
              <a:buChar char="•"/>
            </a:pPr>
            <a:endParaRPr lang="fr-CH" sz="1800" u="none" dirty="0">
              <a:solidFill>
                <a:srgbClr val="000000"/>
              </a:solidFill>
              <a:latin typeface="Garamond" panose="02020404030301010803" pitchFamily="18" charset="0"/>
            </a:endParaRPr>
          </a:p>
        </p:txBody>
      </p:sp>
      <p:sp>
        <p:nvSpPr>
          <p:cNvPr id="10" name="Trapezoid 9">
            <a:extLst>
              <a:ext uri="{FF2B5EF4-FFF2-40B4-BE49-F238E27FC236}">
                <a16:creationId xmlns:a16="http://schemas.microsoft.com/office/drawing/2014/main" id="{AF8F682F-FF1D-8902-E137-DC0EEEB68443}"/>
              </a:ext>
            </a:extLst>
          </p:cNvPr>
          <p:cNvSpPr/>
          <p:nvPr/>
        </p:nvSpPr>
        <p:spPr bwMode="auto">
          <a:xfrm>
            <a:off x="3216005" y="2164819"/>
            <a:ext cx="2711332" cy="504012"/>
          </a:xfrm>
          <a:prstGeom prst="trapezoid">
            <a:avLst/>
          </a:prstGeom>
          <a:solidFill>
            <a:srgbClr val="58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Formateurs</a:t>
            </a:r>
          </a:p>
        </p:txBody>
      </p:sp>
      <p:sp>
        <p:nvSpPr>
          <p:cNvPr id="11" name="Rectangle 10">
            <a:extLst>
              <a:ext uri="{FF2B5EF4-FFF2-40B4-BE49-F238E27FC236}">
                <a16:creationId xmlns:a16="http://schemas.microsoft.com/office/drawing/2014/main" id="{F80D9E8C-3C47-0648-1E0A-487F66512BA8}"/>
              </a:ext>
            </a:extLst>
          </p:cNvPr>
          <p:cNvSpPr/>
          <p:nvPr/>
        </p:nvSpPr>
        <p:spPr bwMode="auto">
          <a:xfrm>
            <a:off x="3221520" y="2596336"/>
            <a:ext cx="2700300" cy="4001016"/>
          </a:xfrm>
          <a:prstGeom prst="rect">
            <a:avLst/>
          </a:prstGeom>
          <a:solidFill>
            <a:schemeClr val="bg1"/>
          </a:solidFill>
          <a:ln w="2857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t" anchorCtr="0" compatLnSpc="1">
            <a:prstTxWarp prst="textNoShape">
              <a:avLst/>
            </a:prstTxWarp>
          </a:bodyPr>
          <a:lstStyle/>
          <a:p>
            <a:pPr marL="283366" lvl="1" indent="-141683">
              <a:lnSpc>
                <a:spcPts val="2191"/>
              </a:lnSpc>
              <a:buFont typeface="Arial"/>
              <a:buChar char="•"/>
            </a:pPr>
            <a:r>
              <a:rPr lang="fr-CH" sz="1800" b="1" u="none" dirty="0">
                <a:solidFill>
                  <a:srgbClr val="000000"/>
                </a:solidFill>
                <a:latin typeface="Garamond" panose="02020404030301010803" pitchFamily="18" charset="0"/>
              </a:rPr>
              <a:t>Éprouvé</a:t>
            </a:r>
            <a:r>
              <a:rPr lang="fr-CH" sz="1800" u="none" dirty="0">
                <a:solidFill>
                  <a:srgbClr val="000000"/>
                </a:solidFill>
                <a:latin typeface="Garamond" panose="02020404030301010803" pitchFamily="18" charset="0"/>
              </a:rPr>
              <a:t>, Expérimenté et Testé depuis plus de 15 années. </a:t>
            </a:r>
          </a:p>
          <a:p>
            <a:pPr marL="283366" lvl="1" indent="-141683">
              <a:lnSpc>
                <a:spcPts val="2191"/>
              </a:lnSpc>
              <a:buFont typeface="Arial"/>
              <a:buChar char="•"/>
            </a:pPr>
            <a:endParaRPr lang="fr-CH" u="none" dirty="0">
              <a:solidFill>
                <a:srgbClr val="000000"/>
              </a:solidFill>
              <a:latin typeface="Garamond" panose="02020404030301010803" pitchFamily="18" charset="0"/>
            </a:endParaRPr>
          </a:p>
          <a:p>
            <a:pPr marL="283366" lvl="1" indent="-141683">
              <a:lnSpc>
                <a:spcPts val="2191"/>
              </a:lnSpc>
              <a:buFont typeface="Arial"/>
              <a:buChar char="•"/>
            </a:pPr>
            <a:r>
              <a:rPr lang="fr-CH" sz="1800" b="1" u="none" dirty="0">
                <a:solidFill>
                  <a:srgbClr val="000000"/>
                </a:solidFill>
                <a:latin typeface="Garamond" panose="02020404030301010803" pitchFamily="18" charset="0"/>
              </a:rPr>
              <a:t>Différenciant</a:t>
            </a:r>
            <a:r>
              <a:rPr lang="fr-CH" sz="1800" u="none" dirty="0">
                <a:solidFill>
                  <a:srgbClr val="000000"/>
                </a:solidFill>
                <a:latin typeface="Garamond" panose="02020404030301010803" pitchFamily="18" charset="0"/>
              </a:rPr>
              <a:t>, unique dans ses Fonctions et ses </a:t>
            </a:r>
            <a:r>
              <a:rPr lang="fr-CH" u="none" dirty="0">
                <a:solidFill>
                  <a:srgbClr val="000000"/>
                </a:solidFill>
                <a:latin typeface="Garamond" panose="02020404030301010803" pitchFamily="18" charset="0"/>
              </a:rPr>
              <a:t>Façons</a:t>
            </a:r>
          </a:p>
          <a:p>
            <a:pPr marL="283366" lvl="1" indent="-141683">
              <a:lnSpc>
                <a:spcPts val="2191"/>
              </a:lnSpc>
              <a:buFont typeface="Arial"/>
              <a:buChar char="•"/>
            </a:pPr>
            <a:endParaRPr lang="fr-CH" u="none" dirty="0">
              <a:solidFill>
                <a:srgbClr val="000000"/>
              </a:solidFill>
              <a:latin typeface="Garamond" panose="02020404030301010803" pitchFamily="18" charset="0"/>
            </a:endParaRPr>
          </a:p>
          <a:p>
            <a:pPr marL="283366" lvl="1" indent="-141683">
              <a:lnSpc>
                <a:spcPts val="2191"/>
              </a:lnSpc>
              <a:buFont typeface="Arial"/>
              <a:buChar char="•"/>
            </a:pPr>
            <a:r>
              <a:rPr lang="fr-CH" b="1" u="none" dirty="0">
                <a:solidFill>
                  <a:srgbClr val="000000"/>
                </a:solidFill>
                <a:latin typeface="Garamond" panose="02020404030301010803" pitchFamily="18" charset="0"/>
              </a:rPr>
              <a:t>Solide/Robuste</a:t>
            </a:r>
            <a:r>
              <a:rPr lang="fr-CH" u="none" dirty="0">
                <a:solidFill>
                  <a:srgbClr val="000000"/>
                </a:solidFill>
                <a:latin typeface="Garamond" panose="02020404030301010803" pitchFamily="18" charset="0"/>
              </a:rPr>
              <a:t>, un produit Académique et d’Expérience</a:t>
            </a:r>
          </a:p>
        </p:txBody>
      </p:sp>
      <p:sp>
        <p:nvSpPr>
          <p:cNvPr id="12" name="Rectangle 11">
            <a:extLst>
              <a:ext uri="{FF2B5EF4-FFF2-40B4-BE49-F238E27FC236}">
                <a16:creationId xmlns:a16="http://schemas.microsoft.com/office/drawing/2014/main" id="{4FE80057-6E6F-6B8C-E639-157E6357A426}"/>
              </a:ext>
            </a:extLst>
          </p:cNvPr>
          <p:cNvSpPr/>
          <p:nvPr/>
        </p:nvSpPr>
        <p:spPr bwMode="auto">
          <a:xfrm>
            <a:off x="6150000" y="2180269"/>
            <a:ext cx="2709234" cy="832132"/>
          </a:xfrm>
          <a:prstGeom prst="rect">
            <a:avLst/>
          </a:prstGeom>
          <a:solidFill>
            <a:schemeClr val="tx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Entreprises</a:t>
            </a:r>
          </a:p>
        </p:txBody>
      </p:sp>
      <p:sp>
        <p:nvSpPr>
          <p:cNvPr id="13" name="Rectangle 12">
            <a:extLst>
              <a:ext uri="{FF2B5EF4-FFF2-40B4-BE49-F238E27FC236}">
                <a16:creationId xmlns:a16="http://schemas.microsoft.com/office/drawing/2014/main" id="{95B6FC5C-3BB8-3B0D-D9F6-B858FD742DCF}"/>
              </a:ext>
            </a:extLst>
          </p:cNvPr>
          <p:cNvSpPr/>
          <p:nvPr/>
        </p:nvSpPr>
        <p:spPr bwMode="auto">
          <a:xfrm>
            <a:off x="6155517" y="2596336"/>
            <a:ext cx="2700300" cy="4001016"/>
          </a:xfrm>
          <a:prstGeom prst="rect">
            <a:avLst/>
          </a:prstGeom>
          <a:solidFill>
            <a:schemeClr val="bg1"/>
          </a:solidFill>
          <a:ln w="2857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t" anchorCtr="0" compatLnSpc="1">
            <a:prstTxWarp prst="textNoShape">
              <a:avLst/>
            </a:prstTxWarp>
          </a:bodyPr>
          <a:lstStyle/>
          <a:p>
            <a:pPr marL="283366" lvl="1" indent="-141683">
              <a:lnSpc>
                <a:spcPts val="2191"/>
              </a:lnSpc>
              <a:buFont typeface="Arial"/>
              <a:buChar char="•"/>
            </a:pPr>
            <a:r>
              <a:rPr lang="fr-CH" sz="1800" b="1" u="none" dirty="0">
                <a:latin typeface="Garamond" panose="02020404030301010803" pitchFamily="18" charset="0"/>
              </a:rPr>
              <a:t>Innovant</a:t>
            </a:r>
            <a:r>
              <a:rPr lang="fr-CH" sz="1800" u="none" dirty="0">
                <a:latin typeface="Garamond" panose="02020404030301010803" pitchFamily="18" charset="0"/>
              </a:rPr>
              <a:t>, car utilisant la Ludification pour  évaluer et former</a:t>
            </a:r>
          </a:p>
          <a:p>
            <a:pPr marL="283366" lvl="1" indent="-141683">
              <a:lnSpc>
                <a:spcPts val="2191"/>
              </a:lnSpc>
              <a:buFont typeface="Arial"/>
              <a:buChar char="•"/>
            </a:pPr>
            <a:endParaRPr lang="fr-CH" u="none" dirty="0">
              <a:latin typeface="Garamond" panose="02020404030301010803" pitchFamily="18" charset="0"/>
            </a:endParaRPr>
          </a:p>
          <a:p>
            <a:pPr marL="283366" lvl="1" indent="-141683">
              <a:lnSpc>
                <a:spcPts val="2191"/>
              </a:lnSpc>
              <a:buFont typeface="Arial"/>
              <a:buChar char="•"/>
            </a:pPr>
            <a:r>
              <a:rPr lang="fr-CH" sz="1800" b="1" u="none" dirty="0">
                <a:latin typeface="Garamond" panose="02020404030301010803" pitchFamily="18" charset="0"/>
              </a:rPr>
              <a:t>De Marque</a:t>
            </a:r>
            <a:r>
              <a:rPr lang="fr-CH" sz="1800" u="none" dirty="0">
                <a:latin typeface="Garamond" panose="02020404030301010803" pitchFamily="18" charset="0"/>
              </a:rPr>
              <a:t>, </a:t>
            </a:r>
            <a:r>
              <a:rPr lang="fr-CH" sz="1800" u="none" dirty="0" err="1">
                <a:latin typeface="Garamond" panose="02020404030301010803" pitchFamily="18" charset="0"/>
              </a:rPr>
              <a:t>PsychoStratégie</a:t>
            </a:r>
            <a:r>
              <a:rPr lang="fr-CH" sz="1800" u="none" dirty="0">
                <a:latin typeface="Garamond" panose="02020404030301010803" pitchFamily="18" charset="0"/>
              </a:rPr>
              <a:t> est Établie depuis 20 ans en Stratégie/Formation</a:t>
            </a:r>
          </a:p>
          <a:p>
            <a:pPr marL="283366" lvl="1" indent="-141683">
              <a:lnSpc>
                <a:spcPts val="2191"/>
              </a:lnSpc>
              <a:buFont typeface="Arial"/>
              <a:buChar char="•"/>
            </a:pPr>
            <a:endParaRPr lang="fr-CH" sz="1050" u="none" dirty="0">
              <a:latin typeface="Garamond" panose="02020404030301010803" pitchFamily="18" charset="0"/>
            </a:endParaRPr>
          </a:p>
          <a:p>
            <a:pPr marL="283366" lvl="1" indent="-141683">
              <a:lnSpc>
                <a:spcPts val="2191"/>
              </a:lnSpc>
              <a:buFont typeface="Arial"/>
              <a:buChar char="•"/>
            </a:pPr>
            <a:r>
              <a:rPr lang="fr-CH" sz="1800" b="1" u="none" dirty="0" err="1">
                <a:solidFill>
                  <a:srgbClr val="000000"/>
                </a:solidFill>
                <a:latin typeface="Garamond" panose="02020404030301010803" pitchFamily="18" charset="0"/>
              </a:rPr>
              <a:t>Serious</a:t>
            </a:r>
            <a:r>
              <a:rPr lang="fr-CH" sz="1800" b="1" u="none" dirty="0">
                <a:solidFill>
                  <a:srgbClr val="000000"/>
                </a:solidFill>
                <a:latin typeface="Garamond" panose="02020404030301010803" pitchFamily="18" charset="0"/>
              </a:rPr>
              <a:t> Game</a:t>
            </a:r>
            <a:r>
              <a:rPr lang="fr-CH" sz="1800" u="none" dirty="0">
                <a:solidFill>
                  <a:srgbClr val="000000"/>
                </a:solidFill>
                <a:latin typeface="Garamond" panose="02020404030301010803" pitchFamily="18" charset="0"/>
              </a:rPr>
              <a:t>, Sympathique et professionnel</a:t>
            </a:r>
          </a:p>
        </p:txBody>
      </p:sp>
      <p:sp>
        <p:nvSpPr>
          <p:cNvPr id="5" name="Title 1">
            <a:extLst>
              <a:ext uri="{FF2B5EF4-FFF2-40B4-BE49-F238E27FC236}">
                <a16:creationId xmlns:a16="http://schemas.microsoft.com/office/drawing/2014/main" id="{C52B48F3-A6F9-6760-7D69-46F03ECFD80D}"/>
              </a:ext>
            </a:extLst>
          </p:cNvPr>
          <p:cNvSpPr>
            <a:spLocks noGrp="1"/>
          </p:cNvSpPr>
          <p:nvPr>
            <p:ph type="title"/>
          </p:nvPr>
        </p:nvSpPr>
        <p:spPr>
          <a:xfrm>
            <a:off x="685470" y="-218032"/>
            <a:ext cx="7772400" cy="1143000"/>
          </a:xfrm>
        </p:spPr>
        <p:txBody>
          <a:bodyPr/>
          <a:lstStyle/>
          <a:p>
            <a:r>
              <a:rPr lang="fr-CH" altLang="fr-FR" sz="1600" dirty="0">
                <a:solidFill>
                  <a:srgbClr val="932D1C"/>
                </a:solidFill>
                <a:latin typeface="Arnold Bocklin MN" panose="02000503000000020004" pitchFamily="2" charset="0"/>
              </a:rPr>
              <a:t>Pourquoi ?</a:t>
            </a:r>
            <a:br>
              <a:rPr lang="fr-CH" altLang="fr-FR" sz="1600" b="1" u="sng" dirty="0">
                <a:solidFill>
                  <a:srgbClr val="932D1C"/>
                </a:solidFill>
                <a:latin typeface="Romanus" panose="02000500000000000000" pitchFamily="50" charset="0"/>
              </a:rPr>
            </a:br>
            <a:r>
              <a:rPr lang="fr-CH" altLang="fr-FR" sz="2800" b="1" u="sng" dirty="0">
                <a:solidFill>
                  <a:srgbClr val="932D1C"/>
                </a:solidFill>
                <a:latin typeface="Romanus" panose="02000500000000000000" pitchFamily="50" charset="0"/>
              </a:rPr>
              <a:t>Valeur Ajoutée du VOBAN</a:t>
            </a:r>
            <a:endParaRPr lang="fr-CH" u="sng" dirty="0">
              <a:solidFill>
                <a:srgbClr val="C13B25"/>
              </a:solidFill>
              <a:latin typeface="Arnold Boecklin" panose="04027200000000000000" pitchFamily="82" charset="0"/>
            </a:endParaRPr>
          </a:p>
        </p:txBody>
      </p:sp>
    </p:spTree>
    <p:extLst>
      <p:ext uri="{BB962C8B-B14F-4D97-AF65-F5344CB8AC3E}">
        <p14:creationId xmlns:p14="http://schemas.microsoft.com/office/powerpoint/2010/main" val="21274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D78652B-168A-7977-D2F4-B20AD36A5983}"/>
              </a:ext>
            </a:extLst>
          </p:cNvPr>
          <p:cNvGraphicFramePr/>
          <p:nvPr>
            <p:extLst>
              <p:ext uri="{D42A27DB-BD31-4B8C-83A1-F6EECF244321}">
                <p14:modId xmlns:p14="http://schemas.microsoft.com/office/powerpoint/2010/main" val="4030995757"/>
              </p:ext>
            </p:extLst>
          </p:nvPr>
        </p:nvGraphicFramePr>
        <p:xfrm>
          <a:off x="287524" y="4509120"/>
          <a:ext cx="8568952" cy="21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owchart: Preparation 5">
            <a:extLst>
              <a:ext uri="{FF2B5EF4-FFF2-40B4-BE49-F238E27FC236}">
                <a16:creationId xmlns:a16="http://schemas.microsoft.com/office/drawing/2014/main" id="{68BBDD96-0A64-2C79-D38C-7A51EC7AE792}"/>
              </a:ext>
            </a:extLst>
          </p:cNvPr>
          <p:cNvSpPr/>
          <p:nvPr/>
        </p:nvSpPr>
        <p:spPr bwMode="auto">
          <a:xfrm>
            <a:off x="270976" y="724659"/>
            <a:ext cx="2711332" cy="832132"/>
          </a:xfrm>
          <a:prstGeom prst="flowChartPreparation">
            <a:avLst/>
          </a:prstGeom>
          <a:solidFill>
            <a:srgbClr val="811815"/>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Individus</a:t>
            </a:r>
          </a:p>
        </p:txBody>
      </p:sp>
      <p:sp>
        <p:nvSpPr>
          <p:cNvPr id="9" name="Rectangle 8">
            <a:extLst>
              <a:ext uri="{FF2B5EF4-FFF2-40B4-BE49-F238E27FC236}">
                <a16:creationId xmlns:a16="http://schemas.microsoft.com/office/drawing/2014/main" id="{3802F077-C0AA-B573-09F4-70A1A844A921}"/>
              </a:ext>
            </a:extLst>
          </p:cNvPr>
          <p:cNvSpPr/>
          <p:nvPr/>
        </p:nvSpPr>
        <p:spPr bwMode="auto">
          <a:xfrm>
            <a:off x="287524" y="1156176"/>
            <a:ext cx="2700300" cy="4001016"/>
          </a:xfrm>
          <a:prstGeom prst="rect">
            <a:avLst/>
          </a:prstGeom>
          <a:solidFill>
            <a:schemeClr val="bg1"/>
          </a:solidFill>
          <a:ln w="2857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indent="-315517">
              <a:lnSpc>
                <a:spcPts val="2191"/>
              </a:lnSpc>
            </a:pPr>
            <a:r>
              <a:rPr lang="fr-CH" u="none" dirty="0">
                <a:solidFill>
                  <a:srgbClr val="000000"/>
                </a:solidFill>
                <a:latin typeface="Garamond" panose="02020404030301010803" pitchFamily="18" charset="0"/>
              </a:rPr>
              <a:t>Améliorer sa Stratégie et l’Anticipation</a:t>
            </a:r>
            <a:br>
              <a:rPr lang="fr-CH" u="none" dirty="0">
                <a:solidFill>
                  <a:srgbClr val="000000"/>
                </a:solidFill>
                <a:latin typeface="Garamond" panose="02020404030301010803" pitchFamily="18" charset="0"/>
              </a:rPr>
            </a:br>
            <a:r>
              <a:rPr lang="fr-CH" i="1" u="none" dirty="0">
                <a:solidFill>
                  <a:srgbClr val="000000"/>
                </a:solidFill>
                <a:latin typeface="Garamond" panose="02020404030301010803" pitchFamily="18" charset="0"/>
              </a:rPr>
              <a:t>(ex. Politiciens, Militaires)</a:t>
            </a: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r>
              <a:rPr lang="fr-CH" u="none" dirty="0">
                <a:solidFill>
                  <a:srgbClr val="000000"/>
                </a:solidFill>
                <a:latin typeface="Garamond" panose="02020404030301010803" pitchFamily="18" charset="0"/>
              </a:rPr>
              <a:t>Expérimenter des Tactiques et s’Autoformer/Évaluer</a:t>
            </a:r>
            <a:br>
              <a:rPr lang="fr-CH" u="none" dirty="0">
                <a:solidFill>
                  <a:srgbClr val="000000"/>
                </a:solidFill>
                <a:latin typeface="Garamond" panose="02020404030301010803" pitchFamily="18" charset="0"/>
              </a:rPr>
            </a:br>
            <a:r>
              <a:rPr lang="fr-CH" i="1" u="none" dirty="0">
                <a:solidFill>
                  <a:srgbClr val="000000"/>
                </a:solidFill>
                <a:latin typeface="Garamond" panose="02020404030301010803" pitchFamily="18" charset="0"/>
              </a:rPr>
              <a:t>(ex. Entrepreneurs, Militaires)</a:t>
            </a: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r>
              <a:rPr lang="fr-CH" u="none" dirty="0">
                <a:solidFill>
                  <a:srgbClr val="000000"/>
                </a:solidFill>
                <a:latin typeface="Garamond" panose="02020404030301010803" pitchFamily="18" charset="0"/>
              </a:rPr>
              <a:t>Comprendre les Objectifs individuels, les Dynamiques de Groupe, et les Tactiques utilisées par Contexte</a:t>
            </a:r>
            <a:br>
              <a:rPr lang="fr-CH" u="none" dirty="0">
                <a:solidFill>
                  <a:srgbClr val="000000"/>
                </a:solidFill>
                <a:latin typeface="Garamond" panose="02020404030301010803" pitchFamily="18" charset="0"/>
              </a:rPr>
            </a:br>
            <a:r>
              <a:rPr lang="fr-CH" i="1" u="none" dirty="0">
                <a:solidFill>
                  <a:srgbClr val="000000"/>
                </a:solidFill>
                <a:latin typeface="Garamond" panose="02020404030301010803" pitchFamily="18" charset="0"/>
              </a:rPr>
              <a:t>(ex. Diplomates)</a:t>
            </a: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endParaRPr lang="fr-CH" i="1" u="none" dirty="0">
              <a:solidFill>
                <a:srgbClr val="000000"/>
              </a:solidFill>
              <a:latin typeface="Garamond" panose="02020404030301010803" pitchFamily="18" charset="0"/>
            </a:endParaRPr>
          </a:p>
          <a:p>
            <a:pPr marL="283366" lvl="1" indent="-141683">
              <a:lnSpc>
                <a:spcPts val="2191"/>
              </a:lnSpc>
              <a:buFont typeface="Arial"/>
              <a:buChar char="•"/>
            </a:pPr>
            <a:endParaRPr lang="fr-CH" sz="1800" u="none" dirty="0">
              <a:solidFill>
                <a:srgbClr val="000000"/>
              </a:solidFill>
              <a:latin typeface="Garamond" panose="02020404030301010803" pitchFamily="18" charset="0"/>
            </a:endParaRPr>
          </a:p>
        </p:txBody>
      </p:sp>
      <p:sp>
        <p:nvSpPr>
          <p:cNvPr id="10" name="Trapezoid 9">
            <a:extLst>
              <a:ext uri="{FF2B5EF4-FFF2-40B4-BE49-F238E27FC236}">
                <a16:creationId xmlns:a16="http://schemas.microsoft.com/office/drawing/2014/main" id="{AF8F682F-FF1D-8902-E137-DC0EEEB68443}"/>
              </a:ext>
            </a:extLst>
          </p:cNvPr>
          <p:cNvSpPr/>
          <p:nvPr/>
        </p:nvSpPr>
        <p:spPr bwMode="auto">
          <a:xfrm>
            <a:off x="3216005" y="724659"/>
            <a:ext cx="2711332" cy="504012"/>
          </a:xfrm>
          <a:prstGeom prst="trapezoid">
            <a:avLst/>
          </a:prstGeom>
          <a:solidFill>
            <a:srgbClr val="58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Formateurs</a:t>
            </a:r>
          </a:p>
        </p:txBody>
      </p:sp>
      <p:sp>
        <p:nvSpPr>
          <p:cNvPr id="11" name="Rectangle 10">
            <a:extLst>
              <a:ext uri="{FF2B5EF4-FFF2-40B4-BE49-F238E27FC236}">
                <a16:creationId xmlns:a16="http://schemas.microsoft.com/office/drawing/2014/main" id="{F80D9E8C-3C47-0648-1E0A-487F66512BA8}"/>
              </a:ext>
            </a:extLst>
          </p:cNvPr>
          <p:cNvSpPr/>
          <p:nvPr/>
        </p:nvSpPr>
        <p:spPr bwMode="auto">
          <a:xfrm>
            <a:off x="3221520" y="1156176"/>
            <a:ext cx="2700300" cy="4001016"/>
          </a:xfrm>
          <a:prstGeom prst="rect">
            <a:avLst/>
          </a:prstGeom>
          <a:solidFill>
            <a:schemeClr val="bg1"/>
          </a:solidFill>
          <a:ln w="2857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indent="-315517">
              <a:lnSpc>
                <a:spcPts val="2191"/>
              </a:lnSpc>
            </a:pPr>
            <a:r>
              <a:rPr lang="fr-CH" u="none" dirty="0">
                <a:solidFill>
                  <a:srgbClr val="000000"/>
                </a:solidFill>
                <a:latin typeface="Garamond" panose="02020404030301010803" pitchFamily="18" charset="0"/>
              </a:rPr>
              <a:t>Évaluer les Profils et/ou Compétences de ses clients</a:t>
            </a:r>
            <a:br>
              <a:rPr lang="fr-CH" u="none" dirty="0">
                <a:solidFill>
                  <a:srgbClr val="000000"/>
                </a:solidFill>
                <a:latin typeface="Garamond" panose="02020404030301010803" pitchFamily="18" charset="0"/>
              </a:rPr>
            </a:br>
            <a:r>
              <a:rPr lang="fr-CH" i="1" u="none" dirty="0">
                <a:solidFill>
                  <a:srgbClr val="000000"/>
                </a:solidFill>
                <a:latin typeface="Garamond" panose="02020404030301010803" pitchFamily="18" charset="0"/>
              </a:rPr>
              <a:t>(ex. Psychologues (du travail))</a:t>
            </a: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r>
              <a:rPr lang="fr-CH" u="none" dirty="0">
                <a:solidFill>
                  <a:srgbClr val="000000"/>
                </a:solidFill>
                <a:latin typeface="Garamond" panose="02020404030301010803" pitchFamily="18" charset="0"/>
              </a:rPr>
              <a:t>Former à la Stratégie, l’Anticipation et l’Introspection</a:t>
            </a:r>
            <a:br>
              <a:rPr lang="fr-CH" u="none" dirty="0">
                <a:solidFill>
                  <a:srgbClr val="000000"/>
                </a:solidFill>
                <a:latin typeface="Garamond" panose="02020404030301010803" pitchFamily="18" charset="0"/>
              </a:rPr>
            </a:br>
            <a:r>
              <a:rPr lang="fr-CH" i="1" u="none" dirty="0">
                <a:solidFill>
                  <a:srgbClr val="000000"/>
                </a:solidFill>
                <a:latin typeface="Garamond" panose="02020404030301010803" pitchFamily="18" charset="0"/>
              </a:rPr>
              <a:t>(ex. Coachs, Instructeurs)</a:t>
            </a: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r>
              <a:rPr lang="fr-CH" u="none" dirty="0">
                <a:solidFill>
                  <a:srgbClr val="000000"/>
                </a:solidFill>
                <a:latin typeface="Garamond" panose="02020404030301010803" pitchFamily="18" charset="0"/>
              </a:rPr>
              <a:t>Former en des Scénarios spécifiques à un Contexte donné/voulu/nécessaire</a:t>
            </a:r>
            <a:br>
              <a:rPr lang="fr-CH" u="none" dirty="0">
                <a:solidFill>
                  <a:srgbClr val="000000"/>
                </a:solidFill>
                <a:latin typeface="Garamond" panose="02020404030301010803" pitchFamily="18" charset="0"/>
              </a:rPr>
            </a:br>
            <a:r>
              <a:rPr lang="fr-CH" i="1" u="none" dirty="0">
                <a:solidFill>
                  <a:srgbClr val="000000"/>
                </a:solidFill>
                <a:latin typeface="Garamond" panose="02020404030301010803" pitchFamily="18" charset="0"/>
              </a:rPr>
              <a:t>(ex. Coachs, Instructeurs)</a:t>
            </a: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endParaRPr lang="fr-CH" i="1" u="none" dirty="0">
              <a:solidFill>
                <a:srgbClr val="000000"/>
              </a:solidFill>
              <a:latin typeface="Garamond" panose="02020404030301010803" pitchFamily="18" charset="0"/>
            </a:endParaRPr>
          </a:p>
          <a:p>
            <a:pPr marL="141683" lvl="1">
              <a:lnSpc>
                <a:spcPts val="2191"/>
              </a:lnSpc>
            </a:pPr>
            <a:endParaRPr lang="fr-CH" sz="1800" u="none" dirty="0">
              <a:solidFill>
                <a:srgbClr val="000000"/>
              </a:solidFill>
              <a:latin typeface="Garamond" panose="02020404030301010803" pitchFamily="18" charset="0"/>
            </a:endParaRPr>
          </a:p>
        </p:txBody>
      </p:sp>
      <p:sp>
        <p:nvSpPr>
          <p:cNvPr id="12" name="Rectangle 11">
            <a:extLst>
              <a:ext uri="{FF2B5EF4-FFF2-40B4-BE49-F238E27FC236}">
                <a16:creationId xmlns:a16="http://schemas.microsoft.com/office/drawing/2014/main" id="{4FE80057-6E6F-6B8C-E639-157E6357A426}"/>
              </a:ext>
            </a:extLst>
          </p:cNvPr>
          <p:cNvSpPr/>
          <p:nvPr/>
        </p:nvSpPr>
        <p:spPr bwMode="auto">
          <a:xfrm>
            <a:off x="6150000" y="740109"/>
            <a:ext cx="2709234" cy="832132"/>
          </a:xfrm>
          <a:prstGeom prst="rect">
            <a:avLst/>
          </a:prstGeom>
          <a:solidFill>
            <a:schemeClr val="tx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Entreprises</a:t>
            </a:r>
          </a:p>
        </p:txBody>
      </p:sp>
      <p:sp>
        <p:nvSpPr>
          <p:cNvPr id="13" name="Rectangle 12">
            <a:extLst>
              <a:ext uri="{FF2B5EF4-FFF2-40B4-BE49-F238E27FC236}">
                <a16:creationId xmlns:a16="http://schemas.microsoft.com/office/drawing/2014/main" id="{95B6FC5C-3BB8-3B0D-D9F6-B858FD742DCF}"/>
              </a:ext>
            </a:extLst>
          </p:cNvPr>
          <p:cNvSpPr/>
          <p:nvPr/>
        </p:nvSpPr>
        <p:spPr bwMode="auto">
          <a:xfrm>
            <a:off x="6155517" y="1156176"/>
            <a:ext cx="2700300" cy="4001016"/>
          </a:xfrm>
          <a:prstGeom prst="rect">
            <a:avLst/>
          </a:prstGeom>
          <a:solidFill>
            <a:schemeClr val="bg1"/>
          </a:solidFill>
          <a:ln w="2857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indent="-315517">
              <a:lnSpc>
                <a:spcPts val="2191"/>
              </a:lnSpc>
            </a:pPr>
            <a:r>
              <a:rPr lang="fr-CH" u="none" dirty="0">
                <a:solidFill>
                  <a:srgbClr val="000000"/>
                </a:solidFill>
                <a:latin typeface="Garamond" panose="02020404030301010803" pitchFamily="18" charset="0"/>
              </a:rPr>
              <a:t>Reconnaître et aider à Résoudre les Conflits d’Équipe </a:t>
            </a:r>
            <a:r>
              <a:rPr lang="fr-CH" i="1" u="none" dirty="0">
                <a:solidFill>
                  <a:srgbClr val="000000"/>
                </a:solidFill>
                <a:latin typeface="Garamond" panose="02020404030301010803" pitchFamily="18" charset="0"/>
              </a:rPr>
              <a:t>(ex. Manageurs)</a:t>
            </a: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r>
              <a:rPr lang="fr-CH" u="none" dirty="0">
                <a:solidFill>
                  <a:srgbClr val="000000"/>
                </a:solidFill>
                <a:latin typeface="Garamond" panose="02020404030301010803" pitchFamily="18" charset="0"/>
              </a:rPr>
              <a:t>Évaluer les Profils et/ou Compétences du personnel</a:t>
            </a:r>
            <a:br>
              <a:rPr lang="fr-CH" u="none" dirty="0">
                <a:solidFill>
                  <a:srgbClr val="000000"/>
                </a:solidFill>
                <a:latin typeface="Garamond" panose="02020404030301010803" pitchFamily="18" charset="0"/>
              </a:rPr>
            </a:br>
            <a:r>
              <a:rPr lang="fr-CH" i="1" u="none" dirty="0">
                <a:solidFill>
                  <a:srgbClr val="000000"/>
                </a:solidFill>
                <a:latin typeface="Garamond" panose="02020404030301010803" pitchFamily="18" charset="0"/>
              </a:rPr>
              <a:t>(ex. Personnel RH)</a:t>
            </a: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r>
              <a:rPr lang="fr-CH" u="none" dirty="0">
                <a:solidFill>
                  <a:srgbClr val="000000"/>
                </a:solidFill>
                <a:latin typeface="Garamond" panose="02020404030301010803" pitchFamily="18" charset="0"/>
              </a:rPr>
              <a:t>Optimiser le Travail et la Synergie d’une Équipe</a:t>
            </a:r>
            <a:br>
              <a:rPr lang="fr-CH" u="none" dirty="0">
                <a:solidFill>
                  <a:srgbClr val="000000"/>
                </a:solidFill>
                <a:latin typeface="Garamond" panose="02020404030301010803" pitchFamily="18" charset="0"/>
              </a:rPr>
            </a:br>
            <a:r>
              <a:rPr lang="fr-CH" i="1" u="none" dirty="0">
                <a:solidFill>
                  <a:srgbClr val="000000"/>
                </a:solidFill>
                <a:latin typeface="Garamond" panose="02020404030301010803" pitchFamily="18" charset="0"/>
              </a:rPr>
              <a:t>(ex. Coachs en entreprise)</a:t>
            </a:r>
          </a:p>
          <a:p>
            <a:pPr indent="-315517">
              <a:lnSpc>
                <a:spcPts val="2191"/>
              </a:lnSpc>
            </a:pPr>
            <a:endParaRPr lang="fr-CH" i="1" u="none" dirty="0">
              <a:solidFill>
                <a:srgbClr val="000000"/>
              </a:solidFill>
              <a:latin typeface="Garamond" panose="02020404030301010803" pitchFamily="18" charset="0"/>
            </a:endParaRPr>
          </a:p>
          <a:p>
            <a:pPr indent="-315517">
              <a:lnSpc>
                <a:spcPts val="2191"/>
              </a:lnSpc>
            </a:pPr>
            <a:r>
              <a:rPr lang="fr-CH" u="none" dirty="0">
                <a:solidFill>
                  <a:srgbClr val="000000"/>
                </a:solidFill>
                <a:latin typeface="Garamond" panose="02020404030301010803" pitchFamily="18" charset="0"/>
              </a:rPr>
              <a:t>Formation de Cadres</a:t>
            </a:r>
          </a:p>
          <a:p>
            <a:pPr indent="-315517">
              <a:lnSpc>
                <a:spcPts val="2191"/>
              </a:lnSpc>
            </a:pPr>
            <a:r>
              <a:rPr lang="fr-CH" i="1" u="none" dirty="0">
                <a:solidFill>
                  <a:srgbClr val="000000"/>
                </a:solidFill>
                <a:latin typeface="Garamond" panose="02020404030301010803" pitchFamily="18" charset="0"/>
              </a:rPr>
              <a:t>(ex. Coachs, Instructeurs)</a:t>
            </a:r>
            <a:endParaRPr lang="fr-CH" u="none" dirty="0">
              <a:solidFill>
                <a:srgbClr val="000000"/>
              </a:solidFill>
              <a:latin typeface="Garamond" panose="02020404030301010803" pitchFamily="18" charset="0"/>
            </a:endParaRPr>
          </a:p>
        </p:txBody>
      </p:sp>
      <p:sp>
        <p:nvSpPr>
          <p:cNvPr id="5" name="Title 1">
            <a:extLst>
              <a:ext uri="{FF2B5EF4-FFF2-40B4-BE49-F238E27FC236}">
                <a16:creationId xmlns:a16="http://schemas.microsoft.com/office/drawing/2014/main" id="{C52B48F3-A6F9-6760-7D69-46F03ECFD80D}"/>
              </a:ext>
            </a:extLst>
          </p:cNvPr>
          <p:cNvSpPr>
            <a:spLocks noGrp="1"/>
          </p:cNvSpPr>
          <p:nvPr>
            <p:ph type="title"/>
          </p:nvPr>
        </p:nvSpPr>
        <p:spPr>
          <a:xfrm>
            <a:off x="685470" y="-218032"/>
            <a:ext cx="7772400" cy="1143000"/>
          </a:xfrm>
        </p:spPr>
        <p:txBody>
          <a:bodyPr/>
          <a:lstStyle/>
          <a:p>
            <a:r>
              <a:rPr lang="fr-CH" altLang="fr-FR" sz="1600" dirty="0">
                <a:solidFill>
                  <a:srgbClr val="932D1C"/>
                </a:solidFill>
                <a:latin typeface="Arnold Bocklin MN" panose="02000503000000020004" pitchFamily="2" charset="0"/>
              </a:rPr>
              <a:t>Pour Qui ?</a:t>
            </a:r>
            <a:br>
              <a:rPr lang="fr-CH" altLang="fr-FR" sz="1600" b="1" u="sng" dirty="0">
                <a:solidFill>
                  <a:srgbClr val="932D1C"/>
                </a:solidFill>
                <a:latin typeface="Romanus" panose="02000500000000000000" pitchFamily="50" charset="0"/>
              </a:rPr>
            </a:br>
            <a:r>
              <a:rPr lang="fr-CH" altLang="fr-FR" sz="2800" b="1" u="sng" dirty="0">
                <a:solidFill>
                  <a:srgbClr val="932D1C"/>
                </a:solidFill>
                <a:latin typeface="Romanus" panose="02000500000000000000" pitchFamily="50" charset="0"/>
              </a:rPr>
              <a:t>CIBLES du VOBAN</a:t>
            </a:r>
            <a:endParaRPr lang="fr-CH" u="sng" dirty="0">
              <a:solidFill>
                <a:srgbClr val="C13B25"/>
              </a:solidFill>
              <a:latin typeface="Arnold Boecklin" panose="04027200000000000000" pitchFamily="82" charset="0"/>
            </a:endParaRPr>
          </a:p>
        </p:txBody>
      </p:sp>
    </p:spTree>
    <p:extLst>
      <p:ext uri="{BB962C8B-B14F-4D97-AF65-F5344CB8AC3E}">
        <p14:creationId xmlns:p14="http://schemas.microsoft.com/office/powerpoint/2010/main" val="247751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10;&#10;Description automatically generated">
            <a:extLst>
              <a:ext uri="{FF2B5EF4-FFF2-40B4-BE49-F238E27FC236}">
                <a16:creationId xmlns:a16="http://schemas.microsoft.com/office/drawing/2014/main" id="{DF7900F9-C409-E1B9-32BE-61EDFBB3B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87" y="1248334"/>
            <a:ext cx="1623558" cy="2088232"/>
          </a:xfrm>
          <a:prstGeom prst="rect">
            <a:avLst/>
          </a:prstGeom>
          <a:effectLst>
            <a:softEdge rad="31750"/>
          </a:effectLst>
        </p:spPr>
      </p:pic>
      <p:pic>
        <p:nvPicPr>
          <p:cNvPr id="54" name="Picture 53" descr="A person wearing a garment&#10;&#10;Description automatically generated with medium confidence">
            <a:extLst>
              <a:ext uri="{FF2B5EF4-FFF2-40B4-BE49-F238E27FC236}">
                <a16:creationId xmlns:a16="http://schemas.microsoft.com/office/drawing/2014/main" id="{5D6EC779-0822-87CA-A5F1-5D6E64BCB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9546" y="729818"/>
            <a:ext cx="1553591" cy="2437994"/>
          </a:xfrm>
          <a:prstGeom prst="rect">
            <a:avLst/>
          </a:prstGeom>
          <a:effectLst>
            <a:softEdge rad="31750"/>
          </a:effectLst>
        </p:spPr>
      </p:pic>
      <p:pic>
        <p:nvPicPr>
          <p:cNvPr id="30" name="Picture 29" descr="A toy action figure&#10;&#10;Description automatically generated with low confidence">
            <a:extLst>
              <a:ext uri="{FF2B5EF4-FFF2-40B4-BE49-F238E27FC236}">
                <a16:creationId xmlns:a16="http://schemas.microsoft.com/office/drawing/2014/main" id="{C63BD10F-8485-462D-BA86-D9BB90007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2871" y="225762"/>
            <a:ext cx="1822980" cy="2357587"/>
          </a:xfrm>
          <a:prstGeom prst="rect">
            <a:avLst/>
          </a:prstGeom>
          <a:effectLst>
            <a:softEdge rad="31750"/>
          </a:effectLst>
        </p:spPr>
      </p:pic>
      <p:grpSp>
        <p:nvGrpSpPr>
          <p:cNvPr id="58" name="Group 57">
            <a:extLst>
              <a:ext uri="{FF2B5EF4-FFF2-40B4-BE49-F238E27FC236}">
                <a16:creationId xmlns:a16="http://schemas.microsoft.com/office/drawing/2014/main" id="{883648F3-5573-49EE-55DE-9DF9A65AF785}"/>
              </a:ext>
            </a:extLst>
          </p:cNvPr>
          <p:cNvGrpSpPr/>
          <p:nvPr/>
        </p:nvGrpSpPr>
        <p:grpSpPr>
          <a:xfrm>
            <a:off x="1854740" y="3068960"/>
            <a:ext cx="5504427" cy="1683245"/>
            <a:chOff x="4184" y="321843"/>
            <a:chExt cx="8560583" cy="1584168"/>
          </a:xfrm>
          <a:scene3d>
            <a:camera prst="orthographicFront">
              <a:rot lat="0" lon="0" rev="0"/>
            </a:camera>
            <a:lightRig rig="soft" dir="t">
              <a:rot lat="0" lon="0" rev="0"/>
            </a:lightRig>
          </a:scene3d>
        </p:grpSpPr>
        <p:sp>
          <p:nvSpPr>
            <p:cNvPr id="59" name="Rectangle: Beveled 58">
              <a:extLst>
                <a:ext uri="{FF2B5EF4-FFF2-40B4-BE49-F238E27FC236}">
                  <a16:creationId xmlns:a16="http://schemas.microsoft.com/office/drawing/2014/main" id="{0FCB6DDA-427D-9C26-97EB-DBB835B5F1F5}"/>
                </a:ext>
              </a:extLst>
            </p:cNvPr>
            <p:cNvSpPr/>
            <p:nvPr/>
          </p:nvSpPr>
          <p:spPr>
            <a:xfrm>
              <a:off x="4184" y="321843"/>
              <a:ext cx="8560583" cy="1584168"/>
            </a:xfrm>
            <a:prstGeom prst="bevel">
              <a:avLst/>
            </a:prstGeom>
            <a:solidFill>
              <a:schemeClr val="bg2"/>
            </a:solid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60" name="Rectangle: Beveled 4">
              <a:extLst>
                <a:ext uri="{FF2B5EF4-FFF2-40B4-BE49-F238E27FC236}">
                  <a16:creationId xmlns:a16="http://schemas.microsoft.com/office/drawing/2014/main" id="{FAF4306E-2DCD-BB8B-845E-C4F491A2BF49}"/>
                </a:ext>
              </a:extLst>
            </p:cNvPr>
            <p:cNvSpPr txBox="1"/>
            <p:nvPr/>
          </p:nvSpPr>
          <p:spPr>
            <a:xfrm>
              <a:off x="202205" y="519864"/>
              <a:ext cx="8164541" cy="118812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sz="36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endParaRPr>
            </a:p>
            <a:p>
              <a:pPr marL="0" lvl="0" indent="0" algn="ctr" defTabSz="800100">
                <a:spcBef>
                  <a:spcPct val="0"/>
                </a:spcBef>
                <a:spcAft>
                  <a:spcPct val="35000"/>
                </a:spcAft>
                <a:buNone/>
              </a:pPr>
              <a:endParaRPr lang="fr-CH" sz="36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endParaRPr>
            </a:p>
            <a:p>
              <a:pPr marL="0" lvl="0" indent="0" algn="ctr" defTabSz="800100">
                <a:spcBef>
                  <a:spcPct val="0"/>
                </a:spcBef>
                <a:spcAft>
                  <a:spcPct val="35000"/>
                </a:spcAft>
                <a:buNone/>
              </a:pPr>
              <a:r>
                <a:rPr lang="fr-CH" sz="36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t>ENTRÉE en JEU </a:t>
              </a:r>
              <a:r>
                <a:rPr lang="fr-CH" sz="3600" b="1"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t>Sélection de son Objectif</a:t>
              </a:r>
              <a:endParaRPr lang="fr-CH" sz="66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4000" b="1" kern="1200" dirty="0">
                <a:solidFill>
                  <a:schemeClr val="tx1"/>
                </a:solidFill>
                <a:effectLst/>
              </a:endParaRPr>
            </a:p>
            <a:p>
              <a:pPr marL="0" lvl="0" indent="0" algn="ctr" defTabSz="800100">
                <a:lnSpc>
                  <a:spcPct val="90000"/>
                </a:lnSpc>
                <a:spcBef>
                  <a:spcPct val="0"/>
                </a:spcBef>
                <a:spcAft>
                  <a:spcPct val="35000"/>
                </a:spcAft>
                <a:buNone/>
              </a:pPr>
              <a:endParaRPr lang="fr-CH" sz="4000" b="1" kern="1200" dirty="0">
                <a:solidFill>
                  <a:schemeClr val="tx1"/>
                </a:solidFill>
                <a:effectLst/>
              </a:endParaRPr>
            </a:p>
          </p:txBody>
        </p:sp>
      </p:grpSp>
      <p:pic>
        <p:nvPicPr>
          <p:cNvPr id="3" name="Picture 2" descr="A picture containing person&#10;&#10;Description automatically generated">
            <a:extLst>
              <a:ext uri="{FF2B5EF4-FFF2-40B4-BE49-F238E27FC236}">
                <a16:creationId xmlns:a16="http://schemas.microsoft.com/office/drawing/2014/main" id="{80E5F0B2-E1E8-004E-E854-31D5670F0A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79512" y="3671116"/>
            <a:ext cx="1788632" cy="2125580"/>
          </a:xfrm>
          <a:prstGeom prst="rect">
            <a:avLst/>
          </a:prstGeom>
          <a:effectLst>
            <a:softEdge rad="31750"/>
          </a:effectLst>
        </p:spPr>
      </p:pic>
      <p:pic>
        <p:nvPicPr>
          <p:cNvPr id="20" name="Content Placeholder 19" descr="A person in a garment&#10;&#10;Description automatically generated with low confidence">
            <a:extLst>
              <a:ext uri="{FF2B5EF4-FFF2-40B4-BE49-F238E27FC236}">
                <a16:creationId xmlns:a16="http://schemas.microsoft.com/office/drawing/2014/main" id="{09243616-5282-E392-9F7C-9FD6AB5BA64E}"/>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flipH="1">
            <a:off x="7087548" y="3532213"/>
            <a:ext cx="1738839" cy="2088232"/>
          </a:xfrm>
          <a:effectLst>
            <a:softEdge rad="31750"/>
          </a:effectLst>
        </p:spPr>
      </p:pic>
      <p:pic>
        <p:nvPicPr>
          <p:cNvPr id="26" name="Picture 25" descr="A picture containing person, person, female&#10;&#10;Description automatically generated">
            <a:extLst>
              <a:ext uri="{FF2B5EF4-FFF2-40B4-BE49-F238E27FC236}">
                <a16:creationId xmlns:a16="http://schemas.microsoft.com/office/drawing/2014/main" id="{D220A27B-9E46-BE81-33F8-D9EADF39D6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8856" y="4437112"/>
            <a:ext cx="1548094" cy="1982348"/>
          </a:xfrm>
          <a:prstGeom prst="rect">
            <a:avLst/>
          </a:prstGeom>
          <a:effectLst>
            <a:softEdge rad="31750"/>
          </a:effectLst>
        </p:spPr>
      </p:pic>
      <p:grpSp>
        <p:nvGrpSpPr>
          <p:cNvPr id="31" name="Group 30">
            <a:extLst>
              <a:ext uri="{FF2B5EF4-FFF2-40B4-BE49-F238E27FC236}">
                <a16:creationId xmlns:a16="http://schemas.microsoft.com/office/drawing/2014/main" id="{D5E6CCF7-4E03-CC4F-07DE-CAB6E1BC474D}"/>
              </a:ext>
            </a:extLst>
          </p:cNvPr>
          <p:cNvGrpSpPr/>
          <p:nvPr/>
        </p:nvGrpSpPr>
        <p:grpSpPr>
          <a:xfrm>
            <a:off x="7190194" y="3084571"/>
            <a:ext cx="1702286" cy="400843"/>
            <a:chOff x="4184" y="321843"/>
            <a:chExt cx="8560583" cy="1584168"/>
          </a:xfrm>
          <a:solidFill>
            <a:schemeClr val="bg1"/>
          </a:solidFill>
          <a:scene3d>
            <a:camera prst="orthographicFront">
              <a:rot lat="0" lon="0" rev="0"/>
            </a:camera>
            <a:lightRig rig="soft" dir="t">
              <a:rot lat="0" lon="0" rev="0"/>
            </a:lightRig>
          </a:scene3d>
        </p:grpSpPr>
        <p:sp>
          <p:nvSpPr>
            <p:cNvPr id="32" name="Rectangle: Beveled 31">
              <a:extLst>
                <a:ext uri="{FF2B5EF4-FFF2-40B4-BE49-F238E27FC236}">
                  <a16:creationId xmlns:a16="http://schemas.microsoft.com/office/drawing/2014/main" id="{C01BE504-F5D8-31C1-17D0-C232727DA5F2}"/>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33" name="Rectangle: Beveled 4">
              <a:extLst>
                <a:ext uri="{FF2B5EF4-FFF2-40B4-BE49-F238E27FC236}">
                  <a16:creationId xmlns:a16="http://schemas.microsoft.com/office/drawing/2014/main" id="{8DDEC9F4-DEC5-EBF6-C73A-D9C0CA731BE3}"/>
                </a:ext>
              </a:extLst>
            </p:cNvPr>
            <p:cNvSpPr txBox="1"/>
            <p:nvPr/>
          </p:nvSpPr>
          <p:spPr>
            <a:xfrm>
              <a:off x="202205" y="519864"/>
              <a:ext cx="8164541" cy="118812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Philanthrope</a:t>
              </a:r>
              <a:endParaRPr lang="fr-CH" sz="4000"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p:txBody>
        </p:sp>
      </p:grpSp>
      <p:grpSp>
        <p:nvGrpSpPr>
          <p:cNvPr id="37" name="Group 36">
            <a:extLst>
              <a:ext uri="{FF2B5EF4-FFF2-40B4-BE49-F238E27FC236}">
                <a16:creationId xmlns:a16="http://schemas.microsoft.com/office/drawing/2014/main" id="{2D8664D7-D080-34B9-6E17-9EEDE0E99B28}"/>
              </a:ext>
            </a:extLst>
          </p:cNvPr>
          <p:cNvGrpSpPr/>
          <p:nvPr/>
        </p:nvGrpSpPr>
        <p:grpSpPr>
          <a:xfrm>
            <a:off x="2411760" y="6347793"/>
            <a:ext cx="1702286" cy="400843"/>
            <a:chOff x="4184" y="321843"/>
            <a:chExt cx="8560583" cy="1584168"/>
          </a:xfrm>
          <a:solidFill>
            <a:schemeClr val="bg1"/>
          </a:solidFill>
          <a:scene3d>
            <a:camera prst="orthographicFront">
              <a:rot lat="0" lon="0" rev="0"/>
            </a:camera>
            <a:lightRig rig="soft" dir="t">
              <a:rot lat="0" lon="0" rev="0"/>
            </a:lightRig>
          </a:scene3d>
        </p:grpSpPr>
        <p:sp>
          <p:nvSpPr>
            <p:cNvPr id="38" name="Rectangle: Beveled 37">
              <a:extLst>
                <a:ext uri="{FF2B5EF4-FFF2-40B4-BE49-F238E27FC236}">
                  <a16:creationId xmlns:a16="http://schemas.microsoft.com/office/drawing/2014/main" id="{FA690B68-CD0E-D9FC-8DE2-B3BDD6C0D7A7}"/>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39" name="Rectangle: Beveled 4">
              <a:extLst>
                <a:ext uri="{FF2B5EF4-FFF2-40B4-BE49-F238E27FC236}">
                  <a16:creationId xmlns:a16="http://schemas.microsoft.com/office/drawing/2014/main" id="{9DA1BB38-D2A5-1297-A096-ED05D0016A87}"/>
                </a:ext>
              </a:extLst>
            </p:cNvPr>
            <p:cNvSpPr txBox="1"/>
            <p:nvPr/>
          </p:nvSpPr>
          <p:spPr>
            <a:xfrm>
              <a:off x="202205" y="519864"/>
              <a:ext cx="8164541" cy="118812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Paria</a:t>
              </a:r>
              <a:endParaRPr lang="fr-CH" sz="4000"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p:txBody>
        </p:sp>
      </p:grpSp>
      <p:grpSp>
        <p:nvGrpSpPr>
          <p:cNvPr id="40" name="Group 39">
            <a:extLst>
              <a:ext uri="{FF2B5EF4-FFF2-40B4-BE49-F238E27FC236}">
                <a16:creationId xmlns:a16="http://schemas.microsoft.com/office/drawing/2014/main" id="{F6171D13-91D7-8964-D223-3BEA0503D3DB}"/>
              </a:ext>
            </a:extLst>
          </p:cNvPr>
          <p:cNvGrpSpPr/>
          <p:nvPr/>
        </p:nvGrpSpPr>
        <p:grpSpPr>
          <a:xfrm>
            <a:off x="306839" y="5620445"/>
            <a:ext cx="1702286" cy="400843"/>
            <a:chOff x="4184" y="321843"/>
            <a:chExt cx="8560583" cy="1584168"/>
          </a:xfrm>
          <a:solidFill>
            <a:schemeClr val="bg1"/>
          </a:solidFill>
          <a:scene3d>
            <a:camera prst="orthographicFront">
              <a:rot lat="0" lon="0" rev="0"/>
            </a:camera>
            <a:lightRig rig="soft" dir="t">
              <a:rot lat="0" lon="0" rev="0"/>
            </a:lightRig>
          </a:scene3d>
        </p:grpSpPr>
        <p:sp>
          <p:nvSpPr>
            <p:cNvPr id="41" name="Rectangle: Beveled 40">
              <a:extLst>
                <a:ext uri="{FF2B5EF4-FFF2-40B4-BE49-F238E27FC236}">
                  <a16:creationId xmlns:a16="http://schemas.microsoft.com/office/drawing/2014/main" id="{9204D229-2BBB-5528-476A-CE0DB15980D0}"/>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42" name="Rectangle: Beveled 4">
              <a:extLst>
                <a:ext uri="{FF2B5EF4-FFF2-40B4-BE49-F238E27FC236}">
                  <a16:creationId xmlns:a16="http://schemas.microsoft.com/office/drawing/2014/main" id="{22BFC844-B869-11A3-1EC7-70AA222A2377}"/>
                </a:ext>
              </a:extLst>
            </p:cNvPr>
            <p:cNvSpPr txBox="1"/>
            <p:nvPr/>
          </p:nvSpPr>
          <p:spPr>
            <a:xfrm>
              <a:off x="202205" y="519864"/>
              <a:ext cx="8164541" cy="118812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Scientifique</a:t>
              </a:r>
              <a:endParaRPr lang="fr-CH" sz="4000"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p:txBody>
        </p:sp>
      </p:grpSp>
      <p:grpSp>
        <p:nvGrpSpPr>
          <p:cNvPr id="43" name="Group 42">
            <a:extLst>
              <a:ext uri="{FF2B5EF4-FFF2-40B4-BE49-F238E27FC236}">
                <a16:creationId xmlns:a16="http://schemas.microsoft.com/office/drawing/2014/main" id="{FAD830AE-7E9D-CE3C-6E85-5EF4745BB64A}"/>
              </a:ext>
            </a:extLst>
          </p:cNvPr>
          <p:cNvGrpSpPr/>
          <p:nvPr/>
        </p:nvGrpSpPr>
        <p:grpSpPr>
          <a:xfrm>
            <a:off x="267462" y="3172173"/>
            <a:ext cx="1702286" cy="400843"/>
            <a:chOff x="4184" y="321843"/>
            <a:chExt cx="8560583" cy="1584168"/>
          </a:xfrm>
          <a:solidFill>
            <a:schemeClr val="bg1"/>
          </a:solidFill>
          <a:scene3d>
            <a:camera prst="orthographicFront">
              <a:rot lat="0" lon="0" rev="0"/>
            </a:camera>
            <a:lightRig rig="soft" dir="t">
              <a:rot lat="0" lon="0" rev="0"/>
            </a:lightRig>
          </a:scene3d>
        </p:grpSpPr>
        <p:sp>
          <p:nvSpPr>
            <p:cNvPr id="44" name="Rectangle: Beveled 43">
              <a:extLst>
                <a:ext uri="{FF2B5EF4-FFF2-40B4-BE49-F238E27FC236}">
                  <a16:creationId xmlns:a16="http://schemas.microsoft.com/office/drawing/2014/main" id="{30F3E853-8B4A-F065-4E1F-688EB0EEE634}"/>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45" name="Rectangle: Beveled 4">
              <a:extLst>
                <a:ext uri="{FF2B5EF4-FFF2-40B4-BE49-F238E27FC236}">
                  <a16:creationId xmlns:a16="http://schemas.microsoft.com/office/drawing/2014/main" id="{C5DCF111-3EA8-B379-F142-24F0318E22B9}"/>
                </a:ext>
              </a:extLst>
            </p:cNvPr>
            <p:cNvSpPr txBox="1"/>
            <p:nvPr/>
          </p:nvSpPr>
          <p:spPr>
            <a:xfrm>
              <a:off x="202205" y="519864"/>
              <a:ext cx="8164541" cy="118812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Collectionneur</a:t>
              </a:r>
              <a:endParaRPr lang="fr-CH" sz="4000"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p:txBody>
        </p:sp>
      </p:grpSp>
      <p:grpSp>
        <p:nvGrpSpPr>
          <p:cNvPr id="9" name="Group 8">
            <a:extLst>
              <a:ext uri="{FF2B5EF4-FFF2-40B4-BE49-F238E27FC236}">
                <a16:creationId xmlns:a16="http://schemas.microsoft.com/office/drawing/2014/main" id="{90A233C8-7AF9-1DF7-0338-72874B3DE1DF}"/>
              </a:ext>
            </a:extLst>
          </p:cNvPr>
          <p:cNvGrpSpPr/>
          <p:nvPr/>
        </p:nvGrpSpPr>
        <p:grpSpPr>
          <a:xfrm>
            <a:off x="2488856" y="44624"/>
            <a:ext cx="1702287" cy="2808312"/>
            <a:chOff x="2488856" y="44624"/>
            <a:chExt cx="1702287" cy="2808312"/>
          </a:xfrm>
        </p:grpSpPr>
        <p:pic>
          <p:nvPicPr>
            <p:cNvPr id="24" name="Picture 23" descr="A person in a garment&#10;&#10;Description automatically generated with low confidence">
              <a:extLst>
                <a:ext uri="{FF2B5EF4-FFF2-40B4-BE49-F238E27FC236}">
                  <a16:creationId xmlns:a16="http://schemas.microsoft.com/office/drawing/2014/main" id="{E6A2FB58-1B72-4AFD-C333-A465AFC4CF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8856" y="44624"/>
              <a:ext cx="1702287" cy="2501796"/>
            </a:xfrm>
            <a:prstGeom prst="rect">
              <a:avLst/>
            </a:prstGeom>
            <a:effectLst>
              <a:softEdge rad="31750"/>
            </a:effectLst>
          </p:spPr>
        </p:pic>
        <p:grpSp>
          <p:nvGrpSpPr>
            <p:cNvPr id="46" name="Group 45">
              <a:extLst>
                <a:ext uri="{FF2B5EF4-FFF2-40B4-BE49-F238E27FC236}">
                  <a16:creationId xmlns:a16="http://schemas.microsoft.com/office/drawing/2014/main" id="{906B13B0-FAEB-68D7-DEC3-7F76FD390684}"/>
                </a:ext>
              </a:extLst>
            </p:cNvPr>
            <p:cNvGrpSpPr/>
            <p:nvPr/>
          </p:nvGrpSpPr>
          <p:grpSpPr>
            <a:xfrm>
              <a:off x="2488856" y="2452093"/>
              <a:ext cx="1702286" cy="400843"/>
              <a:chOff x="4184" y="321843"/>
              <a:chExt cx="8560583" cy="1584168"/>
            </a:xfrm>
            <a:solidFill>
              <a:schemeClr val="bg1"/>
            </a:solidFill>
            <a:scene3d>
              <a:camera prst="orthographicFront">
                <a:rot lat="0" lon="0" rev="0"/>
              </a:camera>
              <a:lightRig rig="soft" dir="t">
                <a:rot lat="0" lon="0" rev="0"/>
              </a:lightRig>
            </a:scene3d>
          </p:grpSpPr>
          <p:sp>
            <p:nvSpPr>
              <p:cNvPr id="47" name="Rectangle: Beveled 46">
                <a:extLst>
                  <a:ext uri="{FF2B5EF4-FFF2-40B4-BE49-F238E27FC236}">
                    <a16:creationId xmlns:a16="http://schemas.microsoft.com/office/drawing/2014/main" id="{454E4280-394A-E39F-C974-7D870106C5D8}"/>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48" name="Rectangle: Beveled 4">
                <a:extLst>
                  <a:ext uri="{FF2B5EF4-FFF2-40B4-BE49-F238E27FC236}">
                    <a16:creationId xmlns:a16="http://schemas.microsoft.com/office/drawing/2014/main" id="{FA687C23-981F-F75A-D316-761BFD104D78}"/>
                  </a:ext>
                </a:extLst>
              </p:cNvPr>
              <p:cNvSpPr txBox="1"/>
              <p:nvPr/>
            </p:nvSpPr>
            <p:spPr>
              <a:xfrm>
                <a:off x="202205" y="519864"/>
                <a:ext cx="8164541" cy="118812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Négociateur</a:t>
                </a:r>
                <a:endParaRPr lang="fr-CH" sz="4000"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p:txBody>
          </p:sp>
        </p:grpSp>
      </p:grpSp>
      <p:grpSp>
        <p:nvGrpSpPr>
          <p:cNvPr id="14" name="Group 13">
            <a:extLst>
              <a:ext uri="{FF2B5EF4-FFF2-40B4-BE49-F238E27FC236}">
                <a16:creationId xmlns:a16="http://schemas.microsoft.com/office/drawing/2014/main" id="{9AE97791-DAAB-A0F0-B5EA-845468248393}"/>
              </a:ext>
            </a:extLst>
          </p:cNvPr>
          <p:cNvGrpSpPr/>
          <p:nvPr/>
        </p:nvGrpSpPr>
        <p:grpSpPr>
          <a:xfrm>
            <a:off x="4932040" y="2446368"/>
            <a:ext cx="1702286" cy="400843"/>
            <a:chOff x="4184" y="321843"/>
            <a:chExt cx="8560583" cy="1584168"/>
          </a:xfrm>
          <a:solidFill>
            <a:schemeClr val="bg1"/>
          </a:solidFill>
          <a:scene3d>
            <a:camera prst="orthographicFront">
              <a:rot lat="0" lon="0" rev="0"/>
            </a:camera>
            <a:lightRig rig="soft" dir="t">
              <a:rot lat="0" lon="0" rev="0"/>
            </a:lightRig>
          </a:scene3d>
        </p:grpSpPr>
        <p:sp>
          <p:nvSpPr>
            <p:cNvPr id="15" name="Rectangle: Beveled 14">
              <a:extLst>
                <a:ext uri="{FF2B5EF4-FFF2-40B4-BE49-F238E27FC236}">
                  <a16:creationId xmlns:a16="http://schemas.microsoft.com/office/drawing/2014/main" id="{7B21012A-32F0-B67B-C53C-33B8321B5E2C}"/>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16" name="Rectangle: Beveled 4">
              <a:extLst>
                <a:ext uri="{FF2B5EF4-FFF2-40B4-BE49-F238E27FC236}">
                  <a16:creationId xmlns:a16="http://schemas.microsoft.com/office/drawing/2014/main" id="{6D2B6770-D206-7B5C-E529-F02F983D9FD8}"/>
                </a:ext>
              </a:extLst>
            </p:cNvPr>
            <p:cNvSpPr txBox="1"/>
            <p:nvPr/>
          </p:nvSpPr>
          <p:spPr>
            <a:xfrm>
              <a:off x="202206" y="519863"/>
              <a:ext cx="8164539" cy="1188125"/>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Guerrier</a:t>
              </a:r>
              <a:endParaRPr lang="fr-CH" sz="4000"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p:txBody>
        </p:sp>
      </p:grpSp>
      <p:pic>
        <p:nvPicPr>
          <p:cNvPr id="49" name="Picture 48" descr="A picture containing person, dressed&#10;&#10;Description automatically generated">
            <a:extLst>
              <a:ext uri="{FF2B5EF4-FFF2-40B4-BE49-F238E27FC236}">
                <a16:creationId xmlns:a16="http://schemas.microsoft.com/office/drawing/2014/main" id="{BBCD2DC5-1226-1EF4-C031-D824DA1A11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05052" y="4247720"/>
            <a:ext cx="1621916" cy="2125580"/>
          </a:xfrm>
          <a:prstGeom prst="rect">
            <a:avLst/>
          </a:prstGeom>
          <a:effectLst>
            <a:softEdge rad="31750"/>
          </a:effectLst>
        </p:spPr>
      </p:pic>
      <p:grpSp>
        <p:nvGrpSpPr>
          <p:cNvPr id="50" name="Group 49">
            <a:extLst>
              <a:ext uri="{FF2B5EF4-FFF2-40B4-BE49-F238E27FC236}">
                <a16:creationId xmlns:a16="http://schemas.microsoft.com/office/drawing/2014/main" id="{6B1A4320-78ED-05B6-8485-D637601A0C47}"/>
              </a:ext>
            </a:extLst>
          </p:cNvPr>
          <p:cNvGrpSpPr/>
          <p:nvPr/>
        </p:nvGrpSpPr>
        <p:grpSpPr>
          <a:xfrm>
            <a:off x="4946478" y="6321447"/>
            <a:ext cx="1702286" cy="400843"/>
            <a:chOff x="4184" y="321843"/>
            <a:chExt cx="8560583" cy="1584168"/>
          </a:xfrm>
          <a:solidFill>
            <a:schemeClr val="bg1"/>
          </a:solidFill>
          <a:scene3d>
            <a:camera prst="orthographicFront">
              <a:rot lat="0" lon="0" rev="0"/>
            </a:camera>
            <a:lightRig rig="soft" dir="t">
              <a:rot lat="0" lon="0" rev="0"/>
            </a:lightRig>
          </a:scene3d>
        </p:grpSpPr>
        <p:sp>
          <p:nvSpPr>
            <p:cNvPr id="51" name="Rectangle: Beveled 50">
              <a:extLst>
                <a:ext uri="{FF2B5EF4-FFF2-40B4-BE49-F238E27FC236}">
                  <a16:creationId xmlns:a16="http://schemas.microsoft.com/office/drawing/2014/main" id="{1D99B8E1-AC2A-0C88-333A-733AF3B30048}"/>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52" name="Rectangle: Beveled 4">
              <a:extLst>
                <a:ext uri="{FF2B5EF4-FFF2-40B4-BE49-F238E27FC236}">
                  <a16:creationId xmlns:a16="http://schemas.microsoft.com/office/drawing/2014/main" id="{3AA41245-8887-EFE8-6F0F-35AA7841640D}"/>
                </a:ext>
              </a:extLst>
            </p:cNvPr>
            <p:cNvSpPr txBox="1"/>
            <p:nvPr/>
          </p:nvSpPr>
          <p:spPr>
            <a:xfrm>
              <a:off x="202205" y="519864"/>
              <a:ext cx="8164541" cy="118812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Financier</a:t>
              </a:r>
              <a:endParaRPr lang="fr-CH" sz="4000"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p:txBody>
        </p:sp>
      </p:grpSp>
      <p:grpSp>
        <p:nvGrpSpPr>
          <p:cNvPr id="34" name="Group 33">
            <a:extLst>
              <a:ext uri="{FF2B5EF4-FFF2-40B4-BE49-F238E27FC236}">
                <a16:creationId xmlns:a16="http://schemas.microsoft.com/office/drawing/2014/main" id="{24A491A3-F328-6704-8565-4D50CADBECD4}"/>
              </a:ext>
            </a:extLst>
          </p:cNvPr>
          <p:cNvGrpSpPr/>
          <p:nvPr/>
        </p:nvGrpSpPr>
        <p:grpSpPr>
          <a:xfrm>
            <a:off x="7177722" y="5574735"/>
            <a:ext cx="1702286" cy="400843"/>
            <a:chOff x="4184" y="321843"/>
            <a:chExt cx="8560583" cy="1584168"/>
          </a:xfrm>
          <a:solidFill>
            <a:schemeClr val="bg1"/>
          </a:solidFill>
          <a:scene3d>
            <a:camera prst="orthographicFront">
              <a:rot lat="0" lon="0" rev="0"/>
            </a:camera>
            <a:lightRig rig="soft" dir="t">
              <a:rot lat="0" lon="0" rev="0"/>
            </a:lightRig>
          </a:scene3d>
        </p:grpSpPr>
        <p:sp>
          <p:nvSpPr>
            <p:cNvPr id="35" name="Rectangle: Beveled 34">
              <a:extLst>
                <a:ext uri="{FF2B5EF4-FFF2-40B4-BE49-F238E27FC236}">
                  <a16:creationId xmlns:a16="http://schemas.microsoft.com/office/drawing/2014/main" id="{83CA8E23-45AE-284B-B2C0-1B2E74B664B5}"/>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36" name="Rectangle: Beveled 4">
              <a:extLst>
                <a:ext uri="{FF2B5EF4-FFF2-40B4-BE49-F238E27FC236}">
                  <a16:creationId xmlns:a16="http://schemas.microsoft.com/office/drawing/2014/main" id="{DF7C783E-CA2B-890D-53AF-CD8B5C454C83}"/>
                </a:ext>
              </a:extLst>
            </p:cNvPr>
            <p:cNvSpPr txBox="1"/>
            <p:nvPr/>
          </p:nvSpPr>
          <p:spPr>
            <a:xfrm>
              <a:off x="202205" y="519864"/>
              <a:ext cx="8164541" cy="118812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Épicurien</a:t>
              </a:r>
              <a:endParaRPr lang="fr-CH" sz="4000"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p:txBody>
        </p:sp>
      </p:grpSp>
    </p:spTree>
    <p:extLst>
      <p:ext uri="{BB962C8B-B14F-4D97-AF65-F5344CB8AC3E}">
        <p14:creationId xmlns:p14="http://schemas.microsoft.com/office/powerpoint/2010/main" val="251096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50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par>
                                <p:cTn id="11" presetID="32" presetClass="emph" presetSubtype="0" fill="hold" nodeType="withEffect">
                                  <p:stCondLst>
                                    <p:cond delay="1000"/>
                                  </p:stCondLst>
                                  <p:childTnLst>
                                    <p:animRot by="120000">
                                      <p:cBhvr>
                                        <p:cTn id="12" dur="100" fill="hold">
                                          <p:stCondLst>
                                            <p:cond delay="0"/>
                                          </p:stCondLst>
                                        </p:cTn>
                                        <p:tgtEl>
                                          <p:spTgt spid="20"/>
                                        </p:tgtEl>
                                        <p:attrNameLst>
                                          <p:attrName>r</p:attrName>
                                        </p:attrNameLst>
                                      </p:cBhvr>
                                    </p:animRot>
                                    <p:animRot by="-240000">
                                      <p:cBhvr>
                                        <p:cTn id="13" dur="200" fill="hold">
                                          <p:stCondLst>
                                            <p:cond delay="200"/>
                                          </p:stCondLst>
                                        </p:cTn>
                                        <p:tgtEl>
                                          <p:spTgt spid="20"/>
                                        </p:tgtEl>
                                        <p:attrNameLst>
                                          <p:attrName>r</p:attrName>
                                        </p:attrNameLst>
                                      </p:cBhvr>
                                    </p:animRot>
                                    <p:animRot by="240000">
                                      <p:cBhvr>
                                        <p:cTn id="14" dur="200" fill="hold">
                                          <p:stCondLst>
                                            <p:cond delay="400"/>
                                          </p:stCondLst>
                                        </p:cTn>
                                        <p:tgtEl>
                                          <p:spTgt spid="20"/>
                                        </p:tgtEl>
                                        <p:attrNameLst>
                                          <p:attrName>r</p:attrName>
                                        </p:attrNameLst>
                                      </p:cBhvr>
                                    </p:animRot>
                                    <p:animRot by="-240000">
                                      <p:cBhvr>
                                        <p:cTn id="15" dur="200" fill="hold">
                                          <p:stCondLst>
                                            <p:cond delay="600"/>
                                          </p:stCondLst>
                                        </p:cTn>
                                        <p:tgtEl>
                                          <p:spTgt spid="20"/>
                                        </p:tgtEl>
                                        <p:attrNameLst>
                                          <p:attrName>r</p:attrName>
                                        </p:attrNameLst>
                                      </p:cBhvr>
                                    </p:animRot>
                                    <p:animRot by="120000">
                                      <p:cBhvr>
                                        <p:cTn id="16" dur="200" fill="hold">
                                          <p:stCondLst>
                                            <p:cond delay="800"/>
                                          </p:stCondLst>
                                        </p:cTn>
                                        <p:tgtEl>
                                          <p:spTgt spid="20"/>
                                        </p:tgtEl>
                                        <p:attrNameLst>
                                          <p:attrName>r</p:attrName>
                                        </p:attrNameLst>
                                      </p:cBhvr>
                                    </p:animRot>
                                  </p:childTnLst>
                                </p:cTn>
                              </p:par>
                              <p:par>
                                <p:cTn id="17" presetID="32" presetClass="emph" presetSubtype="0" fill="hold" nodeType="withEffect">
                                  <p:stCondLst>
                                    <p:cond delay="1500"/>
                                  </p:stCondLst>
                                  <p:childTnLst>
                                    <p:animRot by="120000">
                                      <p:cBhvr>
                                        <p:cTn id="18" dur="100" fill="hold">
                                          <p:stCondLst>
                                            <p:cond delay="0"/>
                                          </p:stCondLst>
                                        </p:cTn>
                                        <p:tgtEl>
                                          <p:spTgt spid="30"/>
                                        </p:tgtEl>
                                        <p:attrNameLst>
                                          <p:attrName>r</p:attrName>
                                        </p:attrNameLst>
                                      </p:cBhvr>
                                    </p:animRot>
                                    <p:animRot by="-240000">
                                      <p:cBhvr>
                                        <p:cTn id="19" dur="200" fill="hold">
                                          <p:stCondLst>
                                            <p:cond delay="200"/>
                                          </p:stCondLst>
                                        </p:cTn>
                                        <p:tgtEl>
                                          <p:spTgt spid="30"/>
                                        </p:tgtEl>
                                        <p:attrNameLst>
                                          <p:attrName>r</p:attrName>
                                        </p:attrNameLst>
                                      </p:cBhvr>
                                    </p:animRot>
                                    <p:animRot by="240000">
                                      <p:cBhvr>
                                        <p:cTn id="20" dur="200" fill="hold">
                                          <p:stCondLst>
                                            <p:cond delay="400"/>
                                          </p:stCondLst>
                                        </p:cTn>
                                        <p:tgtEl>
                                          <p:spTgt spid="30"/>
                                        </p:tgtEl>
                                        <p:attrNameLst>
                                          <p:attrName>r</p:attrName>
                                        </p:attrNameLst>
                                      </p:cBhvr>
                                    </p:animRot>
                                    <p:animRot by="-240000">
                                      <p:cBhvr>
                                        <p:cTn id="21" dur="200" fill="hold">
                                          <p:stCondLst>
                                            <p:cond delay="600"/>
                                          </p:stCondLst>
                                        </p:cTn>
                                        <p:tgtEl>
                                          <p:spTgt spid="30"/>
                                        </p:tgtEl>
                                        <p:attrNameLst>
                                          <p:attrName>r</p:attrName>
                                        </p:attrNameLst>
                                      </p:cBhvr>
                                    </p:animRot>
                                    <p:animRot by="120000">
                                      <p:cBhvr>
                                        <p:cTn id="22" dur="200" fill="hold">
                                          <p:stCondLst>
                                            <p:cond delay="800"/>
                                          </p:stCondLst>
                                        </p:cTn>
                                        <p:tgtEl>
                                          <p:spTgt spid="30"/>
                                        </p:tgtEl>
                                        <p:attrNameLst>
                                          <p:attrName>r</p:attrName>
                                        </p:attrNameLst>
                                      </p:cBhvr>
                                    </p:animRot>
                                  </p:childTnLst>
                                </p:cTn>
                              </p:par>
                              <p:par>
                                <p:cTn id="23" presetID="32" presetClass="emph" presetSubtype="0" fill="hold" nodeType="withEffect">
                                  <p:stCondLst>
                                    <p:cond delay="2000"/>
                                  </p:stCondLst>
                                  <p:childTnLst>
                                    <p:animRot by="120000">
                                      <p:cBhvr>
                                        <p:cTn id="24" dur="100" fill="hold">
                                          <p:stCondLst>
                                            <p:cond delay="0"/>
                                          </p:stCondLst>
                                        </p:cTn>
                                        <p:tgtEl>
                                          <p:spTgt spid="26"/>
                                        </p:tgtEl>
                                        <p:attrNameLst>
                                          <p:attrName>r</p:attrName>
                                        </p:attrNameLst>
                                      </p:cBhvr>
                                    </p:animRot>
                                    <p:animRot by="-240000">
                                      <p:cBhvr>
                                        <p:cTn id="25" dur="200" fill="hold">
                                          <p:stCondLst>
                                            <p:cond delay="200"/>
                                          </p:stCondLst>
                                        </p:cTn>
                                        <p:tgtEl>
                                          <p:spTgt spid="26"/>
                                        </p:tgtEl>
                                        <p:attrNameLst>
                                          <p:attrName>r</p:attrName>
                                        </p:attrNameLst>
                                      </p:cBhvr>
                                    </p:animRot>
                                    <p:animRot by="240000">
                                      <p:cBhvr>
                                        <p:cTn id="26" dur="200" fill="hold">
                                          <p:stCondLst>
                                            <p:cond delay="400"/>
                                          </p:stCondLst>
                                        </p:cTn>
                                        <p:tgtEl>
                                          <p:spTgt spid="26"/>
                                        </p:tgtEl>
                                        <p:attrNameLst>
                                          <p:attrName>r</p:attrName>
                                        </p:attrNameLst>
                                      </p:cBhvr>
                                    </p:animRot>
                                    <p:animRot by="-240000">
                                      <p:cBhvr>
                                        <p:cTn id="27" dur="200" fill="hold">
                                          <p:stCondLst>
                                            <p:cond delay="600"/>
                                          </p:stCondLst>
                                        </p:cTn>
                                        <p:tgtEl>
                                          <p:spTgt spid="26"/>
                                        </p:tgtEl>
                                        <p:attrNameLst>
                                          <p:attrName>r</p:attrName>
                                        </p:attrNameLst>
                                      </p:cBhvr>
                                    </p:animRot>
                                    <p:animRot by="120000">
                                      <p:cBhvr>
                                        <p:cTn id="28" dur="200" fill="hold">
                                          <p:stCondLst>
                                            <p:cond delay="800"/>
                                          </p:stCondLst>
                                        </p:cTn>
                                        <p:tgtEl>
                                          <p:spTgt spid="26"/>
                                        </p:tgtEl>
                                        <p:attrNameLst>
                                          <p:attrName>r</p:attrName>
                                        </p:attrNameLst>
                                      </p:cBhvr>
                                    </p:animRot>
                                  </p:childTnLst>
                                </p:cTn>
                              </p:par>
                              <p:par>
                                <p:cTn id="29" presetID="32" presetClass="emph" presetSubtype="0" fill="hold" nodeType="withEffect">
                                  <p:stCondLst>
                                    <p:cond delay="2500"/>
                                  </p:stCondLst>
                                  <p:childTnLst>
                                    <p:animRot by="120000">
                                      <p:cBhvr>
                                        <p:cTn id="30" dur="100" fill="hold">
                                          <p:stCondLst>
                                            <p:cond delay="0"/>
                                          </p:stCondLst>
                                        </p:cTn>
                                        <p:tgtEl>
                                          <p:spTgt spid="54"/>
                                        </p:tgtEl>
                                        <p:attrNameLst>
                                          <p:attrName>r</p:attrName>
                                        </p:attrNameLst>
                                      </p:cBhvr>
                                    </p:animRot>
                                    <p:animRot by="-240000">
                                      <p:cBhvr>
                                        <p:cTn id="31" dur="200" fill="hold">
                                          <p:stCondLst>
                                            <p:cond delay="200"/>
                                          </p:stCondLst>
                                        </p:cTn>
                                        <p:tgtEl>
                                          <p:spTgt spid="54"/>
                                        </p:tgtEl>
                                        <p:attrNameLst>
                                          <p:attrName>r</p:attrName>
                                        </p:attrNameLst>
                                      </p:cBhvr>
                                    </p:animRot>
                                    <p:animRot by="240000">
                                      <p:cBhvr>
                                        <p:cTn id="32" dur="200" fill="hold">
                                          <p:stCondLst>
                                            <p:cond delay="400"/>
                                          </p:stCondLst>
                                        </p:cTn>
                                        <p:tgtEl>
                                          <p:spTgt spid="54"/>
                                        </p:tgtEl>
                                        <p:attrNameLst>
                                          <p:attrName>r</p:attrName>
                                        </p:attrNameLst>
                                      </p:cBhvr>
                                    </p:animRot>
                                    <p:animRot by="-240000">
                                      <p:cBhvr>
                                        <p:cTn id="33" dur="200" fill="hold">
                                          <p:stCondLst>
                                            <p:cond delay="600"/>
                                          </p:stCondLst>
                                        </p:cTn>
                                        <p:tgtEl>
                                          <p:spTgt spid="54"/>
                                        </p:tgtEl>
                                        <p:attrNameLst>
                                          <p:attrName>r</p:attrName>
                                        </p:attrNameLst>
                                      </p:cBhvr>
                                    </p:animRot>
                                    <p:animRot by="120000">
                                      <p:cBhvr>
                                        <p:cTn id="34" dur="200" fill="hold">
                                          <p:stCondLst>
                                            <p:cond delay="800"/>
                                          </p:stCondLst>
                                        </p:cTn>
                                        <p:tgtEl>
                                          <p:spTgt spid="54"/>
                                        </p:tgtEl>
                                        <p:attrNameLst>
                                          <p:attrName>r</p:attrName>
                                        </p:attrNameLst>
                                      </p:cBhvr>
                                    </p:animRot>
                                  </p:childTnLst>
                                </p:cTn>
                              </p:par>
                              <p:par>
                                <p:cTn id="35" presetID="32" presetClass="emph" presetSubtype="0" fill="hold" nodeType="withEffect">
                                  <p:stCondLst>
                                    <p:cond delay="3000"/>
                                  </p:stCondLst>
                                  <p:childTnLst>
                                    <p:animRot by="120000">
                                      <p:cBhvr>
                                        <p:cTn id="36" dur="100" fill="hold">
                                          <p:stCondLst>
                                            <p:cond delay="0"/>
                                          </p:stCondLst>
                                        </p:cTn>
                                        <p:tgtEl>
                                          <p:spTgt spid="5"/>
                                        </p:tgtEl>
                                        <p:attrNameLst>
                                          <p:attrName>r</p:attrName>
                                        </p:attrNameLst>
                                      </p:cBhvr>
                                    </p:animRot>
                                    <p:animRot by="-240000">
                                      <p:cBhvr>
                                        <p:cTn id="37" dur="200" fill="hold">
                                          <p:stCondLst>
                                            <p:cond delay="200"/>
                                          </p:stCondLst>
                                        </p:cTn>
                                        <p:tgtEl>
                                          <p:spTgt spid="5"/>
                                        </p:tgtEl>
                                        <p:attrNameLst>
                                          <p:attrName>r</p:attrName>
                                        </p:attrNameLst>
                                      </p:cBhvr>
                                    </p:animRot>
                                    <p:animRot by="240000">
                                      <p:cBhvr>
                                        <p:cTn id="38" dur="200" fill="hold">
                                          <p:stCondLst>
                                            <p:cond delay="400"/>
                                          </p:stCondLst>
                                        </p:cTn>
                                        <p:tgtEl>
                                          <p:spTgt spid="5"/>
                                        </p:tgtEl>
                                        <p:attrNameLst>
                                          <p:attrName>r</p:attrName>
                                        </p:attrNameLst>
                                      </p:cBhvr>
                                    </p:animRot>
                                    <p:animRot by="-240000">
                                      <p:cBhvr>
                                        <p:cTn id="39" dur="200" fill="hold">
                                          <p:stCondLst>
                                            <p:cond delay="600"/>
                                          </p:stCondLst>
                                        </p:cTn>
                                        <p:tgtEl>
                                          <p:spTgt spid="5"/>
                                        </p:tgtEl>
                                        <p:attrNameLst>
                                          <p:attrName>r</p:attrName>
                                        </p:attrNameLst>
                                      </p:cBhvr>
                                    </p:animRot>
                                    <p:animRot by="120000">
                                      <p:cBhvr>
                                        <p:cTn id="40" dur="200" fill="hold">
                                          <p:stCondLst>
                                            <p:cond delay="800"/>
                                          </p:stCondLst>
                                        </p:cTn>
                                        <p:tgtEl>
                                          <p:spTgt spid="5"/>
                                        </p:tgtEl>
                                        <p:attrNameLst>
                                          <p:attrName>r</p:attrName>
                                        </p:attrNameLst>
                                      </p:cBhvr>
                                    </p:animRot>
                                  </p:childTnLst>
                                </p:cTn>
                              </p:par>
                              <p:par>
                                <p:cTn id="41" presetID="32" presetClass="emph" presetSubtype="0" fill="hold" nodeType="withEffect">
                                  <p:stCondLst>
                                    <p:cond delay="3500"/>
                                  </p:stCondLst>
                                  <p:childTnLst>
                                    <p:animRot by="120000">
                                      <p:cBhvr>
                                        <p:cTn id="42" dur="100" fill="hold">
                                          <p:stCondLst>
                                            <p:cond delay="0"/>
                                          </p:stCondLst>
                                        </p:cTn>
                                        <p:tgtEl>
                                          <p:spTgt spid="49"/>
                                        </p:tgtEl>
                                        <p:attrNameLst>
                                          <p:attrName>r</p:attrName>
                                        </p:attrNameLst>
                                      </p:cBhvr>
                                    </p:animRot>
                                    <p:animRot by="-240000">
                                      <p:cBhvr>
                                        <p:cTn id="43" dur="200" fill="hold">
                                          <p:stCondLst>
                                            <p:cond delay="200"/>
                                          </p:stCondLst>
                                        </p:cTn>
                                        <p:tgtEl>
                                          <p:spTgt spid="49"/>
                                        </p:tgtEl>
                                        <p:attrNameLst>
                                          <p:attrName>r</p:attrName>
                                        </p:attrNameLst>
                                      </p:cBhvr>
                                    </p:animRot>
                                    <p:animRot by="240000">
                                      <p:cBhvr>
                                        <p:cTn id="44" dur="200" fill="hold">
                                          <p:stCondLst>
                                            <p:cond delay="400"/>
                                          </p:stCondLst>
                                        </p:cTn>
                                        <p:tgtEl>
                                          <p:spTgt spid="49"/>
                                        </p:tgtEl>
                                        <p:attrNameLst>
                                          <p:attrName>r</p:attrName>
                                        </p:attrNameLst>
                                      </p:cBhvr>
                                    </p:animRot>
                                    <p:animRot by="-240000">
                                      <p:cBhvr>
                                        <p:cTn id="45" dur="200" fill="hold">
                                          <p:stCondLst>
                                            <p:cond delay="600"/>
                                          </p:stCondLst>
                                        </p:cTn>
                                        <p:tgtEl>
                                          <p:spTgt spid="49"/>
                                        </p:tgtEl>
                                        <p:attrNameLst>
                                          <p:attrName>r</p:attrName>
                                        </p:attrNameLst>
                                      </p:cBhvr>
                                    </p:animRot>
                                    <p:animRot by="120000">
                                      <p:cBhvr>
                                        <p:cTn id="46" dur="200" fill="hold">
                                          <p:stCondLst>
                                            <p:cond delay="800"/>
                                          </p:stCondLst>
                                        </p:cTn>
                                        <p:tgtEl>
                                          <p:spTgt spid="4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nodeType="clickEffect">
                                  <p:stCondLst>
                                    <p:cond delay="4000"/>
                                  </p:stCondLst>
                                  <p:childTnLst>
                                    <p:animRot by="120000">
                                      <p:cBhvr>
                                        <p:cTn id="50" dur="100" fill="hold">
                                          <p:stCondLst>
                                            <p:cond delay="0"/>
                                          </p:stCondLst>
                                        </p:cTn>
                                        <p:tgtEl>
                                          <p:spTgt spid="9"/>
                                        </p:tgtEl>
                                        <p:attrNameLst>
                                          <p:attrName>r</p:attrName>
                                        </p:attrNameLst>
                                      </p:cBhvr>
                                    </p:animRot>
                                    <p:animRot by="-240000">
                                      <p:cBhvr>
                                        <p:cTn id="51" dur="200" fill="hold">
                                          <p:stCondLst>
                                            <p:cond delay="200"/>
                                          </p:stCondLst>
                                        </p:cTn>
                                        <p:tgtEl>
                                          <p:spTgt spid="9"/>
                                        </p:tgtEl>
                                        <p:attrNameLst>
                                          <p:attrName>r</p:attrName>
                                        </p:attrNameLst>
                                      </p:cBhvr>
                                    </p:animRot>
                                    <p:animRot by="240000">
                                      <p:cBhvr>
                                        <p:cTn id="52" dur="200" fill="hold">
                                          <p:stCondLst>
                                            <p:cond delay="400"/>
                                          </p:stCondLst>
                                        </p:cTn>
                                        <p:tgtEl>
                                          <p:spTgt spid="9"/>
                                        </p:tgtEl>
                                        <p:attrNameLst>
                                          <p:attrName>r</p:attrName>
                                        </p:attrNameLst>
                                      </p:cBhvr>
                                    </p:animRot>
                                    <p:animRot by="-240000">
                                      <p:cBhvr>
                                        <p:cTn id="53" dur="200" fill="hold">
                                          <p:stCondLst>
                                            <p:cond delay="600"/>
                                          </p:stCondLst>
                                        </p:cTn>
                                        <p:tgtEl>
                                          <p:spTgt spid="9"/>
                                        </p:tgtEl>
                                        <p:attrNameLst>
                                          <p:attrName>r</p:attrName>
                                        </p:attrNameLst>
                                      </p:cBhvr>
                                    </p:animRot>
                                    <p:animRot by="120000">
                                      <p:cBhvr>
                                        <p:cTn id="54" dur="200" fill="hold">
                                          <p:stCondLst>
                                            <p:cond delay="800"/>
                                          </p:stCondLst>
                                        </p:cTn>
                                        <p:tgtEl>
                                          <p:spTgt spid="9"/>
                                        </p:tgtEl>
                                        <p:attrNameLst>
                                          <p:attrName>r</p:attrName>
                                        </p:attrNameLst>
                                      </p:cBhvr>
                                    </p:animRo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9"/>
                                        </p:tgtEl>
                                        <p:attrNameLst>
                                          <p:attrName>ppt_w</p:attrName>
                                        </p:attrNameLst>
                                      </p:cBhvr>
                                      <p:tavLst>
                                        <p:tav tm="0">
                                          <p:val>
                                            <p:strVal val="ppt_w"/>
                                          </p:val>
                                        </p:tav>
                                        <p:tav tm="100000">
                                          <p:val>
                                            <p:fltVal val="0"/>
                                          </p:val>
                                        </p:tav>
                                      </p:tavLst>
                                    </p:anim>
                                    <p:anim calcmode="lin" valueType="num">
                                      <p:cBhvr>
                                        <p:cTn id="59" dur="1000"/>
                                        <p:tgtEl>
                                          <p:spTgt spid="9"/>
                                        </p:tgtEl>
                                        <p:attrNameLst>
                                          <p:attrName>ppt_h</p:attrName>
                                        </p:attrNameLst>
                                      </p:cBhvr>
                                      <p:tavLst>
                                        <p:tav tm="0">
                                          <p:val>
                                            <p:strVal val="ppt_h"/>
                                          </p:val>
                                        </p:tav>
                                        <p:tav tm="100000">
                                          <p:val>
                                            <p:fltVal val="0"/>
                                          </p:val>
                                        </p:tav>
                                      </p:tavLst>
                                    </p:anim>
                                    <p:anim calcmode="lin" valueType="num">
                                      <p:cBhvr>
                                        <p:cTn id="60" dur="1000"/>
                                        <p:tgtEl>
                                          <p:spTgt spid="9"/>
                                        </p:tgtEl>
                                        <p:attrNameLst>
                                          <p:attrName>style.rotation</p:attrName>
                                        </p:attrNameLst>
                                      </p:cBhvr>
                                      <p:tavLst>
                                        <p:tav tm="0">
                                          <p:val>
                                            <p:fltVal val="0"/>
                                          </p:val>
                                        </p:tav>
                                        <p:tav tm="100000">
                                          <p:val>
                                            <p:fltVal val="90"/>
                                          </p:val>
                                        </p:tav>
                                      </p:tavLst>
                                    </p:anim>
                                    <p:animEffect transition="out" filter="fade">
                                      <p:cBhvr>
                                        <p:cTn id="61" dur="1000"/>
                                        <p:tgtEl>
                                          <p:spTgt spid="9"/>
                                        </p:tgtEl>
                                      </p:cBhvr>
                                    </p:animEffect>
                                    <p:set>
                                      <p:cBhvr>
                                        <p:cTn id="62"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in a garment&#10;&#10;Description automatically generated with low confidence">
            <a:extLst>
              <a:ext uri="{FF2B5EF4-FFF2-40B4-BE49-F238E27FC236}">
                <a16:creationId xmlns:a16="http://schemas.microsoft.com/office/drawing/2014/main" id="{6520534E-E683-2F9B-49DB-8C3FD2084E98}"/>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88855" y="33777"/>
            <a:ext cx="1702287" cy="2501796"/>
          </a:xfrm>
          <a:prstGeom prst="rect">
            <a:avLst/>
          </a:prstGeom>
          <a:effectLst>
            <a:softEdge rad="31750"/>
          </a:effectLst>
        </p:spPr>
      </p:pic>
      <p:pic>
        <p:nvPicPr>
          <p:cNvPr id="5" name="Picture 4" descr="A picture containing person&#10;&#10;Description automatically generated">
            <a:extLst>
              <a:ext uri="{FF2B5EF4-FFF2-40B4-BE49-F238E27FC236}">
                <a16:creationId xmlns:a16="http://schemas.microsoft.com/office/drawing/2014/main" id="{DF7900F9-C409-E1B9-32BE-61EDFBB3B889}"/>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6087" y="1248334"/>
            <a:ext cx="1623558" cy="2088232"/>
          </a:xfrm>
          <a:prstGeom prst="rect">
            <a:avLst/>
          </a:prstGeom>
          <a:effectLst>
            <a:softEdge rad="31750"/>
          </a:effectLst>
        </p:spPr>
      </p:pic>
      <p:pic>
        <p:nvPicPr>
          <p:cNvPr id="54" name="Picture 53" descr="A person wearing a garment&#10;&#10;Description automatically generated with medium confidence">
            <a:extLst>
              <a:ext uri="{FF2B5EF4-FFF2-40B4-BE49-F238E27FC236}">
                <a16:creationId xmlns:a16="http://schemas.microsoft.com/office/drawing/2014/main" id="{5D6EC779-0822-87CA-A5F1-5D6E64BCB2F8}"/>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229546" y="729818"/>
            <a:ext cx="1553591" cy="2437994"/>
          </a:xfrm>
          <a:prstGeom prst="rect">
            <a:avLst/>
          </a:prstGeom>
          <a:effectLst>
            <a:softEdge rad="31750"/>
          </a:effectLst>
        </p:spPr>
      </p:pic>
      <p:pic>
        <p:nvPicPr>
          <p:cNvPr id="30" name="Picture 29" descr="A toy action figure&#10;&#10;Description automatically generated with low confidence">
            <a:extLst>
              <a:ext uri="{FF2B5EF4-FFF2-40B4-BE49-F238E27FC236}">
                <a16:creationId xmlns:a16="http://schemas.microsoft.com/office/drawing/2014/main" id="{C63BD10F-8485-462D-BA86-D9BB900073E2}"/>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42871" y="225762"/>
            <a:ext cx="1822980" cy="2357587"/>
          </a:xfrm>
          <a:prstGeom prst="rect">
            <a:avLst/>
          </a:prstGeom>
          <a:effectLst>
            <a:softEdge rad="31750"/>
          </a:effectLst>
        </p:spPr>
      </p:pic>
      <p:pic>
        <p:nvPicPr>
          <p:cNvPr id="3" name="Picture 2" descr="A picture containing person&#10;&#10;Description automatically generated">
            <a:extLst>
              <a:ext uri="{FF2B5EF4-FFF2-40B4-BE49-F238E27FC236}">
                <a16:creationId xmlns:a16="http://schemas.microsoft.com/office/drawing/2014/main" id="{80E5F0B2-E1E8-004E-E854-31D5670F0A00}"/>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79512" y="3671116"/>
            <a:ext cx="1788632" cy="2125580"/>
          </a:xfrm>
          <a:prstGeom prst="rect">
            <a:avLst/>
          </a:prstGeom>
          <a:effectLst>
            <a:softEdge rad="31750"/>
          </a:effectLst>
        </p:spPr>
      </p:pic>
      <p:pic>
        <p:nvPicPr>
          <p:cNvPr id="20" name="Content Placeholder 19" descr="A person in a garment&#10;&#10;Description automatically generated with low confidence">
            <a:extLst>
              <a:ext uri="{FF2B5EF4-FFF2-40B4-BE49-F238E27FC236}">
                <a16:creationId xmlns:a16="http://schemas.microsoft.com/office/drawing/2014/main" id="{09243616-5282-E392-9F7C-9FD6AB5BA64E}"/>
              </a:ext>
            </a:extLst>
          </p:cNvPr>
          <p:cNvPicPr>
            <a:picLocks noGrp="1" noChangeAspect="1"/>
          </p:cNvPicPr>
          <p:nvPr>
            <p:ph idx="1"/>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7087548" y="3532213"/>
            <a:ext cx="1738839" cy="2088232"/>
          </a:xfrm>
          <a:effectLst>
            <a:softEdge rad="31750"/>
          </a:effectLst>
        </p:spPr>
      </p:pic>
      <p:pic>
        <p:nvPicPr>
          <p:cNvPr id="26" name="Picture 25" descr="A picture containing person, person, female&#10;&#10;Description automatically generated">
            <a:extLst>
              <a:ext uri="{FF2B5EF4-FFF2-40B4-BE49-F238E27FC236}">
                <a16:creationId xmlns:a16="http://schemas.microsoft.com/office/drawing/2014/main" id="{D220A27B-9E46-BE81-33F8-D9EADF39D695}"/>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88856" y="4437112"/>
            <a:ext cx="1548094" cy="1982348"/>
          </a:xfrm>
          <a:prstGeom prst="rect">
            <a:avLst/>
          </a:prstGeom>
          <a:effectLst>
            <a:softEdge rad="31750"/>
          </a:effectLst>
        </p:spPr>
      </p:pic>
      <p:pic>
        <p:nvPicPr>
          <p:cNvPr id="49" name="Picture 48" descr="A picture containing person, dressed&#10;&#10;Description automatically generated">
            <a:extLst>
              <a:ext uri="{FF2B5EF4-FFF2-40B4-BE49-F238E27FC236}">
                <a16:creationId xmlns:a16="http://schemas.microsoft.com/office/drawing/2014/main" id="{BBCD2DC5-1226-1EF4-C031-D824DA1A11E3}"/>
              </a:ext>
            </a:extLst>
          </p:cNvPr>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005052" y="4247720"/>
            <a:ext cx="1621916" cy="2125580"/>
          </a:xfrm>
          <a:prstGeom prst="rect">
            <a:avLst/>
          </a:prstGeom>
          <a:effectLst>
            <a:softEdge rad="31750"/>
          </a:effectLst>
        </p:spPr>
      </p:pic>
      <p:graphicFrame>
        <p:nvGraphicFramePr>
          <p:cNvPr id="17" name="Diagram 16">
            <a:extLst>
              <a:ext uri="{FF2B5EF4-FFF2-40B4-BE49-F238E27FC236}">
                <a16:creationId xmlns:a16="http://schemas.microsoft.com/office/drawing/2014/main" id="{02A6B502-8130-4CE0-6C2D-648228104F66}"/>
              </a:ext>
            </a:extLst>
          </p:cNvPr>
          <p:cNvGraphicFramePr/>
          <p:nvPr>
            <p:extLst>
              <p:ext uri="{D42A27DB-BD31-4B8C-83A1-F6EECF244321}">
                <p14:modId xmlns:p14="http://schemas.microsoft.com/office/powerpoint/2010/main" val="2530321453"/>
              </p:ext>
            </p:extLst>
          </p:nvPr>
        </p:nvGraphicFramePr>
        <p:xfrm>
          <a:off x="3040951" y="1700808"/>
          <a:ext cx="5997588" cy="210485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8" name="Picture 17" descr="A person in a garment&#10;&#10;Description automatically generated with low confidence">
            <a:extLst>
              <a:ext uri="{FF2B5EF4-FFF2-40B4-BE49-F238E27FC236}">
                <a16:creationId xmlns:a16="http://schemas.microsoft.com/office/drawing/2014/main" id="{2A972CB6-D1BC-2AE7-C38D-E415640EA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82" y="183200"/>
            <a:ext cx="4560340" cy="6702184"/>
          </a:xfrm>
          <a:prstGeom prst="rect">
            <a:avLst/>
          </a:prstGeom>
          <a:effectLst>
            <a:softEdge rad="31750"/>
          </a:effectLst>
        </p:spPr>
      </p:pic>
      <p:grpSp>
        <p:nvGrpSpPr>
          <p:cNvPr id="19" name="Group 18">
            <a:extLst>
              <a:ext uri="{FF2B5EF4-FFF2-40B4-BE49-F238E27FC236}">
                <a16:creationId xmlns:a16="http://schemas.microsoft.com/office/drawing/2014/main" id="{1A68A6C5-6223-ADA0-3D93-88C03606B51B}"/>
              </a:ext>
            </a:extLst>
          </p:cNvPr>
          <p:cNvGrpSpPr/>
          <p:nvPr/>
        </p:nvGrpSpPr>
        <p:grpSpPr>
          <a:xfrm rot="21140611">
            <a:off x="203080" y="3165716"/>
            <a:ext cx="1482737" cy="452993"/>
            <a:chOff x="4184" y="321843"/>
            <a:chExt cx="8560583" cy="1584168"/>
          </a:xfrm>
          <a:solidFill>
            <a:schemeClr val="bg1"/>
          </a:solidFill>
          <a:scene3d>
            <a:camera prst="orthographicFront">
              <a:rot lat="0" lon="0" rev="0"/>
            </a:camera>
            <a:lightRig rig="soft" dir="t">
              <a:rot lat="0" lon="0" rev="0"/>
            </a:lightRig>
          </a:scene3d>
        </p:grpSpPr>
        <p:sp>
          <p:nvSpPr>
            <p:cNvPr id="21" name="Rectangle: Beveled 20">
              <a:extLst>
                <a:ext uri="{FF2B5EF4-FFF2-40B4-BE49-F238E27FC236}">
                  <a16:creationId xmlns:a16="http://schemas.microsoft.com/office/drawing/2014/main" id="{B7CAA2DA-BD07-ED72-BC12-7E4643752A46}"/>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22" name="Rectangle: Beveled 4">
              <a:extLst>
                <a:ext uri="{FF2B5EF4-FFF2-40B4-BE49-F238E27FC236}">
                  <a16:creationId xmlns:a16="http://schemas.microsoft.com/office/drawing/2014/main" id="{C5478A65-DDEA-E5A2-1A6B-3CC4B5457846}"/>
                </a:ext>
              </a:extLst>
            </p:cNvPr>
            <p:cNvSpPr txBox="1"/>
            <p:nvPr/>
          </p:nvSpPr>
          <p:spPr>
            <a:xfrm>
              <a:off x="202205" y="519864"/>
              <a:ext cx="8164541" cy="118812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Négociateur</a:t>
              </a:r>
              <a:endParaRPr lang="fr-CH" sz="6000"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a:p>
              <a:pPr marL="0" lvl="0" indent="0" algn="ctr" defTabSz="800100">
                <a:lnSpc>
                  <a:spcPct val="90000"/>
                </a:lnSpc>
                <a:spcBef>
                  <a:spcPct val="0"/>
                </a:spcBef>
                <a:spcAft>
                  <a:spcPct val="35000"/>
                </a:spcAft>
                <a:buNone/>
              </a:pPr>
              <a:endParaRPr lang="fr-CH" sz="2000" b="1" kern="1200" dirty="0">
                <a:solidFill>
                  <a:sysClr val="windowText" lastClr="000000"/>
                </a:solidFill>
              </a:endParaRPr>
            </a:p>
          </p:txBody>
        </p:sp>
      </p:grpSp>
      <p:sp>
        <p:nvSpPr>
          <p:cNvPr id="23" name="Trapezoid 22">
            <a:extLst>
              <a:ext uri="{FF2B5EF4-FFF2-40B4-BE49-F238E27FC236}">
                <a16:creationId xmlns:a16="http://schemas.microsoft.com/office/drawing/2014/main" id="{244E2326-87BD-9B24-326A-09413F2B422E}"/>
              </a:ext>
            </a:extLst>
          </p:cNvPr>
          <p:cNvSpPr/>
          <p:nvPr/>
        </p:nvSpPr>
        <p:spPr bwMode="auto">
          <a:xfrm>
            <a:off x="3059831" y="3068960"/>
            <a:ext cx="3071908" cy="760124"/>
          </a:xfrm>
          <a:prstGeom prst="trapezoid">
            <a:avLst/>
          </a:prstGeom>
          <a:solidFill>
            <a:srgbClr val="811815"/>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Moyens d’y Parvenir</a:t>
            </a:r>
          </a:p>
        </p:txBody>
      </p:sp>
      <p:sp>
        <p:nvSpPr>
          <p:cNvPr id="25" name="Rectangle 24">
            <a:extLst>
              <a:ext uri="{FF2B5EF4-FFF2-40B4-BE49-F238E27FC236}">
                <a16:creationId xmlns:a16="http://schemas.microsoft.com/office/drawing/2014/main" id="{8A8AB3C8-2C57-1BCF-D4F2-36AAEC6A9094}"/>
              </a:ext>
            </a:extLst>
          </p:cNvPr>
          <p:cNvSpPr/>
          <p:nvPr/>
        </p:nvSpPr>
        <p:spPr bwMode="auto">
          <a:xfrm>
            <a:off x="3052415" y="3429000"/>
            <a:ext cx="5989906" cy="2952328"/>
          </a:xfrm>
          <a:prstGeom prst="rect">
            <a:avLst/>
          </a:prstGeom>
          <a:solidFill>
            <a:schemeClr val="bg1"/>
          </a:solidFill>
          <a:ln w="28575" cap="flat" cmpd="sng" algn="ctr">
            <a:solidFill>
              <a:srgbClr val="8118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3366" lvl="1" indent="-141683">
              <a:buFont typeface="Arial"/>
              <a:buChar char="•"/>
            </a:pPr>
            <a:r>
              <a:rPr lang="fr-CH" b="1" u="none" dirty="0">
                <a:solidFill>
                  <a:srgbClr val="000000"/>
                </a:solidFill>
                <a:latin typeface="Garamond" panose="02020404030301010803" pitchFamily="18" charset="0"/>
              </a:rPr>
              <a:t>ETABLIR 1/2/3/4 Ambassade(s) chez un joueur </a:t>
            </a:r>
            <a:r>
              <a:rPr lang="fr-CH" u="none" dirty="0">
                <a:solidFill>
                  <a:srgbClr val="000000"/>
                </a:solidFill>
                <a:latin typeface="Garamond" panose="02020404030301010803" pitchFamily="18" charset="0"/>
              </a:rPr>
              <a:t>(+1/2/4/8 Points d’Objectif (PO))</a:t>
            </a:r>
          </a:p>
          <a:p>
            <a:pPr marL="283366" lvl="1" indent="-141683">
              <a:buFont typeface="Arial"/>
              <a:buChar char="•"/>
            </a:pPr>
            <a:endParaRPr lang="fr-CH" b="1"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ENVOYER un Message à un joueur </a:t>
            </a:r>
            <a:r>
              <a:rPr lang="fr-CH" u="none" dirty="0">
                <a:solidFill>
                  <a:srgbClr val="000000"/>
                </a:solidFill>
                <a:latin typeface="Garamond" panose="02020404030301010803" pitchFamily="18" charset="0"/>
              </a:rPr>
              <a:t>(+1 PO)</a:t>
            </a:r>
          </a:p>
          <a:p>
            <a:pPr marL="283366" lvl="1" indent="-141683">
              <a:buFont typeface="Arial"/>
              <a:buChar char="•"/>
            </a:pPr>
            <a:endParaRPr lang="fr-CH" b="1"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ENVOYER un Message à un joueur qui pendant 3-X Tours n'attaquera personne </a:t>
            </a:r>
            <a:r>
              <a:rPr lang="fr-CH" u="none" dirty="0">
                <a:solidFill>
                  <a:srgbClr val="000000"/>
                </a:solidFill>
                <a:latin typeface="Garamond" panose="02020404030301010803" pitchFamily="18" charset="0"/>
              </a:rPr>
              <a:t>(+2X PO). </a:t>
            </a:r>
          </a:p>
          <a:p>
            <a:pPr marL="283366" lvl="1" indent="-141683">
              <a:buFont typeface="Arial"/>
              <a:buChar char="•"/>
            </a:pPr>
            <a:endParaRPr lang="fr-CH" b="1"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ENVOYER un Message à un joueur qui s'enlèvera de lui-même de la Zone Profit d'ici X-3 Tours </a:t>
            </a:r>
            <a:r>
              <a:rPr lang="fr-CH" u="none" dirty="0">
                <a:solidFill>
                  <a:srgbClr val="000000"/>
                </a:solidFill>
                <a:latin typeface="Garamond" panose="02020404030301010803" pitchFamily="18" charset="0"/>
              </a:rPr>
              <a:t>(5-X PO)</a:t>
            </a:r>
            <a:endParaRPr lang="fr-CH" i="1" u="none"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358157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1" presetClass="exit" presetSubtype="0" fill="hold" nodeType="afterEffect">
                                  <p:stCondLst>
                                    <p:cond delay="0"/>
                                  </p:stCondLst>
                                  <p:childTnLst>
                                    <p:anim calcmode="lin" valueType="num">
                                      <p:cBhvr>
                                        <p:cTn id="13" dur="1000"/>
                                        <p:tgtEl>
                                          <p:spTgt spid="13"/>
                                        </p:tgtEl>
                                        <p:attrNameLst>
                                          <p:attrName>ppt_w</p:attrName>
                                        </p:attrNameLst>
                                      </p:cBhvr>
                                      <p:tavLst>
                                        <p:tav tm="0">
                                          <p:val>
                                            <p:strVal val="ppt_w"/>
                                          </p:val>
                                        </p:tav>
                                        <p:tav tm="100000">
                                          <p:val>
                                            <p:fltVal val="0"/>
                                          </p:val>
                                        </p:tav>
                                      </p:tavLst>
                                    </p:anim>
                                    <p:anim calcmode="lin" valueType="num">
                                      <p:cBhvr>
                                        <p:cTn id="14" dur="1000"/>
                                        <p:tgtEl>
                                          <p:spTgt spid="13"/>
                                        </p:tgtEl>
                                        <p:attrNameLst>
                                          <p:attrName>ppt_h</p:attrName>
                                        </p:attrNameLst>
                                      </p:cBhvr>
                                      <p:tavLst>
                                        <p:tav tm="0">
                                          <p:val>
                                            <p:strVal val="ppt_h"/>
                                          </p:val>
                                        </p:tav>
                                        <p:tav tm="100000">
                                          <p:val>
                                            <p:fltVal val="0"/>
                                          </p:val>
                                        </p:tav>
                                      </p:tavLst>
                                    </p:anim>
                                    <p:anim calcmode="lin" valueType="num">
                                      <p:cBhvr>
                                        <p:cTn id="15" dur="1000"/>
                                        <p:tgtEl>
                                          <p:spTgt spid="13"/>
                                        </p:tgtEl>
                                        <p:attrNameLst>
                                          <p:attrName>style.rotation</p:attrName>
                                        </p:attrNameLst>
                                      </p:cBhvr>
                                      <p:tavLst>
                                        <p:tav tm="0">
                                          <p:val>
                                            <p:fltVal val="0"/>
                                          </p:val>
                                        </p:tav>
                                        <p:tav tm="100000">
                                          <p:val>
                                            <p:fltVal val="90"/>
                                          </p:val>
                                        </p:tav>
                                      </p:tavLst>
                                    </p:anim>
                                    <p:animEffect transition="out" filter="fade">
                                      <p:cBhvr>
                                        <p:cTn id="16" dur="1000"/>
                                        <p:tgtEl>
                                          <p:spTgt spid="13"/>
                                        </p:tgtEl>
                                      </p:cBhvr>
                                    </p:animEffect>
                                    <p:set>
                                      <p:cBhvr>
                                        <p:cTn id="17" dur="1" fill="hold">
                                          <p:stCondLst>
                                            <p:cond delay="999"/>
                                          </p:stCondLst>
                                        </p:cTn>
                                        <p:tgtEl>
                                          <p:spTgt spid="13"/>
                                        </p:tgtEl>
                                        <p:attrNameLst>
                                          <p:attrName>style.visibility</p:attrName>
                                        </p:attrNameLst>
                                      </p:cBhvr>
                                      <p:to>
                                        <p:strVal val="hidden"/>
                                      </p:to>
                                    </p:se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ppt_w</p:attrName>
                                        </p:attrNameLst>
                                      </p:cBhvr>
                                      <p:tavLst>
                                        <p:tav tm="0">
                                          <p:val>
                                            <p:fltVal val="0"/>
                                          </p:val>
                                        </p:tav>
                                        <p:tav tm="100000">
                                          <p:val>
                                            <p:strVal val="#ppt_w"/>
                                          </p:val>
                                        </p:tav>
                                      </p:tavLst>
                                    </p:anim>
                                    <p:anim calcmode="lin" valueType="num">
                                      <p:cBhvr>
                                        <p:cTn id="22" dur="1000" fill="hold"/>
                                        <p:tgtEl>
                                          <p:spTgt spid="18"/>
                                        </p:tgtEl>
                                        <p:attrNameLst>
                                          <p:attrName>ppt_h</p:attrName>
                                        </p:attrNameLst>
                                      </p:cBhvr>
                                      <p:tavLst>
                                        <p:tav tm="0">
                                          <p:val>
                                            <p:fltVal val="0"/>
                                          </p:val>
                                        </p:tav>
                                        <p:tav tm="100000">
                                          <p:val>
                                            <p:strVal val="#ppt_h"/>
                                          </p:val>
                                        </p:tav>
                                      </p:tavLst>
                                    </p:anim>
                                    <p:anim calcmode="lin" valueType="num">
                                      <p:cBhvr>
                                        <p:cTn id="23" dur="1000" fill="hold"/>
                                        <p:tgtEl>
                                          <p:spTgt spid="18"/>
                                        </p:tgtEl>
                                        <p:attrNameLst>
                                          <p:attrName>style.rotation</p:attrName>
                                        </p:attrNameLst>
                                      </p:cBhvr>
                                      <p:tavLst>
                                        <p:tav tm="0">
                                          <p:val>
                                            <p:fltVal val="90"/>
                                          </p:val>
                                        </p:tav>
                                        <p:tav tm="100000">
                                          <p:val>
                                            <p:fltVal val="0"/>
                                          </p:val>
                                        </p:tav>
                                      </p:tavLst>
                                    </p:anim>
                                    <p:animEffect transition="in" filter="fade">
                                      <p:cBhvr>
                                        <p:cTn id="24" dur="1000"/>
                                        <p:tgtEl>
                                          <p:spTgt spid="18"/>
                                        </p:tgtEl>
                                      </p:cBhvr>
                                    </p:animEffect>
                                  </p:childTnLst>
                                </p:cTn>
                              </p:par>
                              <p:par>
                                <p:cTn id="25" presetID="6" presetClass="entr" presetSubtype="32"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ircle(out)">
                                      <p:cBhvr>
                                        <p:cTn id="27" dur="2000"/>
                                        <p:tgtEl>
                                          <p:spTgt spid="19"/>
                                        </p:tgtEl>
                                      </p:cBhvr>
                                    </p:animEffect>
                                  </p:childTnLst>
                                </p:cTn>
                              </p:par>
                            </p:childTnLst>
                          </p:cTn>
                        </p:par>
                        <p:par>
                          <p:cTn id="28" fill="hold">
                            <p:stCondLst>
                              <p:cond delay="4000"/>
                            </p:stCondLst>
                            <p:childTnLst>
                              <p:par>
                                <p:cTn id="29" presetID="22"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4500"/>
                            </p:stCondLst>
                            <p:childTnLst>
                              <p:par>
                                <p:cTn id="33" presetID="2" presetClass="entr" presetSubtype="8"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23"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144016" y="332656"/>
            <a:ext cx="9540552" cy="6048672"/>
          </a:xfrm>
        </p:spPr>
        <p:txBody>
          <a:bodyPr/>
          <a:lstStyle/>
          <a:p>
            <a:pPr marL="0" indent="0" algn="ctr">
              <a:lnSpc>
                <a:spcPct val="150000"/>
              </a:lnSpc>
            </a:pPr>
            <a:endParaRPr lang="fr-FR" sz="2000" u="sng" dirty="0">
              <a:solidFill>
                <a:srgbClr val="C13B25"/>
              </a:solidFill>
              <a:latin typeface="Arnold Boecklin" panose="04027200000000000000" pitchFamily="82" charset="0"/>
            </a:endParaRPr>
          </a:p>
          <a:p>
            <a:pPr marL="0" indent="0" algn="ctr">
              <a:lnSpc>
                <a:spcPct val="150000"/>
              </a:lnSpc>
            </a:pPr>
            <a:r>
              <a:rPr lang="fr-FR" sz="2000" i="1" dirty="0">
                <a:latin typeface="Garamond" panose="02020404030301010803" pitchFamily="18" charset="0"/>
              </a:rPr>
              <a:t>En utilisant les 4 Éléments issus des grands jeux de stratégie…</a:t>
            </a:r>
          </a:p>
          <a:p>
            <a:pPr marL="0" indent="0" algn="ctr"/>
            <a:r>
              <a:rPr lang="fr-FR" sz="2000" i="1" dirty="0">
                <a:latin typeface="Garamond" panose="02020404030301010803" pitchFamily="18" charset="0"/>
              </a:rPr>
              <a:t>Les Échecs (B), le Go (P), le Backgammon (S) et l’Awalé (E) et le contexte du </a:t>
            </a:r>
            <a:r>
              <a:rPr lang="fr-FR" sz="2000" i="1" dirty="0" err="1">
                <a:latin typeface="Garamond" panose="02020404030301010803" pitchFamily="18" charset="0"/>
              </a:rPr>
              <a:t>Kriegsspiel</a:t>
            </a:r>
            <a:r>
              <a:rPr lang="fr-FR" sz="2000" i="1" dirty="0">
                <a:latin typeface="Garamond" panose="02020404030301010803" pitchFamily="18" charset="0"/>
              </a:rPr>
              <a:t> (k, t, </a:t>
            </a:r>
            <a:r>
              <a:rPr lang="fr-FR" altLang="fr-FR" sz="2000" i="1" dirty="0">
                <a:latin typeface="Garamond" panose="02020404030301010803" pitchFamily="18" charset="0"/>
                <a:sym typeface="Symbol" panose="05050102010706020507" pitchFamily="18" charset="2"/>
              </a:rPr>
              <a:t></a:t>
            </a:r>
            <a:r>
              <a:rPr lang="fr-FR" altLang="fr-FR" sz="2000" dirty="0">
                <a:latin typeface="Garamond" panose="02020404030301010803" pitchFamily="18" charset="0"/>
                <a:sym typeface="Symbol" panose="05050102010706020507" pitchFamily="18" charset="2"/>
              </a:rPr>
              <a:t>)</a:t>
            </a:r>
            <a:endParaRPr lang="fr-FR" sz="2000" i="1" dirty="0">
              <a:latin typeface="Garamond" panose="02020404030301010803" pitchFamily="18" charset="0"/>
            </a:endParaRPr>
          </a:p>
          <a:p>
            <a:pPr marL="0" indent="0" algn="ctr"/>
            <a:endParaRPr lang="fr-FR" sz="1400" i="1" dirty="0">
              <a:latin typeface="Garamond" panose="02020404030301010803" pitchFamily="18" charset="0"/>
            </a:endParaRPr>
          </a:p>
          <a:p>
            <a:pPr marL="400050" indent="-400050" algn="ctr">
              <a:buFont typeface="+mj-lt"/>
              <a:buAutoNum type="romanUcPeriod"/>
            </a:pPr>
            <a:r>
              <a:rPr lang="fr-CH" sz="2000" b="1" dirty="0">
                <a:solidFill>
                  <a:srgbClr val="932D1C"/>
                </a:solidFill>
                <a:latin typeface="Garamond" panose="02020404030301010803" pitchFamily="18" charset="0"/>
              </a:rPr>
              <a:t>On </a:t>
            </a:r>
            <a:r>
              <a:rPr lang="fr-CH" sz="2000" b="1" u="sng" dirty="0">
                <a:solidFill>
                  <a:srgbClr val="932D1C"/>
                </a:solidFill>
                <a:latin typeface="Garamond" panose="02020404030301010803" pitchFamily="18" charset="0"/>
              </a:rPr>
              <a:t>SIMULE la Stratégie</a:t>
            </a:r>
            <a:r>
              <a:rPr lang="fr-CH" sz="2000" b="1" dirty="0">
                <a:latin typeface="Garamond" panose="02020404030301010803" pitchFamily="18" charset="0"/>
              </a:rPr>
              <a:t> </a:t>
            </a:r>
            <a:br>
              <a:rPr lang="fr-CH" sz="2000" b="1" dirty="0">
                <a:latin typeface="Garamond" panose="02020404030301010803" pitchFamily="18" charset="0"/>
              </a:rPr>
            </a:br>
            <a:r>
              <a:rPr lang="fr-CH" sz="2000" dirty="0">
                <a:latin typeface="Garamond" panose="02020404030301010803" pitchFamily="18" charset="0"/>
              </a:rPr>
              <a:t>À travers la </a:t>
            </a:r>
            <a:r>
              <a:rPr lang="fr-CH" sz="2000" b="1" dirty="0">
                <a:latin typeface="Garamond" panose="02020404030301010803" pitchFamily="18" charset="0"/>
              </a:rPr>
              <a:t>Situation</a:t>
            </a:r>
            <a:r>
              <a:rPr lang="fr-CH" sz="2000" dirty="0">
                <a:latin typeface="Garamond" panose="02020404030301010803" pitchFamily="18" charset="0"/>
              </a:rPr>
              <a:t> (k), le </a:t>
            </a:r>
            <a:r>
              <a:rPr lang="fr-CH" sz="2000" b="1" dirty="0">
                <a:latin typeface="Garamond" panose="02020404030301010803" pitchFamily="18" charset="0"/>
              </a:rPr>
              <a:t>Temps </a:t>
            </a:r>
            <a:r>
              <a:rPr lang="fr-CH" sz="2000" dirty="0">
                <a:latin typeface="Garamond" panose="02020404030301010803" pitchFamily="18" charset="0"/>
              </a:rPr>
              <a:t>(t) et l’</a:t>
            </a:r>
            <a:r>
              <a:rPr lang="fr-CH" sz="2000" b="1" dirty="0">
                <a:latin typeface="Garamond" panose="02020404030301010803" pitchFamily="18" charset="0"/>
              </a:rPr>
              <a:t>Aléatoire </a:t>
            </a:r>
            <a:r>
              <a:rPr lang="fr-CH" sz="2000" dirty="0">
                <a:latin typeface="Garamond" panose="02020404030301010803" pitchFamily="18" charset="0"/>
              </a:rPr>
              <a:t>(</a:t>
            </a:r>
            <a:r>
              <a:rPr lang="fr-FR" altLang="fr-FR" sz="2000" dirty="0">
                <a:latin typeface="Garamond" panose="02020404030301010803" pitchFamily="18" charset="0"/>
                <a:sym typeface="Symbol" panose="05050102010706020507" pitchFamily="18" charset="2"/>
              </a:rPr>
              <a:t>)</a:t>
            </a:r>
            <a:r>
              <a:rPr lang="fr-CH" sz="2000" dirty="0">
                <a:latin typeface="Garamond" panose="02020404030301010803" pitchFamily="18" charset="0"/>
              </a:rPr>
              <a:t>, explorées par…</a:t>
            </a:r>
            <a:br>
              <a:rPr lang="fr-CH" sz="2000" dirty="0">
                <a:latin typeface="Garamond" panose="02020404030301010803" pitchFamily="18" charset="0"/>
              </a:rPr>
            </a:br>
            <a:r>
              <a:rPr lang="fr-CH" sz="2000" dirty="0">
                <a:latin typeface="Garamond" panose="02020404030301010803" pitchFamily="18" charset="0"/>
              </a:rPr>
              <a:t>La Puissance (B) | l’Expertise (P) | Les Relations (S) | la Finance (E) </a:t>
            </a:r>
          </a:p>
          <a:p>
            <a:pPr marL="0" indent="0" algn="ctr"/>
            <a:br>
              <a:rPr lang="fr-CH" sz="1400" dirty="0">
                <a:latin typeface="Garamond" panose="02020404030301010803" pitchFamily="18" charset="0"/>
              </a:rPr>
            </a:br>
            <a:endParaRPr lang="fr-CH" sz="1400" dirty="0">
              <a:latin typeface="Garamond" panose="02020404030301010803" pitchFamily="18" charset="0"/>
            </a:endParaRPr>
          </a:p>
          <a:p>
            <a:pPr marL="400050" indent="-400050">
              <a:buFont typeface="+mj-lt"/>
              <a:buAutoNum type="romanUcPeriod"/>
            </a:pPr>
            <a:endParaRPr lang="fr-CH" sz="2000" b="1" dirty="0">
              <a:latin typeface="Garamond" panose="02020404030301010803" pitchFamily="18" charset="0"/>
            </a:endParaRPr>
          </a:p>
          <a:p>
            <a:pPr marL="400050" indent="-400050" algn="just">
              <a:buFont typeface="+mj-lt"/>
              <a:buAutoNum type="romanUcPeriod"/>
            </a:pPr>
            <a:endParaRPr lang="fr-FR" sz="2000" b="1" dirty="0">
              <a:latin typeface="Garamond" panose="02020404030301010803" pitchFamily="18" charset="0"/>
            </a:endParaRPr>
          </a:p>
          <a:p>
            <a:pPr marL="514350" indent="-514350" algn="ctr">
              <a:buFont typeface="+mj-lt"/>
              <a:buAutoNum type="romanUcPeriod" startAt="2"/>
            </a:pPr>
            <a:r>
              <a:rPr lang="fr-CH" sz="2000" b="1" dirty="0">
                <a:solidFill>
                  <a:srgbClr val="932D1C"/>
                </a:solidFill>
                <a:latin typeface="Garamond" panose="02020404030301010803" pitchFamily="18" charset="0"/>
              </a:rPr>
              <a:t>On </a:t>
            </a:r>
            <a:r>
              <a:rPr lang="fr-CH" sz="2000" b="1" u="sng" dirty="0">
                <a:solidFill>
                  <a:srgbClr val="932D1C"/>
                </a:solidFill>
                <a:latin typeface="Garamond" panose="02020404030301010803" pitchFamily="18" charset="0"/>
              </a:rPr>
              <a:t>ÉVALUE</a:t>
            </a:r>
            <a:r>
              <a:rPr lang="fr-CH" sz="2000" dirty="0">
                <a:solidFill>
                  <a:srgbClr val="932D1C"/>
                </a:solidFill>
                <a:latin typeface="Garamond" panose="02020404030301010803" pitchFamily="18" charset="0"/>
              </a:rPr>
              <a:t> </a:t>
            </a:r>
            <a:br>
              <a:rPr lang="fr-CH" sz="2000" dirty="0">
                <a:solidFill>
                  <a:srgbClr val="932D1C"/>
                </a:solidFill>
                <a:latin typeface="Garamond" panose="02020404030301010803" pitchFamily="18" charset="0"/>
              </a:rPr>
            </a:br>
            <a:r>
              <a:rPr lang="fr-CH" sz="2000" i="1" dirty="0">
                <a:latin typeface="Garamond" panose="02020404030301010803" pitchFamily="18" charset="0"/>
              </a:rPr>
              <a:t>(standardisée, sans besoin d’observateur)</a:t>
            </a:r>
            <a:br>
              <a:rPr lang="fr-CH" sz="2000" dirty="0">
                <a:solidFill>
                  <a:srgbClr val="932D1C"/>
                </a:solidFill>
                <a:latin typeface="Garamond" panose="02020404030301010803" pitchFamily="18" charset="0"/>
              </a:rPr>
            </a:br>
            <a:r>
              <a:rPr lang="fr-CH" sz="2000" dirty="0">
                <a:latin typeface="Garamond" panose="02020404030301010803" pitchFamily="18" charset="0"/>
              </a:rPr>
              <a:t>L’individu </a:t>
            </a:r>
            <a:r>
              <a:rPr lang="fr-CH" sz="2000" b="1" dirty="0">
                <a:latin typeface="Garamond" panose="02020404030301010803" pitchFamily="18" charset="0"/>
              </a:rPr>
              <a:t>DANS</a:t>
            </a:r>
            <a:r>
              <a:rPr lang="fr-CH" sz="2000" dirty="0">
                <a:latin typeface="Garamond" panose="02020404030301010803" pitchFamily="18" charset="0"/>
              </a:rPr>
              <a:t> le groupe </a:t>
            </a:r>
            <a:r>
              <a:rPr lang="fr-CH" sz="2000" b="1" u="sng" dirty="0">
                <a:latin typeface="Garamond" panose="02020404030301010803" pitchFamily="18" charset="0"/>
              </a:rPr>
              <a:t>ET</a:t>
            </a:r>
            <a:r>
              <a:rPr lang="fr-CH" sz="2000" dirty="0">
                <a:latin typeface="Garamond" panose="02020404030301010803" pitchFamily="18" charset="0"/>
              </a:rPr>
              <a:t> dans des situations </a:t>
            </a:r>
            <a:r>
              <a:rPr lang="fr-CH" sz="2000" b="1" dirty="0">
                <a:latin typeface="Garamond" panose="02020404030301010803" pitchFamily="18" charset="0"/>
              </a:rPr>
              <a:t>DYNAMIQUES</a:t>
            </a:r>
            <a:r>
              <a:rPr lang="fr-CH" sz="2000" dirty="0">
                <a:latin typeface="Garamond" panose="02020404030301010803" pitchFamily="18" charset="0"/>
              </a:rPr>
              <a:t>, </a:t>
            </a:r>
            <a:br>
              <a:rPr lang="fr-CH" sz="2000" dirty="0">
                <a:latin typeface="Garamond" panose="02020404030301010803" pitchFamily="18" charset="0"/>
              </a:rPr>
            </a:br>
            <a:r>
              <a:rPr lang="fr-CH" sz="2000" dirty="0">
                <a:latin typeface="Garamond" panose="02020404030301010803" pitchFamily="18" charset="0"/>
              </a:rPr>
              <a:t>à travers ses actions typologisées et révélant ses </a:t>
            </a:r>
            <a:r>
              <a:rPr lang="fr-CH" sz="2000" b="1" dirty="0">
                <a:latin typeface="Garamond" panose="02020404030301010803" pitchFamily="18" charset="0"/>
              </a:rPr>
              <a:t>STRATÉGIES</a:t>
            </a:r>
            <a:r>
              <a:rPr lang="fr-CH" sz="2000" dirty="0">
                <a:latin typeface="Garamond" panose="02020404030301010803" pitchFamily="18" charset="0"/>
              </a:rPr>
              <a:t> et </a:t>
            </a:r>
            <a:r>
              <a:rPr lang="fr-CH" sz="2000" b="1" dirty="0">
                <a:latin typeface="Garamond" panose="02020404030301010803" pitchFamily="18" charset="0"/>
              </a:rPr>
              <a:t>PROFILS</a:t>
            </a:r>
          </a:p>
          <a:p>
            <a:pPr marL="400050" indent="-400050" algn="just">
              <a:buFont typeface="+mj-lt"/>
              <a:buAutoNum type="romanUcPeriod" startAt="2"/>
            </a:pPr>
            <a:endParaRPr lang="fr-CH" sz="2000" b="1" dirty="0">
              <a:latin typeface="Garamond" panose="02020404030301010803" pitchFamily="18" charset="0"/>
            </a:endParaRPr>
          </a:p>
          <a:p>
            <a:pPr marL="400050" indent="-400050" algn="ctr">
              <a:buFont typeface="+mj-lt"/>
              <a:buAutoNum type="romanUcPeriod" startAt="2"/>
            </a:pPr>
            <a:r>
              <a:rPr lang="fr-CH" sz="2000" b="1" dirty="0">
                <a:solidFill>
                  <a:srgbClr val="932D1C"/>
                </a:solidFill>
                <a:latin typeface="Garamond" panose="02020404030301010803" pitchFamily="18" charset="0"/>
              </a:rPr>
              <a:t>On les </a:t>
            </a:r>
            <a:r>
              <a:rPr lang="fr-CH" sz="2000" b="1" u="sng" dirty="0">
                <a:solidFill>
                  <a:srgbClr val="932D1C"/>
                </a:solidFill>
                <a:latin typeface="Garamond" panose="02020404030301010803" pitchFamily="18" charset="0"/>
              </a:rPr>
              <a:t>FORME et Ils s’AUTO-FORMENT</a:t>
            </a:r>
            <a:r>
              <a:rPr lang="fr-CH" sz="2000" dirty="0">
                <a:latin typeface="Garamond" panose="02020404030301010803" pitchFamily="18" charset="0"/>
              </a:rPr>
              <a:t> </a:t>
            </a:r>
            <a:br>
              <a:rPr lang="fr-CH" sz="2000" dirty="0">
                <a:latin typeface="Garamond" panose="02020404030301010803" pitchFamily="18" charset="0"/>
              </a:rPr>
            </a:br>
            <a:r>
              <a:rPr lang="fr-CH" sz="2000" dirty="0">
                <a:latin typeface="Garamond" panose="02020404030301010803" pitchFamily="18" charset="0"/>
              </a:rPr>
              <a:t>À expérimenter les 4 </a:t>
            </a:r>
            <a:r>
              <a:rPr lang="fr-CH" sz="2000" b="1" dirty="0">
                <a:latin typeface="Garamond" panose="02020404030301010803" pitchFamily="18" charset="0"/>
              </a:rPr>
              <a:t>DIFFÉRENTS</a:t>
            </a:r>
            <a:r>
              <a:rPr lang="fr-CH" sz="2000" dirty="0">
                <a:latin typeface="Garamond" panose="02020404030301010803" pitchFamily="18" charset="0"/>
              </a:rPr>
              <a:t> Éléments en </a:t>
            </a:r>
            <a:r>
              <a:rPr lang="fr-CH" sz="2000" b="1" dirty="0">
                <a:latin typeface="Garamond" panose="02020404030301010803" pitchFamily="18" charset="0"/>
              </a:rPr>
              <a:t>DIFÉRENTS</a:t>
            </a:r>
            <a:r>
              <a:rPr lang="fr-CH" sz="2000" dirty="0">
                <a:latin typeface="Garamond" panose="02020404030301010803" pitchFamily="18" charset="0"/>
              </a:rPr>
              <a:t> Contextes </a:t>
            </a:r>
            <a:br>
              <a:rPr lang="fr-CH" sz="2000" dirty="0">
                <a:latin typeface="Garamond" panose="02020404030301010803" pitchFamily="18" charset="0"/>
              </a:rPr>
            </a:br>
            <a:r>
              <a:rPr lang="fr-CH" sz="2000" dirty="0">
                <a:latin typeface="Garamond" panose="02020404030301010803" pitchFamily="18" charset="0"/>
              </a:rPr>
              <a:t>(hasardeux, interactifs et/ou scénarisés) </a:t>
            </a:r>
            <a:r>
              <a:rPr lang="fr-CH" sz="2000" b="1" dirty="0">
                <a:latin typeface="Garamond" panose="02020404030301010803" pitchFamily="18" charset="0"/>
              </a:rPr>
              <a:t>À TRAVERS LE JEU</a:t>
            </a:r>
            <a:endParaRPr lang="fr-CH" b="1" dirty="0"/>
          </a:p>
          <a:p>
            <a:pPr marL="0" indent="0" algn="ctr">
              <a:lnSpc>
                <a:spcPct val="150000"/>
              </a:lnSpc>
            </a:pPr>
            <a:endParaRPr lang="fr-FR" i="1" dirty="0"/>
          </a:p>
          <a:p>
            <a:pPr marL="0" indent="0" algn="just">
              <a:lnSpc>
                <a:spcPct val="150000"/>
              </a:lnSpc>
            </a:pPr>
            <a:br>
              <a:rPr lang="fr-FR" dirty="0"/>
            </a:br>
            <a:endParaRPr lang="en-US" dirty="0"/>
          </a:p>
        </p:txBody>
      </p:sp>
      <p:pic>
        <p:nvPicPr>
          <p:cNvPr id="6" name="Picture 5">
            <a:extLst>
              <a:ext uri="{FF2B5EF4-FFF2-40B4-BE49-F238E27FC236}">
                <a16:creationId xmlns:a16="http://schemas.microsoft.com/office/drawing/2014/main" id="{E024DD19-C2E6-D7B4-01DE-63C4A7D53BB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229807" y="2799509"/>
            <a:ext cx="900112" cy="873424"/>
          </a:xfrm>
          <a:prstGeom prst="rect">
            <a:avLst/>
          </a:prstGeom>
          <a:effectLst>
            <a:glow rad="127000">
              <a:schemeClr val="bg1"/>
            </a:glow>
            <a:reflection blurRad="6350" stA="50000" endA="300" endPos="55000" dir="5400000" sy="-100000" algn="bl" rotWithShape="0"/>
          </a:effectLst>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4" name="Picture 3" descr="Icon&#10;&#10;Description automatically generated">
            <a:extLst>
              <a:ext uri="{FF2B5EF4-FFF2-40B4-BE49-F238E27FC236}">
                <a16:creationId xmlns:a16="http://schemas.microsoft.com/office/drawing/2014/main" id="{8D9792FD-61DC-55C8-A6C2-E637656BA9F6}"/>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5580114" y="260648"/>
            <a:ext cx="2272981" cy="1143000"/>
          </a:xfrm>
          <a:prstGeom prst="rect">
            <a:avLst/>
          </a:prstGeom>
        </p:spPr>
      </p:pic>
      <p:pic>
        <p:nvPicPr>
          <p:cNvPr id="10" name="Picture 7">
            <a:extLst>
              <a:ext uri="{FF2B5EF4-FFF2-40B4-BE49-F238E27FC236}">
                <a16:creationId xmlns:a16="http://schemas.microsoft.com/office/drawing/2014/main" id="{05E74AA6-0A35-8034-C589-21716C7511F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776083" y="2821596"/>
            <a:ext cx="792088" cy="792088"/>
          </a:xfrm>
          <a:prstGeom prst="ellipse">
            <a:avLst/>
          </a:prstGeom>
          <a:ln w="63500" cap="rnd">
            <a:solidFill>
              <a:srgbClr val="333333"/>
            </a:solidFill>
          </a:ln>
          <a:effectLst>
            <a:glow rad="317500">
              <a:srgbClr val="FFC000">
                <a:alpha val="25000"/>
              </a:srgbClr>
            </a:glow>
            <a:reflection blurRad="6350" stA="50000" endA="300" endPos="55000" dir="5400000" sy="-100000" algn="bl" rotWithShape="0"/>
          </a:effectLst>
          <a:scene3d>
            <a:camera prst="isometricOffAxis2Lef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34ADC33A-09C5-CA6F-F532-B43C012AE04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117624" y="3068960"/>
            <a:ext cx="792088" cy="792088"/>
          </a:xfrm>
          <a:prstGeom prst="ellipse">
            <a:avLst/>
          </a:prstGeom>
          <a:ln w="63500" cap="rnd">
            <a:solidFill>
              <a:srgbClr val="333333"/>
            </a:solidFill>
          </a:ln>
          <a:effectLst>
            <a:glow rad="317500">
              <a:srgbClr val="FF0000">
                <a:alpha val="25000"/>
              </a:srgbClr>
            </a:glow>
            <a:reflection blurRad="6350" stA="50000" endA="300" endPos="55000" dir="5400000" sy="-100000" algn="bl" rotWithShape="0"/>
          </a:effectLst>
          <a:scene3d>
            <a:camera prst="perspectiveContrastingRightFacing"/>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 name="Picture 5">
            <a:extLst>
              <a:ext uri="{FF2B5EF4-FFF2-40B4-BE49-F238E27FC236}">
                <a16:creationId xmlns:a16="http://schemas.microsoft.com/office/drawing/2014/main" id="{C5913D97-C465-851A-6701-F12A3F69466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370739" y="2955514"/>
            <a:ext cx="792088" cy="792088"/>
          </a:xfrm>
          <a:prstGeom prst="ellipse">
            <a:avLst/>
          </a:prstGeom>
          <a:ln w="63500" cap="rnd">
            <a:solidFill>
              <a:srgbClr val="333333"/>
            </a:solidFill>
          </a:ln>
          <a:effectLst>
            <a:glow rad="317500">
              <a:srgbClr val="92D050">
                <a:alpha val="25000"/>
              </a:srgbClr>
            </a:glow>
            <a:reflection blurRad="6350" stA="50000" endA="300" endPos="55000" dir="5400000" sy="-100000" algn="bl" rotWithShape="0"/>
          </a:effectLst>
          <a:scene3d>
            <a:camera prst="perspectiveContrastingLeftFacing"/>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1793C759-A25B-E511-6AD5-49D81AF69719}"/>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30383" y="2780928"/>
            <a:ext cx="792089" cy="792088"/>
          </a:xfrm>
          <a:prstGeom prst="ellipse">
            <a:avLst/>
          </a:prstGeom>
          <a:ln w="63500" cap="rnd">
            <a:solidFill>
              <a:srgbClr val="333333"/>
            </a:solidFill>
          </a:ln>
          <a:effectLst>
            <a:glow rad="317500">
              <a:srgbClr val="00B0F0">
                <a:alpha val="25000"/>
              </a:srgbClr>
            </a:glow>
            <a:reflection blurRad="6350" stA="50000" endA="300" endPos="55000" dir="5400000" sy="-100000" algn="bl" rotWithShape="0"/>
          </a:effectLst>
          <a:scene3d>
            <a:camera prst="isometricOffAxis1Righ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2" descr="A close-up of a crescent moon&#10;&#10;Description automatically generated with low confidence">
            <a:extLst>
              <a:ext uri="{FF2B5EF4-FFF2-40B4-BE49-F238E27FC236}">
                <a16:creationId xmlns:a16="http://schemas.microsoft.com/office/drawing/2014/main" id="{8B8BF753-BC71-66E1-43FD-FC0C7584C1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04334" y="2944387"/>
            <a:ext cx="758495" cy="767213"/>
          </a:xfrm>
          <a:prstGeom prst="rect">
            <a:avLst/>
          </a:prstGeom>
          <a:effectLst>
            <a:glow rad="127000">
              <a:srgbClr val="92D050">
                <a:alpha val="20000"/>
              </a:srgbClr>
            </a:glow>
          </a:effectLst>
        </p:spPr>
      </p:pic>
      <p:pic>
        <p:nvPicPr>
          <p:cNvPr id="15" name="Picture 14">
            <a:extLst>
              <a:ext uri="{FF2B5EF4-FFF2-40B4-BE49-F238E27FC236}">
                <a16:creationId xmlns:a16="http://schemas.microsoft.com/office/drawing/2014/main" id="{8B93F142-EFB8-0B3C-AAE2-CF178DDF35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227" y="2799509"/>
            <a:ext cx="758495" cy="767213"/>
          </a:xfrm>
          <a:prstGeom prst="rect">
            <a:avLst/>
          </a:prstGeom>
          <a:effectLst>
            <a:glow rad="127000">
              <a:srgbClr val="00B0F0">
                <a:alpha val="20000"/>
              </a:srgbClr>
            </a:glow>
          </a:effectLst>
        </p:spPr>
      </p:pic>
      <p:pic>
        <p:nvPicPr>
          <p:cNvPr id="17" name="Picture 16">
            <a:extLst>
              <a:ext uri="{FF2B5EF4-FFF2-40B4-BE49-F238E27FC236}">
                <a16:creationId xmlns:a16="http://schemas.microsoft.com/office/drawing/2014/main" id="{DF9FFD49-14FE-5943-0143-D4C357525E8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84913" y="2768079"/>
            <a:ext cx="758495" cy="767213"/>
          </a:xfrm>
          <a:prstGeom prst="rect">
            <a:avLst/>
          </a:prstGeom>
          <a:effectLst>
            <a:glow rad="127000">
              <a:srgbClr val="FFC000">
                <a:alpha val="20000"/>
              </a:srgbClr>
            </a:glow>
          </a:effectLst>
        </p:spPr>
      </p:pic>
      <p:pic>
        <p:nvPicPr>
          <p:cNvPr id="19" name="Picture 18" descr="A black and white image of a planet&#10;&#10;Description automatically generated with low confidence">
            <a:extLst>
              <a:ext uri="{FF2B5EF4-FFF2-40B4-BE49-F238E27FC236}">
                <a16:creationId xmlns:a16="http://schemas.microsoft.com/office/drawing/2014/main" id="{3E7B6973-7E95-60E6-2007-9C6215E773C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7737" y="3017539"/>
            <a:ext cx="758495" cy="767213"/>
          </a:xfrm>
          <a:prstGeom prst="rect">
            <a:avLst/>
          </a:prstGeom>
          <a:effectLst>
            <a:glow rad="127000">
              <a:srgbClr val="FF0000">
                <a:alpha val="20000"/>
              </a:srgbClr>
            </a:glow>
          </a:effectLst>
        </p:spPr>
      </p:pic>
      <p:pic>
        <p:nvPicPr>
          <p:cNvPr id="16" name="Picture 15">
            <a:extLst>
              <a:ext uri="{FF2B5EF4-FFF2-40B4-BE49-F238E27FC236}">
                <a16:creationId xmlns:a16="http://schemas.microsoft.com/office/drawing/2014/main" id="{1BC6FC45-BF44-9915-C130-897E30BA510E}"/>
              </a:ext>
            </a:extLst>
          </p:cNvPr>
          <p:cNvPicPr>
            <a:picLocks noChangeAspect="1"/>
          </p:cNvPicPr>
          <p:nvPr/>
        </p:nvPicPr>
        <p:blipFill>
          <a:blip r:embed="rId17">
            <a:alphaModFix amt="70000"/>
            <a:extLst>
              <a:ext uri="{28A0092B-C50C-407E-A947-70E740481C1C}">
                <a14:useLocalDpi xmlns:a14="http://schemas.microsoft.com/office/drawing/2010/main" val="0"/>
              </a:ext>
            </a:extLst>
          </a:blip>
          <a:stretch>
            <a:fillRect/>
          </a:stretch>
        </p:blipFill>
        <p:spPr>
          <a:xfrm>
            <a:off x="109221" y="3401145"/>
            <a:ext cx="1582459" cy="1186844"/>
          </a:xfrm>
          <a:prstGeom prst="ellipse">
            <a:avLst/>
          </a:prstGeom>
          <a:ln>
            <a:noFill/>
          </a:ln>
          <a:effectLst>
            <a:softEdge rad="112500"/>
          </a:effectLst>
        </p:spPr>
      </p:pic>
      <p:pic>
        <p:nvPicPr>
          <p:cNvPr id="28" name="Picture 27" descr="A person in a suit and tie&#10;&#10;Description automatically generated with low confidence">
            <a:extLst>
              <a:ext uri="{FF2B5EF4-FFF2-40B4-BE49-F238E27FC236}">
                <a16:creationId xmlns:a16="http://schemas.microsoft.com/office/drawing/2014/main" id="{014BFA83-6262-DE02-F6B3-45549D1B2A0D}"/>
              </a:ext>
            </a:extLst>
          </p:cNvPr>
          <p:cNvPicPr>
            <a:picLocks noChangeAspect="1"/>
          </p:cNvPicPr>
          <p:nvPr/>
        </p:nvPicPr>
        <p:blipFill>
          <a:blip r:embed="rId18">
            <a:alphaModFix amt="70000"/>
            <a:extLst>
              <a:ext uri="{28A0092B-C50C-407E-A947-70E740481C1C}">
                <a14:useLocalDpi xmlns:a14="http://schemas.microsoft.com/office/drawing/2010/main" val="0"/>
              </a:ext>
            </a:extLst>
          </a:blip>
          <a:stretch>
            <a:fillRect/>
          </a:stretch>
        </p:blipFill>
        <p:spPr>
          <a:xfrm>
            <a:off x="5925374" y="3276473"/>
            <a:ext cx="1582459" cy="892507"/>
          </a:xfrm>
          <a:prstGeom prst="ellipse">
            <a:avLst/>
          </a:prstGeom>
          <a:ln>
            <a:noFill/>
          </a:ln>
          <a:effectLst>
            <a:softEdge rad="112500"/>
          </a:effectLst>
        </p:spPr>
      </p:pic>
      <p:pic>
        <p:nvPicPr>
          <p:cNvPr id="30" name="Picture 29" descr="A picture containing text, clock, monitor, meter&#10;&#10;Description automatically generated">
            <a:extLst>
              <a:ext uri="{FF2B5EF4-FFF2-40B4-BE49-F238E27FC236}">
                <a16:creationId xmlns:a16="http://schemas.microsoft.com/office/drawing/2014/main" id="{AA159669-E480-CCA1-FE6C-2E9F4E9CFD91}"/>
              </a:ext>
            </a:extLst>
          </p:cNvPr>
          <p:cNvPicPr>
            <a:picLocks noChangeAspect="1"/>
          </p:cNvPicPr>
          <p:nvPr/>
        </p:nvPicPr>
        <p:blipFill>
          <a:blip>
            <a:alphaModFix amt="70000"/>
            <a:extLst>
              <a:ext uri="{28A0092B-C50C-407E-A947-70E740481C1C}">
                <a14:useLocalDpi xmlns:a14="http://schemas.microsoft.com/office/drawing/2010/main" val="0"/>
              </a:ext>
            </a:extLst>
          </a:blip>
          <a:stretch>
            <a:fillRect/>
          </a:stretch>
        </p:blipFill>
        <p:spPr>
          <a:xfrm>
            <a:off x="7740352" y="3284984"/>
            <a:ext cx="1118192" cy="1118192"/>
          </a:xfrm>
          <a:prstGeom prst="ellipse">
            <a:avLst/>
          </a:prstGeom>
          <a:ln>
            <a:noFill/>
          </a:ln>
          <a:effectLst>
            <a:softEdge rad="112500"/>
          </a:effectLst>
        </p:spPr>
      </p:pic>
      <p:pic>
        <p:nvPicPr>
          <p:cNvPr id="32" name="Picture 31" descr="A picture containing text, person, indoor, electronics&#10;&#10;Description automatically generated">
            <a:extLst>
              <a:ext uri="{FF2B5EF4-FFF2-40B4-BE49-F238E27FC236}">
                <a16:creationId xmlns:a16="http://schemas.microsoft.com/office/drawing/2014/main" id="{4DE2DFA2-787E-4E96-BA63-8BD766E097AF}"/>
              </a:ext>
            </a:extLst>
          </p:cNvPr>
          <p:cNvPicPr>
            <a:picLocks noChangeAspect="1"/>
          </p:cNvPicPr>
          <p:nvPr/>
        </p:nvPicPr>
        <p:blipFill>
          <a:blip r:embed="rId19">
            <a:alphaModFix amt="70000"/>
            <a:extLst>
              <a:ext uri="{28A0092B-C50C-407E-A947-70E740481C1C}">
                <a14:useLocalDpi xmlns:a14="http://schemas.microsoft.com/office/drawing/2010/main" val="0"/>
              </a:ext>
            </a:extLst>
          </a:blip>
          <a:stretch>
            <a:fillRect/>
          </a:stretch>
        </p:blipFill>
        <p:spPr>
          <a:xfrm>
            <a:off x="1995214" y="3276473"/>
            <a:ext cx="1347244" cy="987746"/>
          </a:xfrm>
          <a:prstGeom prst="ellipse">
            <a:avLst/>
          </a:prstGeom>
          <a:ln>
            <a:noFill/>
          </a:ln>
          <a:effectLst>
            <a:softEdge rad="112500"/>
          </a:effectLst>
        </p:spPr>
      </p:pic>
    </p:spTree>
    <p:extLst>
      <p:ext uri="{BB962C8B-B14F-4D97-AF65-F5344CB8AC3E}">
        <p14:creationId xmlns:p14="http://schemas.microsoft.com/office/powerpoint/2010/main" val="13675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2)">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45" presetClass="entr" presetSubtype="0" fill="hold"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anim calcmode="lin" valueType="num">
                                      <p:cBhvr>
                                        <p:cTn id="21" dur="500" fill="hold"/>
                                        <p:tgtEl>
                                          <p:spTgt spid="9"/>
                                        </p:tgtEl>
                                        <p:attrNameLst>
                                          <p:attrName>ppt_w</p:attrName>
                                        </p:attrNameLst>
                                      </p:cBhvr>
                                      <p:tavLst>
                                        <p:tav tm="0" fmla="#ppt_w*sin(2.5*pi*$)">
                                          <p:val>
                                            <p:fltVal val="0"/>
                                          </p:val>
                                        </p:tav>
                                        <p:tav tm="100000">
                                          <p:val>
                                            <p:fltVal val="1"/>
                                          </p:val>
                                        </p:tav>
                                      </p:tavLst>
                                    </p:anim>
                                    <p:anim calcmode="lin" valueType="num">
                                      <p:cBhvr>
                                        <p:cTn id="22" dur="500" fill="hold"/>
                                        <p:tgtEl>
                                          <p:spTgt spid="9"/>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45" presetClass="exit" presetSubtype="0" fill="hold" nodeType="afterEffect">
                                  <p:stCondLst>
                                    <p:cond delay="0"/>
                                  </p:stCondLst>
                                  <p:childTnLst>
                                    <p:animEffect transition="out" filter="fade">
                                      <p:cBhvr>
                                        <p:cTn id="25" dur="250"/>
                                        <p:tgtEl>
                                          <p:spTgt spid="9"/>
                                        </p:tgtEl>
                                      </p:cBhvr>
                                    </p:animEffect>
                                    <p:anim calcmode="lin" valueType="num">
                                      <p:cBhvr>
                                        <p:cTn id="26" dur="25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7" dur="250"/>
                                        <p:tgtEl>
                                          <p:spTgt spid="9"/>
                                        </p:tgtEl>
                                        <p:attrNameLst>
                                          <p:attrName>ppt_h</p:attrName>
                                        </p:attrNameLst>
                                      </p:cBhvr>
                                      <p:tavLst>
                                        <p:tav tm="0">
                                          <p:val>
                                            <p:strVal val="ppt_h"/>
                                          </p:val>
                                        </p:tav>
                                        <p:tav tm="100000">
                                          <p:val>
                                            <p:strVal val="ppt_h"/>
                                          </p:val>
                                        </p:tav>
                                      </p:tavLst>
                                    </p:anim>
                                    <p:set>
                                      <p:cBhvr>
                                        <p:cTn id="28" dur="1" fill="hold">
                                          <p:stCondLst>
                                            <p:cond delay="249"/>
                                          </p:stCondLst>
                                        </p:cTn>
                                        <p:tgtEl>
                                          <p:spTgt spid="9"/>
                                        </p:tgtEl>
                                        <p:attrNameLst>
                                          <p:attrName>style.visibility</p:attrName>
                                        </p:attrNameLst>
                                      </p:cBhvr>
                                      <p:to>
                                        <p:strVal val="hidden"/>
                                      </p:to>
                                    </p:set>
                                  </p:childTnLst>
                                </p:cTn>
                              </p:par>
                            </p:childTnLst>
                          </p:cTn>
                        </p:par>
                        <p:par>
                          <p:cTn id="29" fill="hold">
                            <p:stCondLst>
                              <p:cond delay="1500"/>
                            </p:stCondLst>
                            <p:childTnLst>
                              <p:par>
                                <p:cTn id="30" presetID="45"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anim calcmode="lin" valueType="num">
                                      <p:cBhvr>
                                        <p:cTn id="33" dur="500" fill="hold"/>
                                        <p:tgtEl>
                                          <p:spTgt spid="19"/>
                                        </p:tgtEl>
                                        <p:attrNameLst>
                                          <p:attrName>ppt_w</p:attrName>
                                        </p:attrNameLst>
                                      </p:cBhvr>
                                      <p:tavLst>
                                        <p:tav tm="0" fmla="#ppt_w*sin(2.5*pi*$)">
                                          <p:val>
                                            <p:fltVal val="0"/>
                                          </p:val>
                                        </p:tav>
                                        <p:tav tm="100000">
                                          <p:val>
                                            <p:fltVal val="1"/>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2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anim calcmode="lin" valueType="num">
                                      <p:cBhvr>
                                        <p:cTn id="38" dur="500" fill="hold"/>
                                        <p:tgtEl>
                                          <p:spTgt spid="12"/>
                                        </p:tgtEl>
                                        <p:attrNameLst>
                                          <p:attrName>ppt_w</p:attrName>
                                        </p:attrNameLst>
                                      </p:cBhvr>
                                      <p:tavLst>
                                        <p:tav tm="0" fmla="#ppt_w*sin(2.5*pi*$)">
                                          <p:val>
                                            <p:fltVal val="0"/>
                                          </p:val>
                                        </p:tav>
                                        <p:tav tm="100000">
                                          <p:val>
                                            <p:fltVal val="1"/>
                                          </p:val>
                                        </p:tav>
                                      </p:tavLst>
                                    </p:anim>
                                    <p:anim calcmode="lin" valueType="num">
                                      <p:cBhvr>
                                        <p:cTn id="39" dur="500" fill="hold"/>
                                        <p:tgtEl>
                                          <p:spTgt spid="12"/>
                                        </p:tgtEl>
                                        <p:attrNameLst>
                                          <p:attrName>ppt_h</p:attrName>
                                        </p:attrNameLst>
                                      </p:cBhvr>
                                      <p:tavLst>
                                        <p:tav tm="0">
                                          <p:val>
                                            <p:strVal val="#ppt_h"/>
                                          </p:val>
                                        </p:tav>
                                        <p:tav tm="100000">
                                          <p:val>
                                            <p:strVal val="#ppt_h"/>
                                          </p:val>
                                        </p:tav>
                                      </p:tavLst>
                                    </p:anim>
                                  </p:childTnLst>
                                </p:cTn>
                              </p:par>
                            </p:childTnLst>
                          </p:cTn>
                        </p:par>
                        <p:par>
                          <p:cTn id="40" fill="hold">
                            <p:stCondLst>
                              <p:cond delay="2250"/>
                            </p:stCondLst>
                            <p:childTnLst>
                              <p:par>
                                <p:cTn id="41" presetID="45" presetClass="exit" presetSubtype="0" fill="hold" nodeType="afterEffect">
                                  <p:stCondLst>
                                    <p:cond delay="0"/>
                                  </p:stCondLst>
                                  <p:childTnLst>
                                    <p:animEffect transition="out" filter="fade">
                                      <p:cBhvr>
                                        <p:cTn id="42" dur="250"/>
                                        <p:tgtEl>
                                          <p:spTgt spid="12"/>
                                        </p:tgtEl>
                                      </p:cBhvr>
                                    </p:animEffect>
                                    <p:anim calcmode="lin" valueType="num">
                                      <p:cBhvr>
                                        <p:cTn id="43" dur="250"/>
                                        <p:tgtEl>
                                          <p:spTgt spid="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4" dur="250"/>
                                        <p:tgtEl>
                                          <p:spTgt spid="12"/>
                                        </p:tgtEl>
                                        <p:attrNameLst>
                                          <p:attrName>ppt_h</p:attrName>
                                        </p:attrNameLst>
                                      </p:cBhvr>
                                      <p:tavLst>
                                        <p:tav tm="0">
                                          <p:val>
                                            <p:strVal val="ppt_h"/>
                                          </p:val>
                                        </p:tav>
                                        <p:tav tm="100000">
                                          <p:val>
                                            <p:strVal val="ppt_h"/>
                                          </p:val>
                                        </p:tav>
                                      </p:tavLst>
                                    </p:anim>
                                    <p:set>
                                      <p:cBhvr>
                                        <p:cTn id="45" dur="1" fill="hold">
                                          <p:stCondLst>
                                            <p:cond delay="249"/>
                                          </p:stCondLst>
                                        </p:cTn>
                                        <p:tgtEl>
                                          <p:spTgt spid="12"/>
                                        </p:tgtEl>
                                        <p:attrNameLst>
                                          <p:attrName>style.visibility</p:attrName>
                                        </p:attrNameLst>
                                      </p:cBhvr>
                                      <p:to>
                                        <p:strVal val="hidden"/>
                                      </p:to>
                                    </p:set>
                                  </p:childTnLst>
                                </p:cTn>
                              </p:par>
                            </p:childTnLst>
                          </p:cTn>
                        </p:par>
                        <p:par>
                          <p:cTn id="46" fill="hold">
                            <p:stCondLst>
                              <p:cond delay="2750"/>
                            </p:stCondLst>
                            <p:childTnLst>
                              <p:par>
                                <p:cTn id="47" presetID="45" presetClass="entr" presetSubtype="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ppt_w</p:attrName>
                                        </p:attrNameLst>
                                      </p:cBhvr>
                                      <p:tavLst>
                                        <p:tav tm="0" fmla="#ppt_w*sin(2.5*pi*$)">
                                          <p:val>
                                            <p:fltVal val="0"/>
                                          </p:val>
                                        </p:tav>
                                        <p:tav tm="100000">
                                          <p:val>
                                            <p:fltVal val="1"/>
                                          </p:val>
                                        </p:tav>
                                      </p:tavLst>
                                    </p:anim>
                                    <p:anim calcmode="lin" valueType="num">
                                      <p:cBhvr>
                                        <p:cTn id="51" dur="500" fill="hold"/>
                                        <p:tgtEl>
                                          <p:spTgt spid="15"/>
                                        </p:tgtEl>
                                        <p:attrNameLst>
                                          <p:attrName>ppt_h</p:attrName>
                                        </p:attrNameLst>
                                      </p:cBhvr>
                                      <p:tavLst>
                                        <p:tav tm="0">
                                          <p:val>
                                            <p:strVal val="#ppt_h"/>
                                          </p:val>
                                        </p:tav>
                                        <p:tav tm="100000">
                                          <p:val>
                                            <p:strVal val="#ppt_h"/>
                                          </p:val>
                                        </p:tav>
                                      </p:tavLst>
                                    </p:anim>
                                  </p:childTnLst>
                                </p:cTn>
                              </p:par>
                              <p:par>
                                <p:cTn id="52" presetID="45" presetClass="entr" presetSubtype="0" fill="hold" nodeType="withEffect">
                                  <p:stCondLst>
                                    <p:cond delay="25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anim calcmode="lin" valueType="num">
                                      <p:cBhvr>
                                        <p:cTn id="55" dur="500" fill="hold"/>
                                        <p:tgtEl>
                                          <p:spTgt spid="10"/>
                                        </p:tgtEl>
                                        <p:attrNameLst>
                                          <p:attrName>ppt_w</p:attrName>
                                        </p:attrNameLst>
                                      </p:cBhvr>
                                      <p:tavLst>
                                        <p:tav tm="0" fmla="#ppt_w*sin(2.5*pi*$)">
                                          <p:val>
                                            <p:fltVal val="0"/>
                                          </p:val>
                                        </p:tav>
                                        <p:tav tm="100000">
                                          <p:val>
                                            <p:fltVal val="1"/>
                                          </p:val>
                                        </p:tav>
                                      </p:tavLst>
                                    </p:anim>
                                    <p:anim calcmode="lin" valueType="num">
                                      <p:cBhvr>
                                        <p:cTn id="56" dur="500" fill="hold"/>
                                        <p:tgtEl>
                                          <p:spTgt spid="10"/>
                                        </p:tgtEl>
                                        <p:attrNameLst>
                                          <p:attrName>ppt_h</p:attrName>
                                        </p:attrNameLst>
                                      </p:cBhvr>
                                      <p:tavLst>
                                        <p:tav tm="0">
                                          <p:val>
                                            <p:strVal val="#ppt_h"/>
                                          </p:val>
                                        </p:tav>
                                        <p:tav tm="100000">
                                          <p:val>
                                            <p:strVal val="#ppt_h"/>
                                          </p:val>
                                        </p:tav>
                                      </p:tavLst>
                                    </p:anim>
                                  </p:childTnLst>
                                </p:cTn>
                              </p:par>
                            </p:childTnLst>
                          </p:cTn>
                        </p:par>
                        <p:par>
                          <p:cTn id="57" fill="hold">
                            <p:stCondLst>
                              <p:cond delay="3500"/>
                            </p:stCondLst>
                            <p:childTnLst>
                              <p:par>
                                <p:cTn id="58" presetID="45" presetClass="exit" presetSubtype="0" fill="hold" nodeType="afterEffect">
                                  <p:stCondLst>
                                    <p:cond delay="0"/>
                                  </p:stCondLst>
                                  <p:childTnLst>
                                    <p:animEffect transition="out" filter="fade">
                                      <p:cBhvr>
                                        <p:cTn id="59" dur="250"/>
                                        <p:tgtEl>
                                          <p:spTgt spid="10"/>
                                        </p:tgtEl>
                                      </p:cBhvr>
                                    </p:animEffect>
                                    <p:anim calcmode="lin" valueType="num">
                                      <p:cBhvr>
                                        <p:cTn id="60" dur="25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1" dur="250"/>
                                        <p:tgtEl>
                                          <p:spTgt spid="10"/>
                                        </p:tgtEl>
                                        <p:attrNameLst>
                                          <p:attrName>ppt_h</p:attrName>
                                        </p:attrNameLst>
                                      </p:cBhvr>
                                      <p:tavLst>
                                        <p:tav tm="0">
                                          <p:val>
                                            <p:strVal val="ppt_h"/>
                                          </p:val>
                                        </p:tav>
                                        <p:tav tm="100000">
                                          <p:val>
                                            <p:strVal val="ppt_h"/>
                                          </p:val>
                                        </p:tav>
                                      </p:tavLst>
                                    </p:anim>
                                    <p:set>
                                      <p:cBhvr>
                                        <p:cTn id="62" dur="1" fill="hold">
                                          <p:stCondLst>
                                            <p:cond delay="249"/>
                                          </p:stCondLst>
                                        </p:cTn>
                                        <p:tgtEl>
                                          <p:spTgt spid="10"/>
                                        </p:tgtEl>
                                        <p:attrNameLst>
                                          <p:attrName>style.visibility</p:attrName>
                                        </p:attrNameLst>
                                      </p:cBhvr>
                                      <p:to>
                                        <p:strVal val="hidden"/>
                                      </p:to>
                                    </p:set>
                                  </p:childTnLst>
                                </p:cTn>
                              </p:par>
                            </p:childTnLst>
                          </p:cTn>
                        </p:par>
                        <p:par>
                          <p:cTn id="63" fill="hold">
                            <p:stCondLst>
                              <p:cond delay="4000"/>
                            </p:stCondLst>
                            <p:childTnLst>
                              <p:par>
                                <p:cTn id="64" presetID="45" presetClass="entr" presetSubtype="0" fill="hold"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anim calcmode="lin" valueType="num">
                                      <p:cBhvr>
                                        <p:cTn id="67" dur="500" fill="hold"/>
                                        <p:tgtEl>
                                          <p:spTgt spid="17"/>
                                        </p:tgtEl>
                                        <p:attrNameLst>
                                          <p:attrName>ppt_w</p:attrName>
                                        </p:attrNameLst>
                                      </p:cBhvr>
                                      <p:tavLst>
                                        <p:tav tm="0" fmla="#ppt_w*sin(2.5*pi*$)">
                                          <p:val>
                                            <p:fltVal val="0"/>
                                          </p:val>
                                        </p:tav>
                                        <p:tav tm="100000">
                                          <p:val>
                                            <p:fltVal val="1"/>
                                          </p:val>
                                        </p:tav>
                                      </p:tavLst>
                                    </p:anim>
                                    <p:anim calcmode="lin" valueType="num">
                                      <p:cBhvr>
                                        <p:cTn id="68" dur="500" fill="hold"/>
                                        <p:tgtEl>
                                          <p:spTgt spid="17"/>
                                        </p:tgtEl>
                                        <p:attrNameLst>
                                          <p:attrName>ppt_h</p:attrName>
                                        </p:attrNameLst>
                                      </p:cBhvr>
                                      <p:tavLst>
                                        <p:tav tm="0">
                                          <p:val>
                                            <p:strVal val="#ppt_h"/>
                                          </p:val>
                                        </p:tav>
                                        <p:tav tm="100000">
                                          <p:val>
                                            <p:strVal val="#ppt_h"/>
                                          </p:val>
                                        </p:tav>
                                      </p:tavLst>
                                    </p:anim>
                                  </p:childTnLst>
                                </p:cTn>
                              </p:par>
                              <p:par>
                                <p:cTn id="69" presetID="45" presetClass="entr" presetSubtype="0" fill="hold" nodeType="withEffect">
                                  <p:stCondLst>
                                    <p:cond delay="25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anim calcmode="lin" valueType="num">
                                      <p:cBhvr>
                                        <p:cTn id="72" dur="500" fill="hold"/>
                                        <p:tgtEl>
                                          <p:spTgt spid="11"/>
                                        </p:tgtEl>
                                        <p:attrNameLst>
                                          <p:attrName>ppt_w</p:attrName>
                                        </p:attrNameLst>
                                      </p:cBhvr>
                                      <p:tavLst>
                                        <p:tav tm="0" fmla="#ppt_w*sin(2.5*pi*$)">
                                          <p:val>
                                            <p:fltVal val="0"/>
                                          </p:val>
                                        </p:tav>
                                        <p:tav tm="100000">
                                          <p:val>
                                            <p:fltVal val="1"/>
                                          </p:val>
                                        </p:tav>
                                      </p:tavLst>
                                    </p:anim>
                                    <p:anim calcmode="lin" valueType="num">
                                      <p:cBhvr>
                                        <p:cTn id="73" dur="500" fill="hold"/>
                                        <p:tgtEl>
                                          <p:spTgt spid="11"/>
                                        </p:tgtEl>
                                        <p:attrNameLst>
                                          <p:attrName>ppt_h</p:attrName>
                                        </p:attrNameLst>
                                      </p:cBhvr>
                                      <p:tavLst>
                                        <p:tav tm="0">
                                          <p:val>
                                            <p:strVal val="#ppt_h"/>
                                          </p:val>
                                        </p:tav>
                                        <p:tav tm="100000">
                                          <p:val>
                                            <p:strVal val="#ppt_h"/>
                                          </p:val>
                                        </p:tav>
                                      </p:tavLst>
                                    </p:anim>
                                  </p:childTnLst>
                                </p:cTn>
                              </p:par>
                            </p:childTnLst>
                          </p:cTn>
                        </p:par>
                        <p:par>
                          <p:cTn id="74" fill="hold">
                            <p:stCondLst>
                              <p:cond delay="4750"/>
                            </p:stCondLst>
                            <p:childTnLst>
                              <p:par>
                                <p:cTn id="75" presetID="45" presetClass="exit" presetSubtype="0" fill="hold" nodeType="afterEffect">
                                  <p:stCondLst>
                                    <p:cond delay="0"/>
                                  </p:stCondLst>
                                  <p:childTnLst>
                                    <p:animEffect transition="out" filter="fade">
                                      <p:cBhvr>
                                        <p:cTn id="76" dur="250"/>
                                        <p:tgtEl>
                                          <p:spTgt spid="11"/>
                                        </p:tgtEl>
                                      </p:cBhvr>
                                    </p:animEffect>
                                    <p:anim calcmode="lin" valueType="num">
                                      <p:cBhvr>
                                        <p:cTn id="77" dur="25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8" dur="250"/>
                                        <p:tgtEl>
                                          <p:spTgt spid="11"/>
                                        </p:tgtEl>
                                        <p:attrNameLst>
                                          <p:attrName>ppt_h</p:attrName>
                                        </p:attrNameLst>
                                      </p:cBhvr>
                                      <p:tavLst>
                                        <p:tav tm="0">
                                          <p:val>
                                            <p:strVal val="ppt_h"/>
                                          </p:val>
                                        </p:tav>
                                        <p:tav tm="100000">
                                          <p:val>
                                            <p:strVal val="ppt_h"/>
                                          </p:val>
                                        </p:tav>
                                      </p:tavLst>
                                    </p:anim>
                                    <p:set>
                                      <p:cBhvr>
                                        <p:cTn id="79" dur="1" fill="hold">
                                          <p:stCondLst>
                                            <p:cond delay="249"/>
                                          </p:stCondLst>
                                        </p:cTn>
                                        <p:tgtEl>
                                          <p:spTgt spid="11"/>
                                        </p:tgtEl>
                                        <p:attrNameLst>
                                          <p:attrName>style.visibility</p:attrName>
                                        </p:attrNameLst>
                                      </p:cBhvr>
                                      <p:to>
                                        <p:strVal val="hidden"/>
                                      </p:to>
                                    </p:set>
                                  </p:childTnLst>
                                </p:cTn>
                              </p:par>
                            </p:childTnLst>
                          </p:cTn>
                        </p:par>
                        <p:par>
                          <p:cTn id="80" fill="hold">
                            <p:stCondLst>
                              <p:cond delay="5250"/>
                            </p:stCondLst>
                            <p:childTnLst>
                              <p:par>
                                <p:cTn id="81" presetID="45" presetClass="entr" presetSubtype="0" fill="hold"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anim calcmode="lin" valueType="num">
                                      <p:cBhvr>
                                        <p:cTn id="84" dur="500" fill="hold"/>
                                        <p:tgtEl>
                                          <p:spTgt spid="13"/>
                                        </p:tgtEl>
                                        <p:attrNameLst>
                                          <p:attrName>ppt_w</p:attrName>
                                        </p:attrNameLst>
                                      </p:cBhvr>
                                      <p:tavLst>
                                        <p:tav tm="0" fmla="#ppt_w*sin(2.5*pi*$)">
                                          <p:val>
                                            <p:fltVal val="0"/>
                                          </p:val>
                                        </p:tav>
                                        <p:tav tm="100000">
                                          <p:val>
                                            <p:fltVal val="1"/>
                                          </p:val>
                                        </p:tav>
                                      </p:tavLst>
                                    </p:anim>
                                    <p:anim calcmode="lin" valueType="num">
                                      <p:cBhvr>
                                        <p:cTn id="85" dur="500" fill="hold"/>
                                        <p:tgtEl>
                                          <p:spTgt spid="13"/>
                                        </p:tgtEl>
                                        <p:attrNameLst>
                                          <p:attrName>ppt_h</p:attrName>
                                        </p:attrNameLst>
                                      </p:cBhvr>
                                      <p:tavLst>
                                        <p:tav tm="0">
                                          <p:val>
                                            <p:strVal val="#ppt_h"/>
                                          </p:val>
                                        </p:tav>
                                        <p:tav tm="100000">
                                          <p:val>
                                            <p:strVal val="#ppt_h"/>
                                          </p:val>
                                        </p:tav>
                                      </p:tavLst>
                                    </p:anim>
                                  </p:childTnLst>
                                </p:cTn>
                              </p:par>
                              <p:par>
                                <p:cTn id="86" presetID="26" presetClass="entr" presetSubtype="0" fill="hold" nodeType="withEffect">
                                  <p:stCondLst>
                                    <p:cond delay="500"/>
                                  </p:stCondLst>
                                  <p:childTnLst>
                                    <p:set>
                                      <p:cBhvr>
                                        <p:cTn id="87" dur="1" fill="hold">
                                          <p:stCondLst>
                                            <p:cond delay="0"/>
                                          </p:stCondLst>
                                        </p:cTn>
                                        <p:tgtEl>
                                          <p:spTgt spid="6"/>
                                        </p:tgtEl>
                                        <p:attrNameLst>
                                          <p:attrName>style.visibility</p:attrName>
                                        </p:attrNameLst>
                                      </p:cBhvr>
                                      <p:to>
                                        <p:strVal val="visible"/>
                                      </p:to>
                                    </p:set>
                                    <p:animEffect transition="in" filter="wipe(down)">
                                      <p:cBhvr>
                                        <p:cTn id="88" dur="217">
                                          <p:stCondLst>
                                            <p:cond delay="0"/>
                                          </p:stCondLst>
                                        </p:cTn>
                                        <p:tgtEl>
                                          <p:spTgt spid="6"/>
                                        </p:tgtEl>
                                      </p:cBhvr>
                                    </p:animEffect>
                                    <p:anim calcmode="lin" valueType="num">
                                      <p:cBhvr>
                                        <p:cTn id="89" dur="683"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0" dur="249"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91" dur="249" tmFilter="0, 0; 0.125,0.2665; 0.25,0.4; 0.375,0.465; 0.5,0.5;  0.625,0.535; 0.75,0.6; 0.875,0.7335; 1,1">
                                          <p:stCondLst>
                                            <p:cond delay="249"/>
                                          </p:stCondLst>
                                        </p:cTn>
                                        <p:tgtEl>
                                          <p:spTgt spid="6"/>
                                        </p:tgtEl>
                                        <p:attrNameLst>
                                          <p:attrName>ppt_y</p:attrName>
                                        </p:attrNameLst>
                                      </p:cBhvr>
                                      <p:tavLst>
                                        <p:tav tm="0" fmla="#ppt_y-sin(pi*$)/9">
                                          <p:val>
                                            <p:fltVal val="0"/>
                                          </p:val>
                                        </p:tav>
                                        <p:tav tm="100000">
                                          <p:val>
                                            <p:fltVal val="1"/>
                                          </p:val>
                                        </p:tav>
                                      </p:tavLst>
                                    </p:anim>
                                    <p:anim calcmode="lin" valueType="num">
                                      <p:cBhvr>
                                        <p:cTn id="92" dur="124" tmFilter="0, 0; 0.125,0.2665; 0.25,0.4; 0.375,0.465; 0.5,0.5;  0.625,0.535; 0.75,0.6; 0.875,0.7335; 1,1">
                                          <p:stCondLst>
                                            <p:cond delay="497"/>
                                          </p:stCondLst>
                                        </p:cTn>
                                        <p:tgtEl>
                                          <p:spTgt spid="6"/>
                                        </p:tgtEl>
                                        <p:attrNameLst>
                                          <p:attrName>ppt_y</p:attrName>
                                        </p:attrNameLst>
                                      </p:cBhvr>
                                      <p:tavLst>
                                        <p:tav tm="0" fmla="#ppt_y-sin(pi*$)/27">
                                          <p:val>
                                            <p:fltVal val="0"/>
                                          </p:val>
                                        </p:tav>
                                        <p:tav tm="100000">
                                          <p:val>
                                            <p:fltVal val="1"/>
                                          </p:val>
                                        </p:tav>
                                      </p:tavLst>
                                    </p:anim>
                                    <p:anim calcmode="lin" valueType="num">
                                      <p:cBhvr>
                                        <p:cTn id="93" dur="62" tmFilter="0, 0; 0.125,0.2665; 0.25,0.4; 0.375,0.465; 0.5,0.5;  0.625,0.535; 0.75,0.6; 0.875,0.7335; 1,1">
                                          <p:stCondLst>
                                            <p:cond delay="621"/>
                                          </p:stCondLst>
                                        </p:cTn>
                                        <p:tgtEl>
                                          <p:spTgt spid="6"/>
                                        </p:tgtEl>
                                        <p:attrNameLst>
                                          <p:attrName>ppt_y</p:attrName>
                                        </p:attrNameLst>
                                      </p:cBhvr>
                                      <p:tavLst>
                                        <p:tav tm="0" fmla="#ppt_y-sin(pi*$)/81">
                                          <p:val>
                                            <p:fltVal val="0"/>
                                          </p:val>
                                        </p:tav>
                                        <p:tav tm="100000">
                                          <p:val>
                                            <p:fltVal val="1"/>
                                          </p:val>
                                        </p:tav>
                                      </p:tavLst>
                                    </p:anim>
                                    <p:animScale>
                                      <p:cBhvr>
                                        <p:cTn id="94" dur="10">
                                          <p:stCondLst>
                                            <p:cond delay="244"/>
                                          </p:stCondLst>
                                        </p:cTn>
                                        <p:tgtEl>
                                          <p:spTgt spid="6"/>
                                        </p:tgtEl>
                                      </p:cBhvr>
                                      <p:to x="100000" y="60000"/>
                                    </p:animScale>
                                    <p:animScale>
                                      <p:cBhvr>
                                        <p:cTn id="95" dur="62" decel="50000">
                                          <p:stCondLst>
                                            <p:cond delay="254"/>
                                          </p:stCondLst>
                                        </p:cTn>
                                        <p:tgtEl>
                                          <p:spTgt spid="6"/>
                                        </p:tgtEl>
                                      </p:cBhvr>
                                      <p:to x="100000" y="100000"/>
                                    </p:animScale>
                                    <p:animScale>
                                      <p:cBhvr>
                                        <p:cTn id="96" dur="10">
                                          <p:stCondLst>
                                            <p:cond delay="492"/>
                                          </p:stCondLst>
                                        </p:cTn>
                                        <p:tgtEl>
                                          <p:spTgt spid="6"/>
                                        </p:tgtEl>
                                      </p:cBhvr>
                                      <p:to x="100000" y="80000"/>
                                    </p:animScale>
                                    <p:animScale>
                                      <p:cBhvr>
                                        <p:cTn id="97" dur="62" decel="50000">
                                          <p:stCondLst>
                                            <p:cond delay="502"/>
                                          </p:stCondLst>
                                        </p:cTn>
                                        <p:tgtEl>
                                          <p:spTgt spid="6"/>
                                        </p:tgtEl>
                                      </p:cBhvr>
                                      <p:to x="100000" y="100000"/>
                                    </p:animScale>
                                    <p:animScale>
                                      <p:cBhvr>
                                        <p:cTn id="98" dur="10">
                                          <p:stCondLst>
                                            <p:cond delay="616"/>
                                          </p:stCondLst>
                                        </p:cTn>
                                        <p:tgtEl>
                                          <p:spTgt spid="6"/>
                                        </p:tgtEl>
                                      </p:cBhvr>
                                      <p:to x="100000" y="90000"/>
                                    </p:animScale>
                                    <p:animScale>
                                      <p:cBhvr>
                                        <p:cTn id="99" dur="62" decel="50000">
                                          <p:stCondLst>
                                            <p:cond delay="625"/>
                                          </p:stCondLst>
                                        </p:cTn>
                                        <p:tgtEl>
                                          <p:spTgt spid="6"/>
                                        </p:tgtEl>
                                      </p:cBhvr>
                                      <p:to x="100000" y="100000"/>
                                    </p:animScale>
                                    <p:animScale>
                                      <p:cBhvr>
                                        <p:cTn id="100" dur="10">
                                          <p:stCondLst>
                                            <p:cond delay="678"/>
                                          </p:stCondLst>
                                        </p:cTn>
                                        <p:tgtEl>
                                          <p:spTgt spid="6"/>
                                        </p:tgtEl>
                                      </p:cBhvr>
                                      <p:to x="100000" y="95000"/>
                                    </p:animScale>
                                    <p:animScale>
                                      <p:cBhvr>
                                        <p:cTn id="101" dur="62" decel="50000">
                                          <p:stCondLst>
                                            <p:cond delay="688"/>
                                          </p:stCondLst>
                                        </p:cTn>
                                        <p:tgtEl>
                                          <p:spTgt spid="6"/>
                                        </p:tgtEl>
                                      </p:cBhvr>
                                      <p:to x="100000" y="100000"/>
                                    </p:animScale>
                                  </p:childTnLst>
                                </p:cTn>
                              </p:par>
                              <p:par>
                                <p:cTn id="102" presetID="8" presetClass="emph" presetSubtype="0" fill="hold" nodeType="withEffect">
                                  <p:stCondLst>
                                    <p:cond delay="500"/>
                                  </p:stCondLst>
                                  <p:childTnLst>
                                    <p:animRot by="21600000">
                                      <p:cBhvr>
                                        <p:cTn id="103" dur="1000" fill="hold"/>
                                        <p:tgtEl>
                                          <p:spTgt spid="6"/>
                                        </p:tgtEl>
                                        <p:attrNameLst>
                                          <p:attrName>r</p:attrName>
                                        </p:attrNameLst>
                                      </p:cBhvr>
                                    </p:animRot>
                                  </p:childTnLst>
                                </p:cTn>
                              </p:par>
                              <p:par>
                                <p:cTn id="104" presetID="32" presetClass="emph" presetSubtype="0" fill="hold" nodeType="withEffect">
                                  <p:stCondLst>
                                    <p:cond delay="750"/>
                                  </p:stCondLst>
                                  <p:childTnLst>
                                    <p:animRot by="120000">
                                      <p:cBhvr>
                                        <p:cTn id="105" dur="100" fill="hold">
                                          <p:stCondLst>
                                            <p:cond delay="0"/>
                                          </p:stCondLst>
                                        </p:cTn>
                                        <p:tgtEl>
                                          <p:spTgt spid="6"/>
                                        </p:tgtEl>
                                        <p:attrNameLst>
                                          <p:attrName>r</p:attrName>
                                        </p:attrNameLst>
                                      </p:cBhvr>
                                    </p:animRot>
                                    <p:animRot by="-240000">
                                      <p:cBhvr>
                                        <p:cTn id="106" dur="200" fill="hold">
                                          <p:stCondLst>
                                            <p:cond delay="200"/>
                                          </p:stCondLst>
                                        </p:cTn>
                                        <p:tgtEl>
                                          <p:spTgt spid="6"/>
                                        </p:tgtEl>
                                        <p:attrNameLst>
                                          <p:attrName>r</p:attrName>
                                        </p:attrNameLst>
                                      </p:cBhvr>
                                    </p:animRot>
                                    <p:animRot by="240000">
                                      <p:cBhvr>
                                        <p:cTn id="107" dur="200" fill="hold">
                                          <p:stCondLst>
                                            <p:cond delay="400"/>
                                          </p:stCondLst>
                                        </p:cTn>
                                        <p:tgtEl>
                                          <p:spTgt spid="6"/>
                                        </p:tgtEl>
                                        <p:attrNameLst>
                                          <p:attrName>r</p:attrName>
                                        </p:attrNameLst>
                                      </p:cBhvr>
                                    </p:animRot>
                                    <p:animRot by="-240000">
                                      <p:cBhvr>
                                        <p:cTn id="108" dur="200" fill="hold">
                                          <p:stCondLst>
                                            <p:cond delay="600"/>
                                          </p:stCondLst>
                                        </p:cTn>
                                        <p:tgtEl>
                                          <p:spTgt spid="6"/>
                                        </p:tgtEl>
                                        <p:attrNameLst>
                                          <p:attrName>r</p:attrName>
                                        </p:attrNameLst>
                                      </p:cBhvr>
                                    </p:animRot>
                                    <p:animRot by="120000">
                                      <p:cBhvr>
                                        <p:cTn id="109" dur="200" fill="hold">
                                          <p:stCondLst>
                                            <p:cond delay="800"/>
                                          </p:stCondLst>
                                        </p:cTn>
                                        <p:tgtEl>
                                          <p:spTgt spid="6"/>
                                        </p:tgtEl>
                                        <p:attrNameLst>
                                          <p:attrName>r</p:attrName>
                                        </p:attrNameLst>
                                      </p:cBhvr>
                                    </p:animRo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3">
                                            <p:txEl>
                                              <p:pRg st="4" end="4"/>
                                            </p:txEl>
                                          </p:spTgt>
                                        </p:tgtEl>
                                        <p:attrNameLst>
                                          <p:attrName>style.visibility</p:attrName>
                                        </p:attrNameLst>
                                      </p:cBhvr>
                                      <p:to>
                                        <p:strVal val="visible"/>
                                      </p:to>
                                    </p:set>
                                    <p:animEffect transition="in" filter="fade">
                                      <p:cBhvr>
                                        <p:cTn id="114" dur="1000"/>
                                        <p:tgtEl>
                                          <p:spTgt spid="3">
                                            <p:txEl>
                                              <p:pRg st="4" end="4"/>
                                            </p:txEl>
                                          </p:spTgt>
                                        </p:tgtEl>
                                      </p:cBhvr>
                                    </p:animEffect>
                                    <p:anim calcmode="lin" valueType="num">
                                      <p:cBhvr>
                                        <p:cTn id="1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500"/>
                                        <p:tgtEl>
                                          <p:spTgt spid="16"/>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32"/>
                                        </p:tgtEl>
                                        <p:attrNameLst>
                                          <p:attrName>style.visibility</p:attrName>
                                        </p:attrNameLst>
                                      </p:cBhvr>
                                      <p:to>
                                        <p:strVal val="visible"/>
                                      </p:to>
                                    </p:set>
                                    <p:animEffect transition="in" filter="fade">
                                      <p:cBhvr>
                                        <p:cTn id="126" dur="500"/>
                                        <p:tgtEl>
                                          <p:spTgt spid="32"/>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fade">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
                                            <p:txEl>
                                              <p:pRg st="5" end="5"/>
                                            </p:txEl>
                                          </p:spTgt>
                                        </p:tgtEl>
                                        <p:attrNameLst>
                                          <p:attrName>style.visibility</p:attrName>
                                        </p:attrNameLst>
                                      </p:cBhvr>
                                      <p:to>
                                        <p:strVal val="visible"/>
                                      </p:to>
                                    </p:set>
                                    <p:animEffect transition="in" filter="fade">
                                      <p:cBhvr>
                                        <p:cTn id="141" dur="1000"/>
                                        <p:tgtEl>
                                          <p:spTgt spid="3">
                                            <p:txEl>
                                              <p:pRg st="5" end="5"/>
                                            </p:txEl>
                                          </p:spTgt>
                                        </p:tgtEl>
                                      </p:cBhvr>
                                    </p:animEffect>
                                    <p:anim calcmode="lin" valueType="num">
                                      <p:cBhvr>
                                        <p:cTn id="1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3">
                                            <p:txEl>
                                              <p:pRg st="8" end="8"/>
                                            </p:txEl>
                                          </p:spTgt>
                                        </p:tgtEl>
                                        <p:attrNameLst>
                                          <p:attrName>style.visibility</p:attrName>
                                        </p:attrNameLst>
                                      </p:cBhvr>
                                      <p:to>
                                        <p:strVal val="visible"/>
                                      </p:to>
                                    </p:set>
                                    <p:animEffect transition="in" filter="fade">
                                      <p:cBhvr>
                                        <p:cTn id="148" dur="1000"/>
                                        <p:tgtEl>
                                          <p:spTgt spid="3">
                                            <p:txEl>
                                              <p:pRg st="8" end="8"/>
                                            </p:txEl>
                                          </p:spTgt>
                                        </p:tgtEl>
                                      </p:cBhvr>
                                    </p:animEffect>
                                    <p:anim calcmode="lin" valueType="num">
                                      <p:cBhvr>
                                        <p:cTn id="1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5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3">
                                            <p:txEl>
                                              <p:pRg st="10" end="10"/>
                                            </p:txEl>
                                          </p:spTgt>
                                        </p:tgtEl>
                                        <p:attrNameLst>
                                          <p:attrName>style.visibility</p:attrName>
                                        </p:attrNameLst>
                                      </p:cBhvr>
                                      <p:to>
                                        <p:strVal val="visible"/>
                                      </p:to>
                                    </p:set>
                                    <p:animEffect transition="in" filter="fade">
                                      <p:cBhvr>
                                        <p:cTn id="155" dur="1000"/>
                                        <p:tgtEl>
                                          <p:spTgt spid="3">
                                            <p:txEl>
                                              <p:pRg st="10" end="10"/>
                                            </p:txEl>
                                          </p:spTgt>
                                        </p:tgtEl>
                                      </p:cBhvr>
                                    </p:animEffect>
                                    <p:anim calcmode="lin" valueType="num">
                                      <p:cBhvr>
                                        <p:cTn id="15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57"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144016" y="332656"/>
            <a:ext cx="9540552" cy="6048672"/>
          </a:xfrm>
        </p:spPr>
        <p:txBody>
          <a:bodyPr/>
          <a:lstStyle/>
          <a:p>
            <a:pPr marL="0" indent="0" algn="ctr">
              <a:lnSpc>
                <a:spcPct val="150000"/>
              </a:lnSpc>
            </a:pPr>
            <a:endParaRPr lang="fr-FR" sz="2000" u="sng" dirty="0">
              <a:solidFill>
                <a:srgbClr val="C13B25"/>
              </a:solidFill>
              <a:latin typeface="Arnold Boecklin" panose="04027200000000000000" pitchFamily="82" charset="0"/>
            </a:endParaRPr>
          </a:p>
          <a:p>
            <a:pPr marL="0" indent="0" algn="ctr"/>
            <a:endParaRPr lang="fr-FR" sz="1400" i="1" dirty="0">
              <a:latin typeface="Garamond" panose="02020404030301010803" pitchFamily="18" charset="0"/>
            </a:endParaRPr>
          </a:p>
          <a:p>
            <a:pPr marL="400050" indent="-400050" algn="ctr">
              <a:buFont typeface="+mj-lt"/>
              <a:buAutoNum type="romanUcPeriod"/>
            </a:pPr>
            <a:r>
              <a:rPr lang="fr-CH" sz="2000" b="1" dirty="0">
                <a:solidFill>
                  <a:srgbClr val="932D1C"/>
                </a:solidFill>
                <a:latin typeface="Garamond" panose="02020404030301010803" pitchFamily="18" charset="0"/>
              </a:rPr>
              <a:t>On </a:t>
            </a:r>
            <a:r>
              <a:rPr lang="fr-CH" sz="2000" b="1" u="sng" dirty="0">
                <a:solidFill>
                  <a:srgbClr val="932D1C"/>
                </a:solidFill>
                <a:latin typeface="Garamond" panose="02020404030301010803" pitchFamily="18" charset="0"/>
              </a:rPr>
              <a:t>SIMULE la Stratégie</a:t>
            </a:r>
            <a:r>
              <a:rPr lang="fr-CH" sz="2000" b="1" dirty="0">
                <a:latin typeface="Garamond" panose="02020404030301010803" pitchFamily="18" charset="0"/>
              </a:rPr>
              <a:t> </a:t>
            </a:r>
          </a:p>
          <a:p>
            <a:pPr marL="0" indent="0" algn="ctr"/>
            <a:r>
              <a:rPr lang="fr-CH" altLang="fr-FR" sz="2000" dirty="0">
                <a:latin typeface="Garamond" panose="02020404030301010803" pitchFamily="18" charset="0"/>
                <a:sym typeface="Symbol" panose="05050102010706020507" pitchFamily="18" charset="2"/>
              </a:rPr>
              <a:t>Par le contexte du jeu de </a:t>
            </a:r>
            <a:r>
              <a:rPr lang="fr-CH" altLang="fr-FR" sz="2000" dirty="0" err="1">
                <a:latin typeface="Garamond" panose="02020404030301010803" pitchFamily="18" charset="0"/>
                <a:sym typeface="Symbol" panose="05050102010706020507" pitchFamily="18" charset="2"/>
              </a:rPr>
              <a:t>Kriegsspiel</a:t>
            </a:r>
            <a:r>
              <a:rPr lang="fr-CH" altLang="fr-FR" sz="2000" dirty="0">
                <a:latin typeface="Garamond" panose="02020404030301010803" pitchFamily="18" charset="0"/>
                <a:sym typeface="Symbol" panose="05050102010706020507" pitchFamily="18" charset="2"/>
              </a:rPr>
              <a:t> (k, t, )</a:t>
            </a:r>
          </a:p>
          <a:p>
            <a:pPr marL="0" indent="0" algn="ctr"/>
            <a:r>
              <a:rPr lang="fr-CH" sz="2000" i="1" dirty="0">
                <a:latin typeface="Garamond" panose="02020404030301010803" pitchFamily="18" charset="0"/>
                <a:sym typeface="Symbol" panose="05050102010706020507" pitchFamily="18" charset="2"/>
              </a:rPr>
              <a:t>Un jeu Prussien (1812), estimé comme un facteur clé de leur réussite à «l’art la guerre».</a:t>
            </a:r>
          </a:p>
          <a:p>
            <a:pPr marL="0" indent="0" algn="ctr"/>
            <a:r>
              <a:rPr lang="fr-CH" sz="2000" b="1" u="sng" dirty="0">
                <a:latin typeface="Garamond" panose="02020404030301010803" pitchFamily="18" charset="0"/>
                <a:sym typeface="Symbol" panose="05050102010706020507" pitchFamily="18" charset="2"/>
              </a:rPr>
              <a:t>Ici, les Tours de jeu et l’Avancement des pions sont ALÉATOIRES</a:t>
            </a:r>
            <a:br>
              <a:rPr lang="fr-CH" sz="1400" dirty="0">
                <a:latin typeface="Garamond" panose="02020404030301010803" pitchFamily="18" charset="0"/>
              </a:rPr>
            </a:br>
            <a:endParaRPr lang="fr-CH" sz="1400" dirty="0">
              <a:latin typeface="Garamond" panose="02020404030301010803" pitchFamily="18" charset="0"/>
            </a:endParaRPr>
          </a:p>
          <a:p>
            <a:pPr marL="400050" indent="-400050">
              <a:buFont typeface="+mj-lt"/>
              <a:buAutoNum type="romanUcPeriod"/>
            </a:pPr>
            <a:endParaRPr lang="fr-CH" sz="2000" b="1" dirty="0">
              <a:latin typeface="Garamond" panose="02020404030301010803" pitchFamily="18" charset="0"/>
            </a:endParaRPr>
          </a:p>
          <a:p>
            <a:pPr marL="0" indent="0" algn="ctr">
              <a:lnSpc>
                <a:spcPct val="150000"/>
              </a:lnSpc>
            </a:pPr>
            <a:endParaRPr lang="fr-FR" i="1" dirty="0"/>
          </a:p>
          <a:p>
            <a:pPr marL="0" indent="0" algn="just">
              <a:lnSpc>
                <a:spcPct val="150000"/>
              </a:lnSpc>
            </a:pPr>
            <a:br>
              <a:rPr lang="fr-FR" dirty="0"/>
            </a:br>
            <a:endParaRPr lang="en-US" dirty="0"/>
          </a:p>
        </p:txBody>
      </p:sp>
      <p:pic>
        <p:nvPicPr>
          <p:cNvPr id="4" name="Picture 3" descr="A picture containing icon&#10;&#10;Description automatically generated">
            <a:extLst>
              <a:ext uri="{FF2B5EF4-FFF2-40B4-BE49-F238E27FC236}">
                <a16:creationId xmlns:a16="http://schemas.microsoft.com/office/drawing/2014/main" id="{F3D5FA68-1442-8C71-1D4C-478B18313CE0}"/>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184128" y="2247778"/>
            <a:ext cx="7938625" cy="4465476"/>
          </a:xfrm>
          <a:prstGeom prst="rect">
            <a:avLst/>
          </a:prstGeom>
          <a:effectLst>
            <a:softEdge rad="127000"/>
          </a:effectLst>
        </p:spPr>
      </p:pic>
      <p:pic>
        <p:nvPicPr>
          <p:cNvPr id="14" name="Picture 8" descr="Bolt Action Wargaming GIF - Bolt Action Wargaming Wargame - Discover &amp;  Share GIFs">
            <a:extLst>
              <a:ext uri="{FF2B5EF4-FFF2-40B4-BE49-F238E27FC236}">
                <a16:creationId xmlns:a16="http://schemas.microsoft.com/office/drawing/2014/main" id="{14002ACB-5E32-A180-169E-C32FDA532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92" y="2247778"/>
            <a:ext cx="2602144" cy="26975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8" name="Picture 7">
            <a:extLst>
              <a:ext uri="{FF2B5EF4-FFF2-40B4-BE49-F238E27FC236}">
                <a16:creationId xmlns:a16="http://schemas.microsoft.com/office/drawing/2014/main" id="{7A031B77-5E39-6F2B-3119-F46B86AE3D94}"/>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4716016" y="3789040"/>
            <a:ext cx="987392" cy="958116"/>
          </a:xfrm>
          <a:prstGeom prst="rect">
            <a:avLst/>
          </a:prstGeom>
          <a:effectLst>
            <a:glow rad="127000">
              <a:schemeClr val="bg1"/>
            </a:glow>
          </a:effectLst>
        </p:spPr>
      </p:pic>
    </p:spTree>
    <p:extLst>
      <p:ext uri="{BB962C8B-B14F-4D97-AF65-F5344CB8AC3E}">
        <p14:creationId xmlns:p14="http://schemas.microsoft.com/office/powerpoint/2010/main" val="153425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7" presetID="2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1000"/>
                            </p:stCondLst>
                            <p:childTnLst>
                              <p:par>
                                <p:cTn id="36" presetID="26"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217">
                                          <p:stCondLst>
                                            <p:cond delay="0"/>
                                          </p:stCondLst>
                                        </p:cTn>
                                        <p:tgtEl>
                                          <p:spTgt spid="8"/>
                                        </p:tgtEl>
                                      </p:cBhvr>
                                    </p:animEffect>
                                    <p:anim calcmode="lin" valueType="num">
                                      <p:cBhvr>
                                        <p:cTn id="39" dur="683"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0" dur="249"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1" dur="249" tmFilter="0, 0; 0.125,0.2665; 0.25,0.4; 0.375,0.465; 0.5,0.5;  0.625,0.535; 0.75,0.6; 0.875,0.7335; 1,1">
                                          <p:stCondLst>
                                            <p:cond delay="249"/>
                                          </p:stCondLst>
                                        </p:cTn>
                                        <p:tgtEl>
                                          <p:spTgt spid="8"/>
                                        </p:tgtEl>
                                        <p:attrNameLst>
                                          <p:attrName>ppt_y</p:attrName>
                                        </p:attrNameLst>
                                      </p:cBhvr>
                                      <p:tavLst>
                                        <p:tav tm="0" fmla="#ppt_y-sin(pi*$)/9">
                                          <p:val>
                                            <p:fltVal val="0"/>
                                          </p:val>
                                        </p:tav>
                                        <p:tav tm="100000">
                                          <p:val>
                                            <p:fltVal val="1"/>
                                          </p:val>
                                        </p:tav>
                                      </p:tavLst>
                                    </p:anim>
                                    <p:anim calcmode="lin" valueType="num">
                                      <p:cBhvr>
                                        <p:cTn id="42" dur="124" tmFilter="0, 0; 0.125,0.2665; 0.25,0.4; 0.375,0.465; 0.5,0.5;  0.625,0.535; 0.75,0.6; 0.875,0.7335; 1,1">
                                          <p:stCondLst>
                                            <p:cond delay="497"/>
                                          </p:stCondLst>
                                        </p:cTn>
                                        <p:tgtEl>
                                          <p:spTgt spid="8"/>
                                        </p:tgtEl>
                                        <p:attrNameLst>
                                          <p:attrName>ppt_y</p:attrName>
                                        </p:attrNameLst>
                                      </p:cBhvr>
                                      <p:tavLst>
                                        <p:tav tm="0" fmla="#ppt_y-sin(pi*$)/27">
                                          <p:val>
                                            <p:fltVal val="0"/>
                                          </p:val>
                                        </p:tav>
                                        <p:tav tm="100000">
                                          <p:val>
                                            <p:fltVal val="1"/>
                                          </p:val>
                                        </p:tav>
                                      </p:tavLst>
                                    </p:anim>
                                    <p:anim calcmode="lin" valueType="num">
                                      <p:cBhvr>
                                        <p:cTn id="43" dur="62" tmFilter="0, 0; 0.125,0.2665; 0.25,0.4; 0.375,0.465; 0.5,0.5;  0.625,0.535; 0.75,0.6; 0.875,0.7335; 1,1">
                                          <p:stCondLst>
                                            <p:cond delay="621"/>
                                          </p:stCondLst>
                                        </p:cTn>
                                        <p:tgtEl>
                                          <p:spTgt spid="8"/>
                                        </p:tgtEl>
                                        <p:attrNameLst>
                                          <p:attrName>ppt_y</p:attrName>
                                        </p:attrNameLst>
                                      </p:cBhvr>
                                      <p:tavLst>
                                        <p:tav tm="0" fmla="#ppt_y-sin(pi*$)/81">
                                          <p:val>
                                            <p:fltVal val="0"/>
                                          </p:val>
                                        </p:tav>
                                        <p:tav tm="100000">
                                          <p:val>
                                            <p:fltVal val="1"/>
                                          </p:val>
                                        </p:tav>
                                      </p:tavLst>
                                    </p:anim>
                                    <p:animScale>
                                      <p:cBhvr>
                                        <p:cTn id="44" dur="10">
                                          <p:stCondLst>
                                            <p:cond delay="244"/>
                                          </p:stCondLst>
                                        </p:cTn>
                                        <p:tgtEl>
                                          <p:spTgt spid="8"/>
                                        </p:tgtEl>
                                      </p:cBhvr>
                                      <p:to x="100000" y="60000"/>
                                    </p:animScale>
                                    <p:animScale>
                                      <p:cBhvr>
                                        <p:cTn id="45" dur="62" decel="50000">
                                          <p:stCondLst>
                                            <p:cond delay="254"/>
                                          </p:stCondLst>
                                        </p:cTn>
                                        <p:tgtEl>
                                          <p:spTgt spid="8"/>
                                        </p:tgtEl>
                                      </p:cBhvr>
                                      <p:to x="100000" y="100000"/>
                                    </p:animScale>
                                    <p:animScale>
                                      <p:cBhvr>
                                        <p:cTn id="46" dur="10">
                                          <p:stCondLst>
                                            <p:cond delay="492"/>
                                          </p:stCondLst>
                                        </p:cTn>
                                        <p:tgtEl>
                                          <p:spTgt spid="8"/>
                                        </p:tgtEl>
                                      </p:cBhvr>
                                      <p:to x="100000" y="80000"/>
                                    </p:animScale>
                                    <p:animScale>
                                      <p:cBhvr>
                                        <p:cTn id="47" dur="62" decel="50000">
                                          <p:stCondLst>
                                            <p:cond delay="502"/>
                                          </p:stCondLst>
                                        </p:cTn>
                                        <p:tgtEl>
                                          <p:spTgt spid="8"/>
                                        </p:tgtEl>
                                      </p:cBhvr>
                                      <p:to x="100000" y="100000"/>
                                    </p:animScale>
                                    <p:animScale>
                                      <p:cBhvr>
                                        <p:cTn id="48" dur="10">
                                          <p:stCondLst>
                                            <p:cond delay="616"/>
                                          </p:stCondLst>
                                        </p:cTn>
                                        <p:tgtEl>
                                          <p:spTgt spid="8"/>
                                        </p:tgtEl>
                                      </p:cBhvr>
                                      <p:to x="100000" y="90000"/>
                                    </p:animScale>
                                    <p:animScale>
                                      <p:cBhvr>
                                        <p:cTn id="49" dur="62" decel="50000">
                                          <p:stCondLst>
                                            <p:cond delay="625"/>
                                          </p:stCondLst>
                                        </p:cTn>
                                        <p:tgtEl>
                                          <p:spTgt spid="8"/>
                                        </p:tgtEl>
                                      </p:cBhvr>
                                      <p:to x="100000" y="100000"/>
                                    </p:animScale>
                                    <p:animScale>
                                      <p:cBhvr>
                                        <p:cTn id="50" dur="10">
                                          <p:stCondLst>
                                            <p:cond delay="678"/>
                                          </p:stCondLst>
                                        </p:cTn>
                                        <p:tgtEl>
                                          <p:spTgt spid="8"/>
                                        </p:tgtEl>
                                      </p:cBhvr>
                                      <p:to x="100000" y="95000"/>
                                    </p:animScale>
                                    <p:animScale>
                                      <p:cBhvr>
                                        <p:cTn id="51" dur="62" decel="50000">
                                          <p:stCondLst>
                                            <p:cond delay="688"/>
                                          </p:stCondLst>
                                        </p:cTn>
                                        <p:tgtEl>
                                          <p:spTgt spid="8"/>
                                        </p:tgtEl>
                                      </p:cBhvr>
                                      <p:to x="100000" y="100000"/>
                                    </p:animScale>
                                  </p:childTnLst>
                                </p:cTn>
                              </p:par>
                              <p:par>
                                <p:cTn id="52" presetID="8" presetClass="emph" presetSubtype="0" fill="hold" nodeType="withEffect">
                                  <p:stCondLst>
                                    <p:cond delay="0"/>
                                  </p:stCondLst>
                                  <p:childTnLst>
                                    <p:animRot by="21600000">
                                      <p:cBhvr>
                                        <p:cTn id="53" dur="1000" fill="hold"/>
                                        <p:tgtEl>
                                          <p:spTgt spid="8"/>
                                        </p:tgtEl>
                                        <p:attrNameLst>
                                          <p:attrName>r</p:attrName>
                                        </p:attrNameLst>
                                      </p:cBhvr>
                                    </p:animRot>
                                  </p:childTnLst>
                                </p:cTn>
                              </p:par>
                              <p:par>
                                <p:cTn id="54" presetID="32" presetClass="emph" presetSubtype="0" fill="hold" nodeType="withEffect">
                                  <p:stCondLst>
                                    <p:cond delay="250"/>
                                  </p:stCondLst>
                                  <p:childTnLst>
                                    <p:animRot by="120000">
                                      <p:cBhvr>
                                        <p:cTn id="55" dur="100" fill="hold">
                                          <p:stCondLst>
                                            <p:cond delay="0"/>
                                          </p:stCondLst>
                                        </p:cTn>
                                        <p:tgtEl>
                                          <p:spTgt spid="8"/>
                                        </p:tgtEl>
                                        <p:attrNameLst>
                                          <p:attrName>r</p:attrName>
                                        </p:attrNameLst>
                                      </p:cBhvr>
                                    </p:animRot>
                                    <p:animRot by="-240000">
                                      <p:cBhvr>
                                        <p:cTn id="56" dur="200" fill="hold">
                                          <p:stCondLst>
                                            <p:cond delay="200"/>
                                          </p:stCondLst>
                                        </p:cTn>
                                        <p:tgtEl>
                                          <p:spTgt spid="8"/>
                                        </p:tgtEl>
                                        <p:attrNameLst>
                                          <p:attrName>r</p:attrName>
                                        </p:attrNameLst>
                                      </p:cBhvr>
                                    </p:animRot>
                                    <p:animRot by="240000">
                                      <p:cBhvr>
                                        <p:cTn id="57" dur="200" fill="hold">
                                          <p:stCondLst>
                                            <p:cond delay="400"/>
                                          </p:stCondLst>
                                        </p:cTn>
                                        <p:tgtEl>
                                          <p:spTgt spid="8"/>
                                        </p:tgtEl>
                                        <p:attrNameLst>
                                          <p:attrName>r</p:attrName>
                                        </p:attrNameLst>
                                      </p:cBhvr>
                                    </p:animRot>
                                    <p:animRot by="-240000">
                                      <p:cBhvr>
                                        <p:cTn id="58" dur="200" fill="hold">
                                          <p:stCondLst>
                                            <p:cond delay="600"/>
                                          </p:stCondLst>
                                        </p:cTn>
                                        <p:tgtEl>
                                          <p:spTgt spid="8"/>
                                        </p:tgtEl>
                                        <p:attrNameLst>
                                          <p:attrName>r</p:attrName>
                                        </p:attrNameLst>
                                      </p:cBhvr>
                                    </p:animRot>
                                    <p:animRot by="120000">
                                      <p:cBhvr>
                                        <p:cTn id="59"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252536" y="332656"/>
            <a:ext cx="9540552" cy="6048672"/>
          </a:xfrm>
        </p:spPr>
        <p:txBody>
          <a:bodyPr/>
          <a:lstStyle/>
          <a:p>
            <a:pPr marL="0" indent="0" algn="ctr">
              <a:lnSpc>
                <a:spcPct val="150000"/>
              </a:lnSpc>
            </a:pPr>
            <a:endParaRPr lang="fr-FR" sz="2000" u="sng" dirty="0">
              <a:solidFill>
                <a:srgbClr val="C13B25"/>
              </a:solidFill>
              <a:latin typeface="Arnold Boecklin" panose="04027200000000000000" pitchFamily="82" charset="0"/>
            </a:endParaRPr>
          </a:p>
          <a:p>
            <a:pPr marL="0" indent="0" algn="ctr"/>
            <a:endParaRPr lang="fr-CH" sz="2000" b="1" dirty="0">
              <a:latin typeface="Garamond" panose="02020404030301010803" pitchFamily="18" charset="0"/>
            </a:endParaRPr>
          </a:p>
          <a:p>
            <a:pPr marL="0" indent="0" algn="ctr"/>
            <a:r>
              <a:rPr lang="fr-CH" sz="2000" dirty="0">
                <a:latin typeface="Garamond" panose="02020404030301010803" pitchFamily="18" charset="0"/>
              </a:rPr>
              <a:t>À travers la </a:t>
            </a:r>
            <a:r>
              <a:rPr lang="fr-CH" sz="2000" b="1" dirty="0">
                <a:latin typeface="Garamond" panose="02020404030301010803" pitchFamily="18" charset="0"/>
              </a:rPr>
              <a:t>SITUATION</a:t>
            </a:r>
            <a:r>
              <a:rPr lang="fr-CH" sz="2000" dirty="0">
                <a:latin typeface="Garamond" panose="02020404030301010803" pitchFamily="18" charset="0"/>
              </a:rPr>
              <a:t> (k), </a:t>
            </a:r>
          </a:p>
          <a:p>
            <a:pPr marL="0" indent="0" algn="ctr"/>
            <a:r>
              <a:rPr lang="fr-CH" sz="2000" dirty="0">
                <a:latin typeface="Garamond" panose="02020404030301010803" pitchFamily="18" charset="0"/>
              </a:rPr>
              <a:t>le </a:t>
            </a:r>
            <a:r>
              <a:rPr lang="fr-CH" sz="2000" b="1" dirty="0">
                <a:latin typeface="Garamond" panose="02020404030301010803" pitchFamily="18" charset="0"/>
              </a:rPr>
              <a:t>TEMPS </a:t>
            </a:r>
            <a:r>
              <a:rPr lang="fr-CH" sz="2000" dirty="0">
                <a:latin typeface="Garamond" panose="02020404030301010803" pitchFamily="18" charset="0"/>
              </a:rPr>
              <a:t>(t),</a:t>
            </a:r>
          </a:p>
          <a:p>
            <a:pPr marL="0" indent="0" algn="ctr"/>
            <a:r>
              <a:rPr lang="fr-CH" sz="2000" dirty="0">
                <a:latin typeface="Garamond" panose="02020404030301010803" pitchFamily="18" charset="0"/>
              </a:rPr>
              <a:t>et l’</a:t>
            </a:r>
            <a:r>
              <a:rPr lang="fr-CH" sz="2000" b="1" dirty="0">
                <a:latin typeface="Garamond" panose="02020404030301010803" pitchFamily="18" charset="0"/>
              </a:rPr>
              <a:t>ALÉATOIRE </a:t>
            </a:r>
            <a:r>
              <a:rPr lang="fr-CH" sz="2000" dirty="0">
                <a:latin typeface="Garamond" panose="02020404030301010803" pitchFamily="18" charset="0"/>
              </a:rPr>
              <a:t>(</a:t>
            </a:r>
            <a:r>
              <a:rPr lang="fr-FR" altLang="fr-FR" sz="2000" dirty="0">
                <a:latin typeface="Garamond" panose="02020404030301010803" pitchFamily="18" charset="0"/>
                <a:sym typeface="Symbol" panose="05050102010706020507" pitchFamily="18" charset="2"/>
              </a:rPr>
              <a:t>)…</a:t>
            </a: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r>
              <a:rPr lang="fr-CH" sz="2000" b="1" i="1" u="sng" dirty="0">
                <a:latin typeface="Garamond" panose="02020404030301010803" pitchFamily="18" charset="0"/>
              </a:rPr>
              <a:t>Ces 3 Contextes </a:t>
            </a:r>
          </a:p>
          <a:p>
            <a:pPr marL="0" indent="0" algn="ctr"/>
            <a:r>
              <a:rPr lang="fr-CH" sz="2000" i="1" dirty="0">
                <a:latin typeface="Garamond" panose="02020404030301010803" pitchFamily="18" charset="0"/>
              </a:rPr>
              <a:t>pouvant être explorés </a:t>
            </a:r>
          </a:p>
          <a:p>
            <a:pPr marL="0" indent="0" algn="ctr"/>
            <a:r>
              <a:rPr lang="fr-CH" sz="2000" b="1" i="1" dirty="0">
                <a:latin typeface="Garamond" panose="02020404030301010803" pitchFamily="18" charset="0"/>
              </a:rPr>
              <a:t>via…</a:t>
            </a:r>
            <a:r>
              <a:rPr lang="fr-CH" altLang="fr-FR" sz="2000" b="1" dirty="0">
                <a:latin typeface="Garamond" panose="02020404030301010803" pitchFamily="18" charset="0"/>
                <a:sym typeface="Symbol" panose="05050102010706020507" pitchFamily="18" charset="2"/>
              </a:rPr>
              <a:t> </a:t>
            </a:r>
          </a:p>
          <a:p>
            <a:pPr marL="0" indent="0"/>
            <a:endParaRPr lang="fr-CH" sz="2000" b="1" dirty="0">
              <a:latin typeface="Garamond" panose="02020404030301010803" pitchFamily="18" charset="0"/>
            </a:endParaRPr>
          </a:p>
          <a:p>
            <a:pPr marL="0" indent="0" algn="ctr">
              <a:lnSpc>
                <a:spcPct val="150000"/>
              </a:lnSpc>
            </a:pPr>
            <a:endParaRPr lang="fr-FR" i="1" dirty="0"/>
          </a:p>
          <a:p>
            <a:pPr marL="0" indent="0" algn="just">
              <a:lnSpc>
                <a:spcPct val="150000"/>
              </a:lnSpc>
            </a:pPr>
            <a:br>
              <a:rPr lang="fr-FR" dirty="0"/>
            </a:br>
            <a:endParaRPr lang="en-US" dirty="0"/>
          </a:p>
        </p:txBody>
      </p:sp>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1026" name="Picture 2">
            <a:extLst>
              <a:ext uri="{FF2B5EF4-FFF2-40B4-BE49-F238E27FC236}">
                <a16:creationId xmlns:a16="http://schemas.microsoft.com/office/drawing/2014/main" id="{2746C0AF-C226-903E-334F-1B945BDB5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35" r="2435"/>
          <a:stretch/>
        </p:blipFill>
        <p:spPr bwMode="auto">
          <a:xfrm>
            <a:off x="2200275" y="2276872"/>
            <a:ext cx="4743450" cy="26479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Morning Gm GIF - Morning Gm Good Morning GIFs">
            <a:extLst>
              <a:ext uri="{FF2B5EF4-FFF2-40B4-BE49-F238E27FC236}">
                <a16:creationId xmlns:a16="http://schemas.microsoft.com/office/drawing/2014/main" id="{549057E6-1058-0871-2C91-EAE01EA9B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3" y="2773660"/>
            <a:ext cx="2095500" cy="2095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490517-FAF4-A483-81C1-3F6167B28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3091" y="0"/>
            <a:ext cx="2095500" cy="26479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EC9533A-BCF7-38D2-9021-CA21788E12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69" b="169"/>
          <a:stretch/>
        </p:blipFill>
        <p:spPr bwMode="auto">
          <a:xfrm>
            <a:off x="-78615" y="4766575"/>
            <a:ext cx="3710592" cy="20914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Gamba GIF - Gamba GIFs">
            <a:extLst>
              <a:ext uri="{FF2B5EF4-FFF2-40B4-BE49-F238E27FC236}">
                <a16:creationId xmlns:a16="http://schemas.microsoft.com/office/drawing/2014/main" id="{2163537E-31B0-1967-97A8-E49627470C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1416" y="2773660"/>
            <a:ext cx="2095500" cy="2095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5D6FBCB-B5CB-500C-05DB-72FDB0BCD1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88" b="88"/>
          <a:stretch/>
        </p:blipFill>
        <p:spPr bwMode="auto">
          <a:xfrm>
            <a:off x="5364088" y="4742848"/>
            <a:ext cx="3831038" cy="205483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DA4904C-FE95-C3A7-CEFC-9918BF04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7101591" y="0"/>
            <a:ext cx="2095500" cy="27908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679923A-91FA-34EF-D256-5EF79BCFBFDB}"/>
              </a:ext>
            </a:extLst>
          </p:cNvPr>
          <p:cNvCxnSpPr>
            <a:cxnSpLocks/>
          </p:cNvCxnSpPr>
          <p:nvPr/>
        </p:nvCxnSpPr>
        <p:spPr bwMode="auto">
          <a:xfrm flipH="1">
            <a:off x="2042409" y="1403648"/>
            <a:ext cx="94541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78143C9A-D57F-437E-AB3E-B7CBDB830891}"/>
              </a:ext>
            </a:extLst>
          </p:cNvPr>
          <p:cNvCxnSpPr>
            <a:cxnSpLocks/>
          </p:cNvCxnSpPr>
          <p:nvPr/>
        </p:nvCxnSpPr>
        <p:spPr bwMode="auto">
          <a:xfrm flipH="1">
            <a:off x="1907704" y="1403648"/>
            <a:ext cx="1080120" cy="15212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84D40B1F-52EF-ECD7-C279-006B9F934084}"/>
              </a:ext>
            </a:extLst>
          </p:cNvPr>
          <p:cNvCxnSpPr>
            <a:cxnSpLocks/>
          </p:cNvCxnSpPr>
          <p:nvPr/>
        </p:nvCxnSpPr>
        <p:spPr bwMode="auto">
          <a:xfrm flipH="1">
            <a:off x="1835696" y="1403648"/>
            <a:ext cx="1152128" cy="32494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34375E07-E5D3-474D-324C-6FCC2EFB1C87}"/>
              </a:ext>
            </a:extLst>
          </p:cNvPr>
          <p:cNvCxnSpPr>
            <a:cxnSpLocks/>
          </p:cNvCxnSpPr>
          <p:nvPr/>
        </p:nvCxnSpPr>
        <p:spPr bwMode="auto">
          <a:xfrm>
            <a:off x="4572000" y="1772816"/>
            <a:ext cx="0"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00CDBF48-5C40-8F65-7DE7-369B28668F52}"/>
              </a:ext>
            </a:extLst>
          </p:cNvPr>
          <p:cNvCxnSpPr>
            <a:cxnSpLocks/>
          </p:cNvCxnSpPr>
          <p:nvPr/>
        </p:nvCxnSpPr>
        <p:spPr bwMode="auto">
          <a:xfrm>
            <a:off x="5868144" y="1916832"/>
            <a:ext cx="107558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75AE456D-8332-EB26-3A97-B7C94E5C89BA}"/>
              </a:ext>
            </a:extLst>
          </p:cNvPr>
          <p:cNvCxnSpPr>
            <a:cxnSpLocks/>
          </p:cNvCxnSpPr>
          <p:nvPr/>
        </p:nvCxnSpPr>
        <p:spPr bwMode="auto">
          <a:xfrm>
            <a:off x="5868144" y="1916832"/>
            <a:ext cx="1368152" cy="1008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1F71FC76-5E1E-71A6-0B91-2E15406072AF}"/>
              </a:ext>
            </a:extLst>
          </p:cNvPr>
          <p:cNvCxnSpPr>
            <a:cxnSpLocks/>
          </p:cNvCxnSpPr>
          <p:nvPr/>
        </p:nvCxnSpPr>
        <p:spPr bwMode="auto">
          <a:xfrm>
            <a:off x="5868144" y="1916832"/>
            <a:ext cx="1075581" cy="2736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41854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1000"/>
                                        <p:tgtEl>
                                          <p:spTgt spid="1032"/>
                                        </p:tgtEl>
                                      </p:cBhvr>
                                    </p:animEffect>
                                    <p:anim calcmode="lin" valueType="num">
                                      <p:cBhvr>
                                        <p:cTn id="14" dur="1000" fill="hold"/>
                                        <p:tgtEl>
                                          <p:spTgt spid="1032"/>
                                        </p:tgtEl>
                                        <p:attrNameLst>
                                          <p:attrName>ppt_x</p:attrName>
                                        </p:attrNameLst>
                                      </p:cBhvr>
                                      <p:tavLst>
                                        <p:tav tm="0">
                                          <p:val>
                                            <p:strVal val="#ppt_x"/>
                                          </p:val>
                                        </p:tav>
                                        <p:tav tm="100000">
                                          <p:val>
                                            <p:strVal val="#ppt_x"/>
                                          </p:val>
                                        </p:tav>
                                      </p:tavLst>
                                    </p:anim>
                                    <p:anim calcmode="lin" valueType="num">
                                      <p:cBhvr>
                                        <p:cTn id="15" dur="1000" fill="hold"/>
                                        <p:tgtEl>
                                          <p:spTgt spid="1032"/>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2000"/>
                            </p:stCondLst>
                            <p:childTnLst>
                              <p:par>
                                <p:cTn id="20" presetID="47" presetClass="entr" presetSubtype="0" fill="hold" nodeType="after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1000"/>
                                        <p:tgtEl>
                                          <p:spTgt spid="1030"/>
                                        </p:tgtEl>
                                      </p:cBhvr>
                                    </p:animEffect>
                                    <p:anim calcmode="lin" valueType="num">
                                      <p:cBhvr>
                                        <p:cTn id="23" dur="1000" fill="hold"/>
                                        <p:tgtEl>
                                          <p:spTgt spid="1030"/>
                                        </p:tgtEl>
                                        <p:attrNameLst>
                                          <p:attrName>ppt_x</p:attrName>
                                        </p:attrNameLst>
                                      </p:cBhvr>
                                      <p:tavLst>
                                        <p:tav tm="0">
                                          <p:val>
                                            <p:strVal val="#ppt_x"/>
                                          </p:val>
                                        </p:tav>
                                        <p:tav tm="100000">
                                          <p:val>
                                            <p:strVal val="#ppt_x"/>
                                          </p:val>
                                        </p:tav>
                                      </p:tavLst>
                                    </p:anim>
                                    <p:anim calcmode="lin" valueType="num">
                                      <p:cBhvr>
                                        <p:cTn id="24" dur="1000" fill="hold"/>
                                        <p:tgtEl>
                                          <p:spTgt spid="1030"/>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47" presetClass="entr" presetSubtype="0" fill="hold" nodeType="after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1000"/>
                                        <p:tgtEl>
                                          <p:spTgt spid="1028"/>
                                        </p:tgtEl>
                                      </p:cBhvr>
                                    </p:animEffect>
                                    <p:anim calcmode="lin" valueType="num">
                                      <p:cBhvr>
                                        <p:cTn id="32" dur="1000" fill="hold"/>
                                        <p:tgtEl>
                                          <p:spTgt spid="1028"/>
                                        </p:tgtEl>
                                        <p:attrNameLst>
                                          <p:attrName>ppt_x</p:attrName>
                                        </p:attrNameLst>
                                      </p:cBhvr>
                                      <p:tavLst>
                                        <p:tav tm="0">
                                          <p:val>
                                            <p:strVal val="#ppt_x"/>
                                          </p:val>
                                        </p:tav>
                                        <p:tav tm="100000">
                                          <p:val>
                                            <p:strVal val="#ppt_x"/>
                                          </p:val>
                                        </p:tav>
                                      </p:tavLst>
                                    </p:anim>
                                    <p:anim calcmode="lin" valueType="num">
                                      <p:cBhvr>
                                        <p:cTn id="33" dur="1000" fill="hold"/>
                                        <p:tgtEl>
                                          <p:spTgt spid="1028"/>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21" presetClass="entr" presetSubtype="1" fill="hold" nodeType="after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wheel(1)">
                                      <p:cBhvr>
                                        <p:cTn id="47" dur="1000"/>
                                        <p:tgtEl>
                                          <p:spTgt spid="1026"/>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1000"/>
                                        <p:tgtEl>
                                          <p:spTgt spid="3">
                                            <p:txEl>
                                              <p:pRg st="4" end="4"/>
                                            </p:txEl>
                                          </p:spTgt>
                                        </p:tgtEl>
                                      </p:cBhvr>
                                    </p:animEffect>
                                    <p:anim calcmode="lin" valueType="num">
                                      <p:cBhvr>
                                        <p:cTn id="5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14" presetClass="entr" presetSubtype="10" fill="hold" nodeType="afterEffect">
                                  <p:stCondLst>
                                    <p:cond delay="0"/>
                                  </p:stCondLst>
                                  <p:childTnLst>
                                    <p:set>
                                      <p:cBhvr>
                                        <p:cTn id="60" dur="1" fill="hold">
                                          <p:stCondLst>
                                            <p:cond delay="0"/>
                                          </p:stCondLst>
                                        </p:cTn>
                                        <p:tgtEl>
                                          <p:spTgt spid="1042"/>
                                        </p:tgtEl>
                                        <p:attrNameLst>
                                          <p:attrName>style.visibility</p:attrName>
                                        </p:attrNameLst>
                                      </p:cBhvr>
                                      <p:to>
                                        <p:strVal val="visible"/>
                                      </p:to>
                                    </p:set>
                                    <p:animEffect transition="in" filter="randombar(horizontal)">
                                      <p:cBhvr>
                                        <p:cTn id="61" dur="1000"/>
                                        <p:tgtEl>
                                          <p:spTgt spid="1042"/>
                                        </p:tgtEl>
                                      </p:cBhvr>
                                    </p:animEffec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par>
                          <p:cTn id="65" fill="hold">
                            <p:stCondLst>
                              <p:cond delay="2000"/>
                            </p:stCondLst>
                            <p:childTnLst>
                              <p:par>
                                <p:cTn id="66" presetID="14" presetClass="entr" presetSubtype="10" fill="hold" nodeType="afterEffect">
                                  <p:stCondLst>
                                    <p:cond delay="0"/>
                                  </p:stCondLst>
                                  <p:childTnLst>
                                    <p:set>
                                      <p:cBhvr>
                                        <p:cTn id="67" dur="1" fill="hold">
                                          <p:stCondLst>
                                            <p:cond delay="0"/>
                                          </p:stCondLst>
                                        </p:cTn>
                                        <p:tgtEl>
                                          <p:spTgt spid="1036"/>
                                        </p:tgtEl>
                                        <p:attrNameLst>
                                          <p:attrName>style.visibility</p:attrName>
                                        </p:attrNameLst>
                                      </p:cBhvr>
                                      <p:to>
                                        <p:strVal val="visible"/>
                                      </p:to>
                                    </p:set>
                                    <p:animEffect transition="in" filter="randombar(horizontal)">
                                      <p:cBhvr>
                                        <p:cTn id="68" dur="1000"/>
                                        <p:tgtEl>
                                          <p:spTgt spid="1036"/>
                                        </p:tgtEl>
                                      </p:cBhvr>
                                    </p:animEffect>
                                  </p:childTnLst>
                                </p:cTn>
                              </p:par>
                              <p:par>
                                <p:cTn id="69" presetID="10"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3000"/>
                            </p:stCondLst>
                            <p:childTnLst>
                              <p:par>
                                <p:cTn id="73" presetID="14" presetClass="entr" presetSubtype="10" fill="hold" nodeType="afterEffect">
                                  <p:stCondLst>
                                    <p:cond delay="0"/>
                                  </p:stCondLst>
                                  <p:childTnLst>
                                    <p:set>
                                      <p:cBhvr>
                                        <p:cTn id="74" dur="1" fill="hold">
                                          <p:stCondLst>
                                            <p:cond delay="0"/>
                                          </p:stCondLst>
                                        </p:cTn>
                                        <p:tgtEl>
                                          <p:spTgt spid="1038"/>
                                        </p:tgtEl>
                                        <p:attrNameLst>
                                          <p:attrName>style.visibility</p:attrName>
                                        </p:attrNameLst>
                                      </p:cBhvr>
                                      <p:to>
                                        <p:strVal val="visible"/>
                                      </p:to>
                                    </p:set>
                                    <p:animEffect transition="in" filter="randombar(horizontal)">
                                      <p:cBhvr>
                                        <p:cTn id="75" dur="1000"/>
                                        <p:tgtEl>
                                          <p:spTgt spid="1038"/>
                                        </p:tgtEl>
                                      </p:cBhvr>
                                    </p:animEffect>
                                  </p:childTnLst>
                                </p:cTn>
                              </p:par>
                              <p:par>
                                <p:cTn id="76" presetID="10" presetClass="entr" presetSubtype="0"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
                                            <p:txEl>
                                              <p:pRg st="15" end="15"/>
                                            </p:txEl>
                                          </p:spTgt>
                                        </p:tgtEl>
                                        <p:attrNameLst>
                                          <p:attrName>style.visibility</p:attrName>
                                        </p:attrNameLst>
                                      </p:cBhvr>
                                      <p:to>
                                        <p:strVal val="visible"/>
                                      </p:to>
                                    </p:set>
                                    <p:animEffect transition="in" filter="fade">
                                      <p:cBhvr>
                                        <p:cTn id="83" dur="1000"/>
                                        <p:tgtEl>
                                          <p:spTgt spid="3">
                                            <p:txEl>
                                              <p:pRg st="15" end="15"/>
                                            </p:txEl>
                                          </p:spTgt>
                                        </p:tgtEl>
                                      </p:cBhvr>
                                    </p:animEffect>
                                    <p:anim calcmode="lin" valueType="num">
                                      <p:cBhvr>
                                        <p:cTn id="84"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85"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
                                            <p:txEl>
                                              <p:pRg st="16" end="16"/>
                                            </p:txEl>
                                          </p:spTgt>
                                        </p:tgtEl>
                                        <p:attrNameLst>
                                          <p:attrName>style.visibility</p:attrName>
                                        </p:attrNameLst>
                                      </p:cBhvr>
                                      <p:to>
                                        <p:strVal val="visible"/>
                                      </p:to>
                                    </p:set>
                                    <p:animEffect transition="in" filter="fade">
                                      <p:cBhvr>
                                        <p:cTn id="88" dur="1000"/>
                                        <p:tgtEl>
                                          <p:spTgt spid="3">
                                            <p:txEl>
                                              <p:pRg st="16" end="16"/>
                                            </p:txEl>
                                          </p:spTgt>
                                        </p:tgtEl>
                                      </p:cBhvr>
                                    </p:animEffect>
                                    <p:anim calcmode="lin" valueType="num">
                                      <p:cBhvr>
                                        <p:cTn id="89"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90"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
                                            <p:txEl>
                                              <p:pRg st="17" end="17"/>
                                            </p:txEl>
                                          </p:spTgt>
                                        </p:tgtEl>
                                        <p:attrNameLst>
                                          <p:attrName>style.visibility</p:attrName>
                                        </p:attrNameLst>
                                      </p:cBhvr>
                                      <p:to>
                                        <p:strVal val="visible"/>
                                      </p:to>
                                    </p:set>
                                    <p:animEffect transition="in" filter="fade">
                                      <p:cBhvr>
                                        <p:cTn id="93" dur="1000"/>
                                        <p:tgtEl>
                                          <p:spTgt spid="3">
                                            <p:txEl>
                                              <p:pRg st="17" end="17"/>
                                            </p:txEl>
                                          </p:spTgt>
                                        </p:tgtEl>
                                      </p:cBhvr>
                                    </p:animEffect>
                                    <p:anim calcmode="lin" valueType="num">
                                      <p:cBhvr>
                                        <p:cTn id="94"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713DAA-C6A0-D995-F899-4978334DE194}"/>
              </a:ext>
            </a:extLst>
          </p:cNvPr>
          <p:cNvSpPr>
            <a:spLocks noGrp="1"/>
          </p:cNvSpPr>
          <p:nvPr>
            <p:ph type="title"/>
          </p:nvPr>
        </p:nvSpPr>
        <p:spPr>
          <a:xfrm>
            <a:off x="685800" y="-99392"/>
            <a:ext cx="7772400" cy="1143000"/>
          </a:xfrm>
        </p:spPr>
        <p:txBody>
          <a:bodyPr/>
          <a:lstStyle/>
          <a:p>
            <a:r>
              <a:rPr lang="fr-CH" altLang="fr-FR" sz="2800" b="1" u="sng" dirty="0">
                <a:solidFill>
                  <a:srgbClr val="932D1C"/>
                </a:solidFill>
                <a:latin typeface="Romanus" panose="02000500000000000000" pitchFamily="50" charset="0"/>
              </a:rPr>
              <a:t>SYNTHÈSE DE PRÉSENTATION</a:t>
            </a:r>
            <a:endParaRPr lang="fr-CH" sz="1800" dirty="0"/>
          </a:p>
        </p:txBody>
      </p:sp>
      <p:sp>
        <p:nvSpPr>
          <p:cNvPr id="9" name="Content Placeholder 8">
            <a:extLst>
              <a:ext uri="{FF2B5EF4-FFF2-40B4-BE49-F238E27FC236}">
                <a16:creationId xmlns:a16="http://schemas.microsoft.com/office/drawing/2014/main" id="{CB8D0C53-6311-B2D5-CACE-055CA7586E92}"/>
              </a:ext>
            </a:extLst>
          </p:cNvPr>
          <p:cNvSpPr>
            <a:spLocks noGrp="1"/>
          </p:cNvSpPr>
          <p:nvPr>
            <p:ph idx="1"/>
          </p:nvPr>
        </p:nvSpPr>
        <p:spPr>
          <a:xfrm>
            <a:off x="457200" y="836712"/>
            <a:ext cx="8229600" cy="5832648"/>
          </a:xfrm>
        </p:spPr>
        <p:txBody>
          <a:bodyPr/>
          <a:lstStyle/>
          <a:p>
            <a:pPr>
              <a:buFont typeface="Arial" panose="020B0604020202020204" pitchFamily="34" charset="0"/>
              <a:buChar char="•"/>
            </a:pPr>
            <a:r>
              <a:rPr lang="fr-CH" i="1" dirty="0">
                <a:latin typeface="Garamond" panose="02020404030301010803" pitchFamily="18" charset="0"/>
              </a:rPr>
              <a:t>Nous avons créé un jeu de plateau (2006) qui a réussi sa mutation digitale en application sur UNITY (prototype 1- 2019 (IPT)/prototype 2- 2023 (HES NE-trav </a:t>
            </a:r>
            <a:r>
              <a:rPr lang="fr-CH" i="1" dirty="0" err="1">
                <a:latin typeface="Garamond" panose="02020404030301010803" pitchFamily="18" charset="0"/>
              </a:rPr>
              <a:t>bach</a:t>
            </a:r>
            <a:r>
              <a:rPr lang="fr-CH" i="1" dirty="0">
                <a:latin typeface="Garamond" panose="02020404030301010803" pitchFamily="18" charset="0"/>
              </a:rPr>
              <a:t>.)). </a:t>
            </a:r>
            <a:br>
              <a:rPr lang="fr-CH" i="1" dirty="0">
                <a:latin typeface="Garamond" panose="02020404030301010803" pitchFamily="18" charset="0"/>
              </a:rPr>
            </a:br>
            <a:r>
              <a:rPr lang="fr-CH" dirty="0">
                <a:latin typeface="Garamond" panose="02020404030301010803" pitchFamily="18" charset="0"/>
              </a:rPr>
              <a:t>Le jeu peut servir…</a:t>
            </a:r>
          </a:p>
          <a:p>
            <a:pPr lvl="1">
              <a:buFont typeface="Arial" panose="020B0604020202020204" pitchFamily="34" charset="0"/>
              <a:buChar char="•"/>
            </a:pPr>
            <a:r>
              <a:rPr lang="fr-CH" sz="1800" b="1" dirty="0">
                <a:latin typeface="Garamond" panose="02020404030301010803" pitchFamily="18" charset="0"/>
              </a:rPr>
              <a:t>A) </a:t>
            </a:r>
            <a:r>
              <a:rPr lang="fr-CH" sz="1800" dirty="0">
                <a:latin typeface="Garamond" panose="02020404030301010803" pitchFamily="18" charset="0"/>
              </a:rPr>
              <a:t>De </a:t>
            </a:r>
            <a:r>
              <a:rPr lang="fr-CH" sz="1800" b="1" u="sng" dirty="0">
                <a:latin typeface="Garamond" panose="02020404030301010803" pitchFamily="18" charset="0"/>
              </a:rPr>
              <a:t>Base de recherche </a:t>
            </a:r>
            <a:r>
              <a:rPr lang="fr-CH" sz="1800" dirty="0">
                <a:latin typeface="Garamond" panose="02020404030301010803" pitchFamily="18" charset="0"/>
              </a:rPr>
              <a:t>dans le domaine de la dynamique du leadership</a:t>
            </a:r>
          </a:p>
          <a:p>
            <a:pPr lvl="1">
              <a:buFont typeface="Arial" panose="020B0604020202020204" pitchFamily="34" charset="0"/>
              <a:buChar char="•"/>
            </a:pPr>
            <a:r>
              <a:rPr lang="fr-CH" sz="1800" b="1" dirty="0">
                <a:latin typeface="Garamond" panose="02020404030301010803" pitchFamily="18" charset="0"/>
              </a:rPr>
              <a:t>B) </a:t>
            </a:r>
            <a:r>
              <a:rPr lang="fr-CH" sz="1800" dirty="0">
                <a:latin typeface="Garamond" panose="02020404030301010803" pitchFamily="18" charset="0"/>
              </a:rPr>
              <a:t>A mieux </a:t>
            </a:r>
            <a:r>
              <a:rPr lang="fr-CH" sz="1800" b="1" u="sng" dirty="0">
                <a:latin typeface="Garamond" panose="02020404030301010803" pitchFamily="18" charset="0"/>
              </a:rPr>
              <a:t>Appréhender la thématique du changement</a:t>
            </a:r>
          </a:p>
          <a:p>
            <a:pPr marL="457200" lvl="1" indent="0">
              <a:buNone/>
            </a:pPr>
            <a:r>
              <a:rPr lang="fr-CH" sz="1800" i="1" dirty="0">
                <a:latin typeface="Garamond" panose="02020404030301010803" pitchFamily="18" charset="0"/>
              </a:rPr>
              <a:t>Et dans un second temps:</a:t>
            </a:r>
          </a:p>
          <a:p>
            <a:pPr lvl="1">
              <a:buFont typeface="Arial" panose="020B0604020202020204" pitchFamily="34" charset="0"/>
              <a:buChar char="•"/>
            </a:pPr>
            <a:r>
              <a:rPr lang="fr-CH" sz="1800" b="1" dirty="0">
                <a:latin typeface="Garamond" panose="02020404030301010803" pitchFamily="18" charset="0"/>
              </a:rPr>
              <a:t>C) </a:t>
            </a:r>
            <a:r>
              <a:rPr lang="fr-CH" sz="1800" dirty="0">
                <a:latin typeface="Garamond" panose="02020404030301010803" pitchFamily="18" charset="0"/>
              </a:rPr>
              <a:t>Servir d’</a:t>
            </a:r>
            <a:r>
              <a:rPr lang="fr-CH" sz="1800" b="1" u="sng" dirty="0">
                <a:latin typeface="Garamond" panose="02020404030301010803" pitchFamily="18" charset="0"/>
              </a:rPr>
              <a:t>outil de Formation </a:t>
            </a:r>
            <a:r>
              <a:rPr lang="fr-CH" sz="1800" dirty="0">
                <a:latin typeface="Garamond" panose="02020404030301010803" pitchFamily="18" charset="0"/>
              </a:rPr>
              <a:t>et </a:t>
            </a:r>
            <a:r>
              <a:rPr lang="fr-CH" sz="1800" b="1" dirty="0">
                <a:latin typeface="Garamond" panose="02020404030301010803" pitchFamily="18" charset="0"/>
              </a:rPr>
              <a:t>D)</a:t>
            </a:r>
            <a:r>
              <a:rPr lang="fr-CH" sz="1800" dirty="0">
                <a:latin typeface="Garamond" panose="02020404030301010803" pitchFamily="18" charset="0"/>
              </a:rPr>
              <a:t> d’</a:t>
            </a:r>
            <a:r>
              <a:rPr lang="fr-CH" sz="1800" b="1" u="sng" dirty="0">
                <a:latin typeface="Garamond" panose="02020404030301010803" pitchFamily="18" charset="0"/>
              </a:rPr>
              <a:t>Évaluation</a:t>
            </a:r>
            <a:r>
              <a:rPr lang="fr-CH" sz="1800" dirty="0">
                <a:latin typeface="Garamond" panose="02020404030301010803" pitchFamily="18" charset="0"/>
              </a:rPr>
              <a:t> (</a:t>
            </a:r>
            <a:r>
              <a:rPr lang="fr-CH" sz="1800" dirty="0" err="1">
                <a:latin typeface="Garamond" panose="02020404030301010803" pitchFamily="18" charset="0"/>
              </a:rPr>
              <a:t>assessment</a:t>
            </a:r>
            <a:r>
              <a:rPr lang="fr-CH" sz="1800" dirty="0">
                <a:latin typeface="Garamond" panose="02020404030301010803" pitchFamily="18" charset="0"/>
              </a:rPr>
              <a:t>)</a:t>
            </a:r>
            <a:br>
              <a:rPr lang="fr-CH" sz="1800" dirty="0">
                <a:latin typeface="Garamond" panose="02020404030301010803" pitchFamily="18" charset="0"/>
              </a:rPr>
            </a:br>
            <a:endParaRPr lang="fr-CH" sz="1800" dirty="0">
              <a:latin typeface="Garamond" panose="02020404030301010803" pitchFamily="18" charset="0"/>
            </a:endParaRPr>
          </a:p>
          <a:p>
            <a:pPr>
              <a:buFont typeface="Arial" panose="020B0604020202020204" pitchFamily="34" charset="0"/>
              <a:buChar char="•"/>
            </a:pPr>
            <a:r>
              <a:rPr lang="fr-CH" dirty="0">
                <a:latin typeface="Garamond" panose="02020404030301010803" pitchFamily="18" charset="0"/>
              </a:rPr>
              <a:t>A l’heure actuelle nous sommes arrivés au point où nous avons besoin:</a:t>
            </a:r>
          </a:p>
          <a:p>
            <a:pPr lvl="1">
              <a:buFont typeface="Arial" panose="020B0604020202020204" pitchFamily="34" charset="0"/>
              <a:buChar char="•"/>
            </a:pPr>
            <a:r>
              <a:rPr lang="fr-CH" sz="1800" b="1" dirty="0">
                <a:latin typeface="Garamond" panose="02020404030301010803" pitchFamily="18" charset="0"/>
              </a:rPr>
              <a:t>A) </a:t>
            </a:r>
            <a:r>
              <a:rPr lang="fr-CH" sz="1800" dirty="0">
                <a:latin typeface="Garamond" panose="02020404030301010803" pitchFamily="18" charset="0"/>
              </a:rPr>
              <a:t>de </a:t>
            </a:r>
            <a:r>
              <a:rPr lang="fr-CH" sz="1800" b="1" u="sng" dirty="0">
                <a:latin typeface="Garamond" panose="02020404030301010803" pitchFamily="18" charset="0"/>
              </a:rPr>
              <a:t>Fonds</a:t>
            </a:r>
            <a:r>
              <a:rPr lang="fr-CH" sz="1800" dirty="0">
                <a:latin typeface="Garamond" panose="02020404030301010803" pitchFamily="18" charset="0"/>
              </a:rPr>
              <a:t> (INNOSUISSE ou FNRS?) et </a:t>
            </a:r>
            <a:r>
              <a:rPr lang="fr-CH" sz="1800" b="1" dirty="0">
                <a:latin typeface="Garamond" panose="02020404030301010803" pitchFamily="18" charset="0"/>
              </a:rPr>
              <a:t>B)</a:t>
            </a:r>
            <a:r>
              <a:rPr lang="fr-CH" sz="1800" dirty="0">
                <a:latin typeface="Garamond" panose="02020404030301010803" pitchFamily="18" charset="0"/>
              </a:rPr>
              <a:t> de </a:t>
            </a:r>
            <a:r>
              <a:rPr lang="fr-CH" sz="1800" b="1" u="sng" dirty="0">
                <a:latin typeface="Garamond" panose="02020404030301010803" pitchFamily="18" charset="0"/>
              </a:rPr>
              <a:t>Partenaires</a:t>
            </a:r>
            <a:r>
              <a:rPr lang="fr-CH" sz="1800" dirty="0">
                <a:latin typeface="Garamond" panose="02020404030301010803" pitchFamily="18" charset="0"/>
              </a:rPr>
              <a:t> pour:</a:t>
            </a:r>
          </a:p>
          <a:p>
            <a:pPr lvl="2">
              <a:buFont typeface="Arial" panose="020B0604020202020204" pitchFamily="34" charset="0"/>
              <a:buChar char="•"/>
            </a:pPr>
            <a:r>
              <a:rPr lang="fr-CH" sz="1600" b="1" dirty="0">
                <a:latin typeface="Garamond" panose="02020404030301010803" pitchFamily="18" charset="0"/>
              </a:rPr>
              <a:t>Continuer le développement de l’application informatique (HES NE; LF/autre) </a:t>
            </a:r>
            <a:br>
              <a:rPr lang="fr-CH" sz="1600" b="1" dirty="0">
                <a:latin typeface="Garamond" panose="02020404030301010803" pitchFamily="18" charset="0"/>
              </a:rPr>
            </a:br>
            <a:r>
              <a:rPr lang="fr-CH" sz="1600" i="1" dirty="0">
                <a:latin typeface="Garamond" panose="02020404030301010803" pitchFamily="18" charset="0"/>
              </a:rPr>
              <a:t>-&gt; Ergonomie, version avancée du jeu, synergie/connexion avec IA.</a:t>
            </a:r>
          </a:p>
          <a:p>
            <a:pPr lvl="2">
              <a:buFont typeface="Arial" panose="020B0604020202020204" pitchFamily="34" charset="0"/>
              <a:buChar char="•"/>
            </a:pPr>
            <a:r>
              <a:rPr lang="fr-CH" sz="1600" b="1" dirty="0">
                <a:latin typeface="Garamond" panose="02020404030301010803" pitchFamily="18" charset="0"/>
              </a:rPr>
              <a:t>Développer un système de base de données pour travailler sur les données</a:t>
            </a:r>
          </a:p>
          <a:p>
            <a:pPr lvl="3">
              <a:buFont typeface="Arial" panose="020B0604020202020204" pitchFamily="34" charset="0"/>
              <a:buChar char="•"/>
            </a:pPr>
            <a:r>
              <a:rPr lang="fr-CH" sz="1400" dirty="0">
                <a:latin typeface="Garamond" panose="02020404030301010803" pitchFamily="18" charset="0"/>
              </a:rPr>
              <a:t>Nous avons une expertise juridique pour la protection intellectuelle et assurer une conformité légale (Valérie Malo) et une expertise sur la manière de créer la base de données</a:t>
            </a:r>
          </a:p>
          <a:p>
            <a:pPr lvl="3">
              <a:buFont typeface="Arial" panose="020B0604020202020204" pitchFamily="34" charset="0"/>
              <a:buChar char="•"/>
            </a:pPr>
            <a:r>
              <a:rPr lang="fr-CH" sz="1400" dirty="0">
                <a:latin typeface="Garamond" panose="02020404030301010803" pitchFamily="18" charset="0"/>
              </a:rPr>
              <a:t>Continuer le développement de l’application informatique (HES NE ou autre)</a:t>
            </a:r>
          </a:p>
          <a:p>
            <a:pPr marL="0" indent="0" algn="ctr"/>
            <a:br>
              <a:rPr lang="fr-CH" sz="1600" b="1" dirty="0">
                <a:latin typeface="Garamond" panose="02020404030301010803" pitchFamily="18" charset="0"/>
              </a:rPr>
            </a:br>
            <a:r>
              <a:rPr lang="fr-CH" b="1" dirty="0">
                <a:solidFill>
                  <a:srgbClr val="580000"/>
                </a:solidFill>
                <a:latin typeface="Garamond" panose="02020404030301010803" pitchFamily="18" charset="0"/>
              </a:rPr>
              <a:t>Recherche d’un PARTENAIRE ACADÉMIQUE pour collaborer à la recherche, POUR VALIDER LE MODÈLE et DÉVELOPPER DE NOUVELLES THÉORIES SUR LE LEADERSHIP.</a:t>
            </a:r>
            <a:endParaRPr lang="fr-CH" sz="1600" b="1" dirty="0">
              <a:solidFill>
                <a:srgbClr val="580000"/>
              </a:solidFill>
              <a:latin typeface="Garamond" panose="02020404030301010803" pitchFamily="18" charset="0"/>
            </a:endParaRPr>
          </a:p>
        </p:txBody>
      </p:sp>
    </p:spTree>
    <p:extLst>
      <p:ext uri="{BB962C8B-B14F-4D97-AF65-F5344CB8AC3E}">
        <p14:creationId xmlns:p14="http://schemas.microsoft.com/office/powerpoint/2010/main" val="29905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500"/>
                                        <p:tgtEl>
                                          <p:spTgt spid="9">
                                            <p:txEl>
                                              <p:pRg st="5" end="5"/>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7" end="7"/>
                                            </p:txEl>
                                          </p:spTgt>
                                        </p:tgtEl>
                                        <p:attrNameLst>
                                          <p:attrName>style.visibility</p:attrName>
                                        </p:attrNameLst>
                                      </p:cBhvr>
                                      <p:to>
                                        <p:strVal val="visible"/>
                                      </p:to>
                                    </p:set>
                                    <p:animEffect transition="in" filter="fade">
                                      <p:cBhvr>
                                        <p:cTn id="40" dur="500"/>
                                        <p:tgtEl>
                                          <p:spTgt spid="9">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8" end="8"/>
                                            </p:txEl>
                                          </p:spTgt>
                                        </p:tgtEl>
                                        <p:attrNameLst>
                                          <p:attrName>style.visibility</p:attrName>
                                        </p:attrNameLst>
                                      </p:cBhvr>
                                      <p:to>
                                        <p:strVal val="visible"/>
                                      </p:to>
                                    </p:set>
                                    <p:animEffect transition="in" filter="fade">
                                      <p:cBhvr>
                                        <p:cTn id="45" dur="500"/>
                                        <p:tgtEl>
                                          <p:spTgt spid="9">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xEl>
                                              <p:pRg st="9" end="9"/>
                                            </p:txEl>
                                          </p:spTgt>
                                        </p:tgtEl>
                                        <p:attrNameLst>
                                          <p:attrName>style.visibility</p:attrName>
                                        </p:attrNameLst>
                                      </p:cBhvr>
                                      <p:to>
                                        <p:strVal val="visible"/>
                                      </p:to>
                                    </p:set>
                                    <p:animEffect transition="in" filter="fade">
                                      <p:cBhvr>
                                        <p:cTn id="50" dur="500"/>
                                        <p:tgtEl>
                                          <p:spTgt spid="9">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xEl>
                                              <p:pRg st="10" end="10"/>
                                            </p:txEl>
                                          </p:spTgt>
                                        </p:tgtEl>
                                        <p:attrNameLst>
                                          <p:attrName>style.visibility</p:attrName>
                                        </p:attrNameLst>
                                      </p:cBhvr>
                                      <p:to>
                                        <p:strVal val="visible"/>
                                      </p:to>
                                    </p:set>
                                    <p:animEffect transition="in" filter="fade">
                                      <p:cBhvr>
                                        <p:cTn id="55" dur="500"/>
                                        <p:tgtEl>
                                          <p:spTgt spid="9">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xEl>
                                              <p:pRg st="11" end="11"/>
                                            </p:txEl>
                                          </p:spTgt>
                                        </p:tgtEl>
                                        <p:attrNameLst>
                                          <p:attrName>style.visibility</p:attrName>
                                        </p:attrNameLst>
                                      </p:cBhvr>
                                      <p:to>
                                        <p:strVal val="visible"/>
                                      </p:to>
                                    </p:set>
                                    <p:animEffect transition="in" filter="fade">
                                      <p:cBhvr>
                                        <p:cTn id="60"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C6FC45-BF44-9915-C130-897E30BA510E}"/>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80528" y="937485"/>
            <a:ext cx="3420459" cy="2565344"/>
          </a:xfrm>
          <a:prstGeom prst="ellipse">
            <a:avLst/>
          </a:prstGeom>
          <a:ln>
            <a:noFill/>
          </a:ln>
          <a:effectLst>
            <a:softEdge rad="112500"/>
          </a:effectLst>
        </p:spPr>
      </p:pic>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685800" y="1290770"/>
            <a:ext cx="7772400" cy="3722405"/>
          </a:xfrm>
        </p:spPr>
        <p:txBody>
          <a:bodyPr/>
          <a:lstStyle/>
          <a:p>
            <a:pPr marL="0" indent="0" algn="ctr"/>
            <a:endParaRPr lang="fr-CH" sz="2000" b="1" u="sng" dirty="0">
              <a:latin typeface="Garamond" panose="02020404030301010803" pitchFamily="18" charset="0"/>
            </a:endParaRPr>
          </a:p>
          <a:p>
            <a:pPr marL="0" indent="0" algn="ctr"/>
            <a:endParaRPr lang="fr-CH" sz="2000" b="1" u="sng" dirty="0">
              <a:latin typeface="Garamond" panose="02020404030301010803" pitchFamily="18" charset="0"/>
            </a:endParaRPr>
          </a:p>
          <a:p>
            <a:pPr marL="0" indent="0" algn="ctr"/>
            <a:endParaRPr lang="fr-CH" sz="2000" b="1" u="sng" dirty="0">
              <a:latin typeface="Garamond" panose="02020404030301010803" pitchFamily="18" charset="0"/>
            </a:endParaRPr>
          </a:p>
          <a:p>
            <a:pPr marL="0" indent="0" algn="ctr"/>
            <a:endParaRPr lang="fr-CH" sz="2000" b="1" u="sng" dirty="0">
              <a:latin typeface="Garamond" panose="02020404030301010803" pitchFamily="18" charset="0"/>
            </a:endParaRPr>
          </a:p>
          <a:p>
            <a:pPr marL="0" indent="0" algn="ctr"/>
            <a:endParaRPr lang="fr-CH" sz="2000" b="1" u="sng" dirty="0">
              <a:latin typeface="Garamond" panose="02020404030301010803" pitchFamily="18" charset="0"/>
            </a:endParaRPr>
          </a:p>
          <a:p>
            <a:pPr marL="0" indent="0" algn="ctr"/>
            <a:r>
              <a:rPr lang="fr-CH" sz="2000" b="1" u="sng" dirty="0">
                <a:latin typeface="Garamond" panose="02020404030301010803" pitchFamily="18" charset="0"/>
              </a:rPr>
              <a:t>Les Jetons de (B)</a:t>
            </a:r>
            <a:r>
              <a:rPr lang="fr-CH" sz="2000" b="1" u="sng" dirty="0" err="1">
                <a:latin typeface="Garamond" panose="02020404030301010803" pitchFamily="18" charset="0"/>
              </a:rPr>
              <a:t>élligérance</a:t>
            </a:r>
            <a:endParaRPr lang="fr-CH" sz="2000" b="1" u="sng" dirty="0">
              <a:latin typeface="Garamond" panose="02020404030301010803" pitchFamily="18" charset="0"/>
            </a:endParaRPr>
          </a:p>
          <a:p>
            <a:pPr marL="0" indent="0" algn="ctr"/>
            <a:r>
              <a:rPr lang="fr-CH" sz="2000" i="1" dirty="0">
                <a:latin typeface="Garamond" panose="02020404030301010803" pitchFamily="18" charset="0"/>
              </a:rPr>
              <a:t>(Inspirés du jeu d’Échec européen)</a:t>
            </a:r>
          </a:p>
          <a:p>
            <a:pPr marL="0" indent="0" algn="ctr"/>
            <a:r>
              <a:rPr lang="fr-CH" sz="2000" b="1" dirty="0">
                <a:solidFill>
                  <a:srgbClr val="580000"/>
                </a:solidFill>
                <a:latin typeface="Garamond" panose="02020404030301010803" pitchFamily="18" charset="0"/>
              </a:rPr>
              <a:t>Représentent les ressources humaines</a:t>
            </a:r>
            <a:br>
              <a:rPr lang="fr-CH" sz="2000" b="1" dirty="0">
                <a:solidFill>
                  <a:srgbClr val="580000"/>
                </a:solidFill>
                <a:latin typeface="Garamond" panose="02020404030301010803" pitchFamily="18" charset="0"/>
              </a:rPr>
            </a:br>
            <a:endParaRPr lang="fr-CH" sz="2000" b="1" dirty="0">
              <a:solidFill>
                <a:srgbClr val="580000"/>
              </a:solidFill>
              <a:latin typeface="Garamond" panose="02020404030301010803" pitchFamily="18" charset="0"/>
            </a:endParaRPr>
          </a:p>
          <a:p>
            <a:pPr marL="0" indent="0"/>
            <a:r>
              <a:rPr lang="fr-CH" sz="2000" b="1" u="sng" dirty="0">
                <a:latin typeface="Garamond" panose="02020404030301010803" pitchFamily="18" charset="0"/>
              </a:rPr>
              <a:t>Utilisé(e)s en jeu afin de…</a:t>
            </a:r>
            <a:endParaRPr lang="fr-CH" sz="2000" i="1" dirty="0">
              <a:latin typeface="Garamond" panose="02020404030301010803" pitchFamily="18" charset="0"/>
            </a:endParaRPr>
          </a:p>
          <a:p>
            <a:pPr marL="0" indent="0"/>
            <a:r>
              <a:rPr lang="fr-CH" sz="2000" i="1" dirty="0">
                <a:latin typeface="Garamond" panose="02020404030301010803" pitchFamily="18" charset="0"/>
              </a:rPr>
              <a:t>- ATTAQUER un Joueur (faisant reculer son pion)</a:t>
            </a:r>
          </a:p>
          <a:p>
            <a:pPr marL="0" indent="0"/>
            <a:r>
              <a:rPr lang="fr-CH" sz="2000" i="1" dirty="0">
                <a:latin typeface="Garamond" panose="02020404030301010803" pitchFamily="18" charset="0"/>
              </a:rPr>
              <a:t>- SE DÉFENDRE d’une Attaque ennemie</a:t>
            </a:r>
          </a:p>
        </p:txBody>
      </p:sp>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9" name="Picture 6">
            <a:extLst>
              <a:ext uri="{FF2B5EF4-FFF2-40B4-BE49-F238E27FC236}">
                <a16:creationId xmlns:a16="http://schemas.microsoft.com/office/drawing/2014/main" id="{34ADC33A-09C5-CA6F-F532-B43C012AE0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175956" y="1428069"/>
            <a:ext cx="792088" cy="792088"/>
          </a:xfrm>
          <a:prstGeom prst="ellipse">
            <a:avLst/>
          </a:prstGeom>
          <a:ln w="63500" cap="rnd">
            <a:solidFill>
              <a:srgbClr val="333333"/>
            </a:solidFill>
          </a:ln>
          <a:effectLst>
            <a:glow rad="317500">
              <a:srgbClr val="FF0000">
                <a:alpha val="25000"/>
              </a:srgbClr>
            </a:glow>
            <a:reflection blurRad="6350" stA="50000" endA="300" endPos="55000" dir="5400000" sy="-100000" algn="bl" rotWithShape="0"/>
          </a:effectLst>
          <a:scene3d>
            <a:camera prst="perspectiveContrastingRightFacing"/>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8" descr="A black and white image of a planet&#10;&#10;Description automatically generated with low confidence">
            <a:extLst>
              <a:ext uri="{FF2B5EF4-FFF2-40B4-BE49-F238E27FC236}">
                <a16:creationId xmlns:a16="http://schemas.microsoft.com/office/drawing/2014/main" id="{3E7B6973-7E95-60E6-2007-9C6215E77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182" y="998224"/>
            <a:ext cx="1585635" cy="1603860"/>
          </a:xfrm>
          <a:prstGeom prst="rect">
            <a:avLst/>
          </a:prstGeom>
          <a:effectLst>
            <a:glow rad="127000">
              <a:srgbClr val="FF0000">
                <a:alpha val="20000"/>
              </a:srgbClr>
            </a:glow>
          </a:effectLst>
        </p:spPr>
      </p:pic>
      <p:pic>
        <p:nvPicPr>
          <p:cNvPr id="5" name="Picture 2" descr="Chess GIF - Chess GIFs">
            <a:extLst>
              <a:ext uri="{FF2B5EF4-FFF2-40B4-BE49-F238E27FC236}">
                <a16:creationId xmlns:a16="http://schemas.microsoft.com/office/drawing/2014/main" id="{8CF63C04-CE42-8671-A2B8-55945DDAF6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4070" y="1052736"/>
            <a:ext cx="3420458" cy="251011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EAC08D-913A-83E3-F32B-BBA0B08FCF95}"/>
              </a:ext>
            </a:extLst>
          </p:cNvPr>
          <p:cNvPicPr>
            <a:picLocks noChangeAspect="1"/>
          </p:cNvPicPr>
          <p:nvPr/>
        </p:nvPicPr>
        <p:blipFill>
          <a:blip r:embed="rId8"/>
          <a:stretch>
            <a:fillRect/>
          </a:stretch>
        </p:blipFill>
        <p:spPr>
          <a:xfrm>
            <a:off x="5076056" y="3722871"/>
            <a:ext cx="4244525" cy="2306680"/>
          </a:xfrm>
          <a:prstGeom prst="rect">
            <a:avLst/>
          </a:prstGeom>
          <a:effectLst>
            <a:softEdge rad="635000"/>
          </a:effectLst>
        </p:spPr>
      </p:pic>
    </p:spTree>
    <p:extLst>
      <p:ext uri="{BB962C8B-B14F-4D97-AF65-F5344CB8AC3E}">
        <p14:creationId xmlns:p14="http://schemas.microsoft.com/office/powerpoint/2010/main" val="37977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0" presetID="45"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ppt_w</p:attrName>
                                        </p:attrNameLst>
                                      </p:cBhvr>
                                      <p:tavLst>
                                        <p:tav tm="0" fmla="#ppt_w*sin(2.5*pi*$)">
                                          <p:val>
                                            <p:fltVal val="0"/>
                                          </p:val>
                                        </p:tav>
                                        <p:tav tm="100000">
                                          <p:val>
                                            <p:fltVal val="1"/>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45" presetClass="exit" presetSubtype="0" fill="hold" nodeType="afterEffect">
                                  <p:stCondLst>
                                    <p:cond delay="0"/>
                                  </p:stCondLst>
                                  <p:childTnLst>
                                    <p:animEffect transition="out" filter="fade">
                                      <p:cBhvr>
                                        <p:cTn id="17" dur="250"/>
                                        <p:tgtEl>
                                          <p:spTgt spid="9"/>
                                        </p:tgtEl>
                                      </p:cBhvr>
                                    </p:animEffect>
                                    <p:anim calcmode="lin" valueType="num">
                                      <p:cBhvr>
                                        <p:cTn id="18" dur="25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 dur="250"/>
                                        <p:tgtEl>
                                          <p:spTgt spid="9"/>
                                        </p:tgtEl>
                                        <p:attrNameLst>
                                          <p:attrName>ppt_h</p:attrName>
                                        </p:attrNameLst>
                                      </p:cBhvr>
                                      <p:tavLst>
                                        <p:tav tm="0">
                                          <p:val>
                                            <p:strVal val="ppt_h"/>
                                          </p:val>
                                        </p:tav>
                                        <p:tav tm="100000">
                                          <p:val>
                                            <p:strVal val="ppt_h"/>
                                          </p:val>
                                        </p:tav>
                                      </p:tavLst>
                                    </p:anim>
                                    <p:set>
                                      <p:cBhvr>
                                        <p:cTn id="20" dur="1" fill="hold">
                                          <p:stCondLst>
                                            <p:cond delay="249"/>
                                          </p:stCondLst>
                                        </p:cTn>
                                        <p:tgtEl>
                                          <p:spTgt spid="9"/>
                                        </p:tgtEl>
                                        <p:attrNameLst>
                                          <p:attrName>style.visibility</p:attrName>
                                        </p:attrNameLst>
                                      </p:cBhvr>
                                      <p:to>
                                        <p:strVal val="hidden"/>
                                      </p:to>
                                    </p:set>
                                  </p:childTnLst>
                                </p:cTn>
                              </p:par>
                            </p:childTnLst>
                          </p:cTn>
                        </p:par>
                        <p:par>
                          <p:cTn id="21" fill="hold">
                            <p:stCondLst>
                              <p:cond delay="1250"/>
                            </p:stCondLst>
                            <p:childTnLst>
                              <p:par>
                                <p:cTn id="22" presetID="45" presetClass="entr" presetSubtype="0"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anim calcmode="lin" valueType="num">
                                      <p:cBhvr>
                                        <p:cTn id="25" dur="500" fill="hold"/>
                                        <p:tgtEl>
                                          <p:spTgt spid="19"/>
                                        </p:tgtEl>
                                        <p:attrNameLst>
                                          <p:attrName>ppt_w</p:attrName>
                                        </p:attrNameLst>
                                      </p:cBhvr>
                                      <p:tavLst>
                                        <p:tav tm="0" fmla="#ppt_w*sin(2.5*pi*$)">
                                          <p:val>
                                            <p:fltVal val="0"/>
                                          </p:val>
                                        </p:tav>
                                        <p:tav tm="100000">
                                          <p:val>
                                            <p:fltVal val="1"/>
                                          </p:val>
                                        </p:tav>
                                      </p:tavLst>
                                    </p:anim>
                                    <p:anim calcmode="lin" valueType="num">
                                      <p:cBhvr>
                                        <p:cTn id="26"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anim calcmode="lin" valueType="num">
                                      <p:cBhvr>
                                        <p:cTn id="4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1000"/>
                                        <p:tgtEl>
                                          <p:spTgt spid="3">
                                            <p:txEl>
                                              <p:pRg st="9" end="9"/>
                                            </p:txEl>
                                          </p:spTgt>
                                        </p:tgtEl>
                                      </p:cBhvr>
                                    </p:animEffect>
                                    <p:anim calcmode="lin" valueType="num">
                                      <p:cBhvr>
                                        <p:cTn id="5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7" name="Picture 6" descr="A picture containing text, person, indoor, electronics&#10;&#10;Description automatically generated">
            <a:extLst>
              <a:ext uri="{FF2B5EF4-FFF2-40B4-BE49-F238E27FC236}">
                <a16:creationId xmlns:a16="http://schemas.microsoft.com/office/drawing/2014/main" id="{79D3B801-3B7A-B848-353B-F7D334581A7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4630" y="980728"/>
            <a:ext cx="2998135" cy="2198114"/>
          </a:xfrm>
          <a:prstGeom prst="ellipse">
            <a:avLst/>
          </a:prstGeom>
          <a:ln>
            <a:noFill/>
          </a:ln>
          <a:effectLst>
            <a:softEdge rad="112500"/>
          </a:effectLst>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5" name="Picture 4">
            <a:extLst>
              <a:ext uri="{FF2B5EF4-FFF2-40B4-BE49-F238E27FC236}">
                <a16:creationId xmlns:a16="http://schemas.microsoft.com/office/drawing/2014/main" id="{C4500D01-4FE9-D4A2-949C-A43FB91777A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070789" y="1561843"/>
            <a:ext cx="792089" cy="792088"/>
          </a:xfrm>
          <a:prstGeom prst="ellipse">
            <a:avLst/>
          </a:prstGeom>
          <a:ln w="63500" cap="rnd">
            <a:solidFill>
              <a:srgbClr val="333333"/>
            </a:solidFill>
          </a:ln>
          <a:effectLst>
            <a:glow rad="317500">
              <a:srgbClr val="00B0F0">
                <a:alpha val="25000"/>
              </a:srgbClr>
            </a:glow>
            <a:reflection blurRad="6350" stA="50000" endA="300" endPos="55000" dir="5400000" sy="-100000" algn="bl" rotWithShape="0"/>
          </a:effectLst>
          <a:scene3d>
            <a:camera prst="isometricOffAxis1Righ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AF5A5A-6BF8-9712-BEB0-7EA4A96496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2804" y="1052736"/>
            <a:ext cx="1788061" cy="1808613"/>
          </a:xfrm>
          <a:prstGeom prst="rect">
            <a:avLst/>
          </a:prstGeom>
          <a:effectLst>
            <a:glow rad="127000">
              <a:srgbClr val="00B0F0">
                <a:alpha val="20000"/>
              </a:srgbClr>
            </a:glow>
          </a:effectLst>
        </p:spPr>
      </p:pic>
      <p:pic>
        <p:nvPicPr>
          <p:cNvPr id="8" name="Picture 4" descr="바둑 GIF - Baduk Badook Go GIFs">
            <a:extLst>
              <a:ext uri="{FF2B5EF4-FFF2-40B4-BE49-F238E27FC236}">
                <a16:creationId xmlns:a16="http://schemas.microsoft.com/office/drawing/2014/main" id="{94FE382A-5481-A0A7-2BBF-6AEDEA9615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6599972" y="1105328"/>
            <a:ext cx="2974778" cy="16725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A3A3FA0-3232-4B8B-DEE3-E3428C14473E}"/>
              </a:ext>
            </a:extLst>
          </p:cNvPr>
          <p:cNvSpPr txBox="1">
            <a:spLocks/>
          </p:cNvSpPr>
          <p:nvPr/>
        </p:nvSpPr>
        <p:spPr>
          <a:xfrm>
            <a:off x="1115616" y="1290770"/>
            <a:ext cx="6768752" cy="3722405"/>
          </a:xfrm>
          <a:prstGeom prst="rect">
            <a:avLst/>
          </a:prstGeom>
        </p:spPr>
        <p:txBody>
          <a:bodyPr/>
          <a:lstStyle>
            <a:lvl1pPr marL="342900" indent="-342900" algn="l" rtl="0" eaLnBrk="0" fontAlgn="base" hangingPunct="0">
              <a:spcBef>
                <a:spcPct val="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r>
              <a:rPr lang="fr-CH" sz="2000" b="1" u="sng" kern="0" dirty="0">
                <a:latin typeface="Garamond" panose="02020404030301010803" pitchFamily="18" charset="0"/>
              </a:rPr>
              <a:t>Les Jetons de (P)</a:t>
            </a:r>
            <a:r>
              <a:rPr lang="fr-CH" sz="2000" b="1" u="sng" kern="0" dirty="0" err="1">
                <a:latin typeface="Garamond" panose="02020404030301010803" pitchFamily="18" charset="0"/>
              </a:rPr>
              <a:t>rofessionnalisme</a:t>
            </a:r>
            <a:endParaRPr lang="fr-CH" sz="2000" b="1" u="sng" kern="0" dirty="0">
              <a:latin typeface="Garamond" panose="02020404030301010803" pitchFamily="18" charset="0"/>
            </a:endParaRPr>
          </a:p>
          <a:p>
            <a:pPr marL="0" indent="0" algn="ctr"/>
            <a:r>
              <a:rPr lang="fr-CH" sz="2000" i="1" u="none" kern="0" dirty="0">
                <a:latin typeface="Garamond" panose="02020404030301010803" pitchFamily="18" charset="0"/>
              </a:rPr>
              <a:t>(Inspirés du jeu de Go asiatique)</a:t>
            </a:r>
          </a:p>
          <a:p>
            <a:pPr marL="0" indent="0" algn="ctr"/>
            <a:r>
              <a:rPr lang="fr-CH" sz="2000" b="1" u="none" dirty="0">
                <a:solidFill>
                  <a:srgbClr val="580000"/>
                </a:solidFill>
                <a:latin typeface="Garamond" panose="02020404030301010803" pitchFamily="18" charset="0"/>
              </a:rPr>
              <a:t>Représentent les ressources technologiques,</a:t>
            </a:r>
            <a:br>
              <a:rPr lang="fr-CH" sz="2000" b="1" u="none" dirty="0">
                <a:solidFill>
                  <a:srgbClr val="580000"/>
                </a:solidFill>
                <a:latin typeface="Garamond" panose="02020404030301010803" pitchFamily="18" charset="0"/>
              </a:rPr>
            </a:br>
            <a:r>
              <a:rPr lang="fr-CH" sz="2000" b="1" u="none" dirty="0">
                <a:solidFill>
                  <a:srgbClr val="580000"/>
                </a:solidFill>
                <a:latin typeface="Garamond" panose="02020404030301010803" pitchFamily="18" charset="0"/>
              </a:rPr>
              <a:t>psychologiques &amp; doctrinaires</a:t>
            </a:r>
          </a:p>
          <a:p>
            <a:pPr marL="0" indent="0"/>
            <a:r>
              <a:rPr lang="fr-CH" sz="2000" b="1" dirty="0">
                <a:latin typeface="Garamond" panose="02020404030301010803" pitchFamily="18" charset="0"/>
              </a:rPr>
              <a:t>Utilisé(e)s en jeu afin de…</a:t>
            </a:r>
            <a:endParaRPr lang="fr-CH" sz="2000" i="1" dirty="0">
              <a:latin typeface="Garamond" panose="02020404030301010803" pitchFamily="18" charset="0"/>
            </a:endParaRPr>
          </a:p>
          <a:p>
            <a:pPr marL="0" indent="0"/>
            <a:r>
              <a:rPr lang="fr-CH" sz="2000" i="1" u="none" kern="0" dirty="0">
                <a:latin typeface="Garamond" panose="02020404030301010803" pitchFamily="18" charset="0"/>
              </a:rPr>
              <a:t>- OPTIMISER ses Autres actions (augmenter la puissance de celle-ci)</a:t>
            </a:r>
          </a:p>
          <a:p>
            <a:pPr marL="0" indent="0"/>
            <a:r>
              <a:rPr lang="fr-CH" sz="2000" i="1" u="none" kern="0" dirty="0">
                <a:latin typeface="Garamond" panose="02020404030301010803" pitchFamily="18" charset="0"/>
              </a:rPr>
              <a:t>- ENVOYER un Message à tout le monde</a:t>
            </a:r>
          </a:p>
        </p:txBody>
      </p:sp>
      <p:pic>
        <p:nvPicPr>
          <p:cNvPr id="11" name="Picture 10">
            <a:extLst>
              <a:ext uri="{FF2B5EF4-FFF2-40B4-BE49-F238E27FC236}">
                <a16:creationId xmlns:a16="http://schemas.microsoft.com/office/drawing/2014/main" id="{43C079D8-BE67-81C0-9D2F-1BD4EE144C4A}"/>
              </a:ext>
            </a:extLst>
          </p:cNvPr>
          <p:cNvPicPr>
            <a:picLocks noChangeAspect="1"/>
          </p:cNvPicPr>
          <p:nvPr/>
        </p:nvPicPr>
        <p:blipFill>
          <a:blip r:embed="rId8"/>
          <a:stretch>
            <a:fillRect/>
          </a:stretch>
        </p:blipFill>
        <p:spPr>
          <a:xfrm>
            <a:off x="108218" y="5066296"/>
            <a:ext cx="4464496" cy="1159422"/>
          </a:xfrm>
          <a:prstGeom prst="rect">
            <a:avLst/>
          </a:prstGeom>
          <a:effectLst>
            <a:softEdge rad="317500"/>
          </a:effectLst>
        </p:spPr>
      </p:pic>
      <p:pic>
        <p:nvPicPr>
          <p:cNvPr id="13" name="Picture 12">
            <a:extLst>
              <a:ext uri="{FF2B5EF4-FFF2-40B4-BE49-F238E27FC236}">
                <a16:creationId xmlns:a16="http://schemas.microsoft.com/office/drawing/2014/main" id="{879D72EC-2184-AB20-02DE-D56A491E0652}"/>
              </a:ext>
            </a:extLst>
          </p:cNvPr>
          <p:cNvPicPr>
            <a:picLocks noChangeAspect="1"/>
          </p:cNvPicPr>
          <p:nvPr/>
        </p:nvPicPr>
        <p:blipFill>
          <a:blip r:embed="rId9"/>
          <a:stretch>
            <a:fillRect/>
          </a:stretch>
        </p:blipFill>
        <p:spPr>
          <a:xfrm>
            <a:off x="4787310" y="4915577"/>
            <a:ext cx="4248472" cy="1779374"/>
          </a:xfrm>
          <a:prstGeom prst="rect">
            <a:avLst/>
          </a:prstGeom>
          <a:effectLst>
            <a:softEdge rad="317500"/>
          </a:effectLst>
        </p:spPr>
      </p:pic>
    </p:spTree>
    <p:extLst>
      <p:ext uri="{BB962C8B-B14F-4D97-AF65-F5344CB8AC3E}">
        <p14:creationId xmlns:p14="http://schemas.microsoft.com/office/powerpoint/2010/main" val="94434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750"/>
                            </p:stCondLst>
                            <p:childTnLst>
                              <p:par>
                                <p:cTn id="11" presetID="45" presetClass="exit" presetSubtype="0" fill="hold" nodeType="afterEffect">
                                  <p:stCondLst>
                                    <p:cond delay="0"/>
                                  </p:stCondLst>
                                  <p:childTnLst>
                                    <p:animEffect transition="out" filter="fade">
                                      <p:cBhvr>
                                        <p:cTn id="12" dur="250"/>
                                        <p:tgtEl>
                                          <p:spTgt spid="5"/>
                                        </p:tgtEl>
                                      </p:cBhvr>
                                    </p:animEffect>
                                    <p:anim calcmode="lin" valueType="num">
                                      <p:cBhvr>
                                        <p:cTn id="13" dur="25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 dur="250"/>
                                        <p:tgtEl>
                                          <p:spTgt spid="5"/>
                                        </p:tgtEl>
                                        <p:attrNameLst>
                                          <p:attrName>ppt_h</p:attrName>
                                        </p:attrNameLst>
                                      </p:cBhvr>
                                      <p:tavLst>
                                        <p:tav tm="0">
                                          <p:val>
                                            <p:strVal val="ppt_h"/>
                                          </p:val>
                                        </p:tav>
                                        <p:tav tm="100000">
                                          <p:val>
                                            <p:strVal val="ppt_h"/>
                                          </p:val>
                                        </p:tav>
                                      </p:tavLst>
                                    </p:anim>
                                    <p:set>
                                      <p:cBhvr>
                                        <p:cTn id="15" dur="1" fill="hold">
                                          <p:stCondLst>
                                            <p:cond delay="249"/>
                                          </p:stCondLst>
                                        </p:cTn>
                                        <p:tgtEl>
                                          <p:spTgt spid="5"/>
                                        </p:tgtEl>
                                        <p:attrNameLst>
                                          <p:attrName>style.visibility</p:attrName>
                                        </p:attrNameLst>
                                      </p:cBhvr>
                                      <p:to>
                                        <p:strVal val="hidden"/>
                                      </p:to>
                                    </p:set>
                                  </p:childTnLst>
                                </p:cTn>
                              </p:par>
                            </p:childTnLst>
                          </p:cTn>
                        </p:par>
                        <p:par>
                          <p:cTn id="16" fill="hold">
                            <p:stCondLst>
                              <p:cond delay="1000"/>
                            </p:stCondLst>
                            <p:childTnLst>
                              <p:par>
                                <p:cTn id="17" presetID="45"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ppt_w</p:attrName>
                                        </p:attrNameLst>
                                      </p:cBhvr>
                                      <p:tavLst>
                                        <p:tav tm="0" fmla="#ppt_w*sin(2.5*pi*$)">
                                          <p:val>
                                            <p:fltVal val="0"/>
                                          </p:val>
                                        </p:tav>
                                        <p:tav tm="100000">
                                          <p:val>
                                            <p:fltVal val="1"/>
                                          </p:val>
                                        </p:tav>
                                      </p:tavLst>
                                    </p:anim>
                                    <p:anim calcmode="lin" valueType="num">
                                      <p:cBhvr>
                                        <p:cTn id="21" dur="500" fill="hold"/>
                                        <p:tgtEl>
                                          <p:spTgt spid="6"/>
                                        </p:tgtEl>
                                        <p:attrNameLst>
                                          <p:attrName>ppt_h</p:attrName>
                                        </p:attrNameLst>
                                      </p:cBhvr>
                                      <p:tavLst>
                                        <p:tav tm="0">
                                          <p:val>
                                            <p:strVal val="#ppt_h"/>
                                          </p:val>
                                        </p:tav>
                                        <p:tav tm="100000">
                                          <p:val>
                                            <p:strVal val="#ppt_h"/>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xEl>
                                              <p:pRg st="5" end="5"/>
                                            </p:txEl>
                                          </p:spTgt>
                                        </p:tgtEl>
                                        <p:attrNameLst>
                                          <p:attrName>style.visibility</p:attrName>
                                        </p:attrNameLst>
                                      </p:cBhvr>
                                      <p:to>
                                        <p:strVal val="visible"/>
                                      </p:to>
                                    </p:set>
                                    <p:animEffect transition="in" filter="fade">
                                      <p:cBhvr>
                                        <p:cTn id="24" dur="1000"/>
                                        <p:tgtEl>
                                          <p:spTgt spid="10">
                                            <p:txEl>
                                              <p:pRg st="5" end="5"/>
                                            </p:txEl>
                                          </p:spTgt>
                                        </p:tgtEl>
                                      </p:cBhvr>
                                    </p:animEffect>
                                    <p:anim calcmode="lin" valueType="num">
                                      <p:cBhvr>
                                        <p:cTn id="25"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1000"/>
                                        <p:tgtEl>
                                          <p:spTgt spid="10">
                                            <p:txEl>
                                              <p:pRg st="6" end="6"/>
                                            </p:txEl>
                                          </p:spTgt>
                                        </p:tgtEl>
                                      </p:cBhvr>
                                    </p:animEffect>
                                    <p:anim calcmode="lin" valueType="num">
                                      <p:cBhvr>
                                        <p:cTn id="32"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animEffect transition="in" filter="fade">
                                      <p:cBhvr>
                                        <p:cTn id="41" dur="1000"/>
                                        <p:tgtEl>
                                          <p:spTgt spid="10">
                                            <p:txEl>
                                              <p:pRg st="7" end="7"/>
                                            </p:txEl>
                                          </p:spTgt>
                                        </p:tgtEl>
                                      </p:cBhvr>
                                    </p:animEffect>
                                    <p:anim calcmode="lin" valueType="num">
                                      <p:cBhvr>
                                        <p:cTn id="4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0">
                                            <p:txEl>
                                              <p:pRg st="8" end="8"/>
                                            </p:txEl>
                                          </p:spTgt>
                                        </p:tgtEl>
                                        <p:attrNameLst>
                                          <p:attrName>style.visibility</p:attrName>
                                        </p:attrNameLst>
                                      </p:cBhvr>
                                      <p:to>
                                        <p:strVal val="visible"/>
                                      </p:to>
                                    </p:set>
                                    <p:animEffect transition="in" filter="fade">
                                      <p:cBhvr>
                                        <p:cTn id="51" dur="1000"/>
                                        <p:tgtEl>
                                          <p:spTgt spid="10">
                                            <p:txEl>
                                              <p:pRg st="8" end="8"/>
                                            </p:txEl>
                                          </p:spTgt>
                                        </p:tgtEl>
                                      </p:cBhvr>
                                    </p:animEffect>
                                    <p:anim calcmode="lin" valueType="num">
                                      <p:cBhvr>
                                        <p:cTn id="52"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10">
                                            <p:txEl>
                                              <p:pRg st="9" end="9"/>
                                            </p:txEl>
                                          </p:spTgt>
                                        </p:tgtEl>
                                        <p:attrNameLst>
                                          <p:attrName>style.visibility</p:attrName>
                                        </p:attrNameLst>
                                      </p:cBhvr>
                                      <p:to>
                                        <p:strVal val="visible"/>
                                      </p:to>
                                    </p:set>
                                    <p:animEffect transition="in" filter="fade">
                                      <p:cBhvr>
                                        <p:cTn id="57" dur="1000"/>
                                        <p:tgtEl>
                                          <p:spTgt spid="10">
                                            <p:txEl>
                                              <p:pRg st="9" end="9"/>
                                            </p:txEl>
                                          </p:spTgt>
                                        </p:tgtEl>
                                      </p:cBhvr>
                                    </p:animEffect>
                                    <p:anim calcmode="lin" valueType="num">
                                      <p:cBhvr>
                                        <p:cTn id="58" dur="10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10">
                                            <p:txEl>
                                              <p:pRg st="10" end="10"/>
                                            </p:txEl>
                                          </p:spTgt>
                                        </p:tgtEl>
                                        <p:attrNameLst>
                                          <p:attrName>style.visibility</p:attrName>
                                        </p:attrNameLst>
                                      </p:cBhvr>
                                      <p:to>
                                        <p:strVal val="visible"/>
                                      </p:to>
                                    </p:set>
                                    <p:animEffect transition="in" filter="fade">
                                      <p:cBhvr>
                                        <p:cTn id="67" dur="1000"/>
                                        <p:tgtEl>
                                          <p:spTgt spid="10">
                                            <p:txEl>
                                              <p:pRg st="10" end="10"/>
                                            </p:txEl>
                                          </p:spTgt>
                                        </p:tgtEl>
                                      </p:cBhvr>
                                    </p:animEffect>
                                    <p:anim calcmode="lin" valueType="num">
                                      <p:cBhvr>
                                        <p:cTn id="68" dur="10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par>
                          <p:cTn id="70" fill="hold">
                            <p:stCondLst>
                              <p:cond delay="3500"/>
                            </p:stCondLst>
                            <p:childTnLst>
                              <p:par>
                                <p:cTn id="71" presetID="10" presetClass="entr" presetSubtype="0"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10" name="Picture 9" descr="A person in a suit and tie&#10;&#10;Description automatically generated with low confidence">
            <a:extLst>
              <a:ext uri="{FF2B5EF4-FFF2-40B4-BE49-F238E27FC236}">
                <a16:creationId xmlns:a16="http://schemas.microsoft.com/office/drawing/2014/main" id="{83DFBCCD-5312-7CCF-A4A8-851D57FCFBF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210537"/>
            <a:ext cx="3560533" cy="2008141"/>
          </a:xfrm>
          <a:prstGeom prst="ellipse">
            <a:avLst/>
          </a:prstGeom>
          <a:ln>
            <a:noFill/>
          </a:ln>
          <a:effectLst>
            <a:softEdge rad="112500"/>
          </a:effectLst>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8" name="Picture 7">
            <a:extLst>
              <a:ext uri="{FF2B5EF4-FFF2-40B4-BE49-F238E27FC236}">
                <a16:creationId xmlns:a16="http://schemas.microsoft.com/office/drawing/2014/main" id="{4DF03CB7-471D-652A-6C9B-BEA21E406B9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268849" y="1635161"/>
            <a:ext cx="792088" cy="792088"/>
          </a:xfrm>
          <a:prstGeom prst="ellipse">
            <a:avLst/>
          </a:prstGeom>
          <a:ln w="63500" cap="rnd">
            <a:solidFill>
              <a:srgbClr val="333333"/>
            </a:solidFill>
          </a:ln>
          <a:effectLst>
            <a:glow rad="317500">
              <a:srgbClr val="FFC000">
                <a:alpha val="25000"/>
              </a:srgbClr>
            </a:glow>
            <a:reflection blurRad="6350" stA="50000" endA="300" endPos="55000" dir="5400000" sy="-100000" algn="bl" rotWithShape="0"/>
          </a:effectLst>
          <a:scene3d>
            <a:camera prst="isometricOffAxis2Lef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7E1EAA8-AA7E-BA17-97C9-0B4DFE0608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5493" y="821554"/>
            <a:ext cx="2138801" cy="2163384"/>
          </a:xfrm>
          <a:prstGeom prst="rect">
            <a:avLst/>
          </a:prstGeom>
          <a:effectLst>
            <a:glow rad="127000">
              <a:srgbClr val="FFC000">
                <a:alpha val="20000"/>
              </a:srgbClr>
            </a:glow>
          </a:effectLst>
        </p:spPr>
      </p:pic>
      <p:pic>
        <p:nvPicPr>
          <p:cNvPr id="11" name="Picture 6" descr="Qyufur Nardi GIF - Qyufur Nardi Zzvanq GIFs">
            <a:extLst>
              <a:ext uri="{FF2B5EF4-FFF2-40B4-BE49-F238E27FC236}">
                <a16:creationId xmlns:a16="http://schemas.microsoft.com/office/drawing/2014/main" id="{5154EA5E-E972-31DE-6A5D-6FC64697AD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6416" y="864869"/>
            <a:ext cx="2057611" cy="37224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5117FFE-65C8-652A-1E78-59EA07F10E28}"/>
              </a:ext>
            </a:extLst>
          </p:cNvPr>
          <p:cNvSpPr txBox="1">
            <a:spLocks/>
          </p:cNvSpPr>
          <p:nvPr/>
        </p:nvSpPr>
        <p:spPr>
          <a:xfrm>
            <a:off x="688032" y="1235224"/>
            <a:ext cx="7772400" cy="3722405"/>
          </a:xfrm>
          <a:prstGeom prst="rect">
            <a:avLst/>
          </a:prstGeom>
        </p:spPr>
        <p:txBody>
          <a:bodyPr/>
          <a:lstStyle>
            <a:lvl1pPr marL="342900" indent="-342900" algn="l" rtl="0" eaLnBrk="0" fontAlgn="base" hangingPunct="0">
              <a:spcBef>
                <a:spcPct val="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r>
              <a:rPr lang="fr-CH" sz="2000" b="1" u="sng" kern="0" dirty="0">
                <a:latin typeface="Garamond" panose="02020404030301010803" pitchFamily="18" charset="0"/>
              </a:rPr>
              <a:t>Les Jetons de (S)</a:t>
            </a:r>
            <a:r>
              <a:rPr lang="fr-CH" sz="2000" b="1" u="sng" kern="0" dirty="0" err="1">
                <a:latin typeface="Garamond" panose="02020404030301010803" pitchFamily="18" charset="0"/>
              </a:rPr>
              <a:t>ocialité</a:t>
            </a:r>
            <a:endParaRPr lang="fr-CH" sz="2000" b="1" u="sng" kern="0" dirty="0">
              <a:latin typeface="Garamond" panose="02020404030301010803" pitchFamily="18" charset="0"/>
            </a:endParaRPr>
          </a:p>
          <a:p>
            <a:pPr marL="0" indent="0" algn="ctr"/>
            <a:r>
              <a:rPr lang="fr-CH" sz="2000" i="1" u="none" kern="0" dirty="0">
                <a:latin typeface="Garamond" panose="02020404030301010803" pitchFamily="18" charset="0"/>
              </a:rPr>
              <a:t>(Inspirés du jeu de Backgammon centre asiatique)</a:t>
            </a:r>
          </a:p>
          <a:p>
            <a:pPr marL="0" indent="0" algn="ctr"/>
            <a:r>
              <a:rPr lang="fr-CH" sz="2000" b="1" u="none" dirty="0">
                <a:solidFill>
                  <a:srgbClr val="580000"/>
                </a:solidFill>
                <a:latin typeface="Garamond" panose="02020404030301010803" pitchFamily="18" charset="0"/>
              </a:rPr>
              <a:t>Représentent les ressources en négociations, </a:t>
            </a:r>
            <a:br>
              <a:rPr lang="fr-CH" sz="2000" b="1" u="none" dirty="0">
                <a:solidFill>
                  <a:srgbClr val="580000"/>
                </a:solidFill>
                <a:latin typeface="Garamond" panose="02020404030301010803" pitchFamily="18" charset="0"/>
              </a:rPr>
            </a:br>
            <a:r>
              <a:rPr lang="fr-CH" sz="2000" b="1" u="none" dirty="0">
                <a:solidFill>
                  <a:srgbClr val="580000"/>
                </a:solidFill>
                <a:latin typeface="Garamond" panose="02020404030301010803" pitchFamily="18" charset="0"/>
              </a:rPr>
              <a:t>communications &amp; relations interpersonnelles</a:t>
            </a:r>
          </a:p>
          <a:p>
            <a:pPr marL="0" indent="0"/>
            <a:r>
              <a:rPr lang="fr-CH" sz="2000" b="1" dirty="0">
                <a:latin typeface="Garamond" panose="02020404030301010803" pitchFamily="18" charset="0"/>
              </a:rPr>
              <a:t>Utilisé(e)s en jeu afin de…</a:t>
            </a:r>
            <a:endParaRPr lang="fr-CH" sz="2000" i="1" dirty="0">
              <a:latin typeface="Garamond" panose="02020404030301010803" pitchFamily="18" charset="0"/>
            </a:endParaRPr>
          </a:p>
          <a:p>
            <a:pPr>
              <a:buFontTx/>
              <a:buChar char="-"/>
            </a:pPr>
            <a:r>
              <a:rPr lang="fr-CH" sz="2000" i="1" u="none" kern="0" dirty="0">
                <a:latin typeface="Garamond" panose="02020404030301010803" pitchFamily="18" charset="0"/>
              </a:rPr>
              <a:t>ÉTABLIR une Ambassade auprès d’un autre Joueur</a:t>
            </a:r>
          </a:p>
          <a:p>
            <a:pPr>
              <a:buFontTx/>
              <a:buChar char="-"/>
            </a:pPr>
            <a:r>
              <a:rPr lang="fr-CH" sz="2000" i="1" u="none" kern="0" dirty="0">
                <a:latin typeface="Garamond" panose="02020404030301010803" pitchFamily="18" charset="0"/>
              </a:rPr>
              <a:t>D’Y ÉCHANGER en son sein, des Jetons ou des Informations</a:t>
            </a:r>
          </a:p>
        </p:txBody>
      </p:sp>
      <p:pic>
        <p:nvPicPr>
          <p:cNvPr id="6" name="Picture 5">
            <a:extLst>
              <a:ext uri="{FF2B5EF4-FFF2-40B4-BE49-F238E27FC236}">
                <a16:creationId xmlns:a16="http://schemas.microsoft.com/office/drawing/2014/main" id="{75868BD1-0603-2045-6DD7-887116A13B00}"/>
              </a:ext>
            </a:extLst>
          </p:cNvPr>
          <p:cNvPicPr>
            <a:picLocks noChangeAspect="1"/>
          </p:cNvPicPr>
          <p:nvPr/>
        </p:nvPicPr>
        <p:blipFill>
          <a:blip r:embed="rId8"/>
          <a:stretch>
            <a:fillRect/>
          </a:stretch>
        </p:blipFill>
        <p:spPr>
          <a:xfrm>
            <a:off x="-336653" y="4795559"/>
            <a:ext cx="4116565" cy="2055330"/>
          </a:xfrm>
          <a:prstGeom prst="rect">
            <a:avLst/>
          </a:prstGeom>
          <a:effectLst>
            <a:softEdge rad="317500"/>
          </a:effectLst>
        </p:spPr>
      </p:pic>
      <p:pic>
        <p:nvPicPr>
          <p:cNvPr id="13" name="Picture 12">
            <a:extLst>
              <a:ext uri="{FF2B5EF4-FFF2-40B4-BE49-F238E27FC236}">
                <a16:creationId xmlns:a16="http://schemas.microsoft.com/office/drawing/2014/main" id="{70F08A59-6C96-BB98-8D04-EE264A67B8AD}"/>
              </a:ext>
            </a:extLst>
          </p:cNvPr>
          <p:cNvPicPr>
            <a:picLocks noChangeAspect="1"/>
          </p:cNvPicPr>
          <p:nvPr/>
        </p:nvPicPr>
        <p:blipFill>
          <a:blip r:embed="rId9"/>
          <a:stretch>
            <a:fillRect/>
          </a:stretch>
        </p:blipFill>
        <p:spPr>
          <a:xfrm>
            <a:off x="3236309" y="4933068"/>
            <a:ext cx="3892113" cy="1520268"/>
          </a:xfrm>
          <a:prstGeom prst="rect">
            <a:avLst/>
          </a:prstGeom>
          <a:effectLst>
            <a:softEdge rad="317500"/>
          </a:effectLst>
        </p:spPr>
      </p:pic>
      <p:pic>
        <p:nvPicPr>
          <p:cNvPr id="15" name="Picture 14">
            <a:extLst>
              <a:ext uri="{FF2B5EF4-FFF2-40B4-BE49-F238E27FC236}">
                <a16:creationId xmlns:a16="http://schemas.microsoft.com/office/drawing/2014/main" id="{9A6F11B2-BEA8-1A23-350D-4F52BF46E720}"/>
              </a:ext>
            </a:extLst>
          </p:cNvPr>
          <p:cNvPicPr>
            <a:picLocks noChangeAspect="1"/>
          </p:cNvPicPr>
          <p:nvPr/>
        </p:nvPicPr>
        <p:blipFill>
          <a:blip r:embed="rId10"/>
          <a:stretch>
            <a:fillRect/>
          </a:stretch>
        </p:blipFill>
        <p:spPr>
          <a:xfrm>
            <a:off x="6798376" y="4220506"/>
            <a:ext cx="2376844" cy="2682688"/>
          </a:xfrm>
          <a:prstGeom prst="rect">
            <a:avLst/>
          </a:prstGeom>
          <a:effectLst>
            <a:softEdge rad="127000"/>
          </a:effectLst>
        </p:spPr>
      </p:pic>
    </p:spTree>
    <p:extLst>
      <p:ext uri="{BB962C8B-B14F-4D97-AF65-F5344CB8AC3E}">
        <p14:creationId xmlns:p14="http://schemas.microsoft.com/office/powerpoint/2010/main" val="36624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ppt_w</p:attrName>
                                        </p:attrNameLst>
                                      </p:cBhvr>
                                      <p:tavLst>
                                        <p:tav tm="0" fmla="#ppt_w*sin(2.5*pi*$)">
                                          <p:val>
                                            <p:fltVal val="0"/>
                                          </p:val>
                                        </p:tav>
                                        <p:tav tm="100000">
                                          <p:val>
                                            <p:fltVal val="1"/>
                                          </p:val>
                                        </p:tav>
                                      </p:tavLst>
                                    </p:anim>
                                    <p:anim calcmode="lin" valueType="num">
                                      <p:cBhvr>
                                        <p:cTn id="9" dur="500" fill="hold"/>
                                        <p:tgtEl>
                                          <p:spTgt spid="8"/>
                                        </p:tgtEl>
                                        <p:attrNameLst>
                                          <p:attrName>ppt_h</p:attrName>
                                        </p:attrNameLst>
                                      </p:cBhvr>
                                      <p:tavLst>
                                        <p:tav tm="0">
                                          <p:val>
                                            <p:strVal val="#ppt_h"/>
                                          </p:val>
                                        </p:tav>
                                        <p:tav tm="100000">
                                          <p:val>
                                            <p:strVal val="#ppt_h"/>
                                          </p:val>
                                        </p:tav>
                                      </p:tavLst>
                                    </p:anim>
                                  </p:childTnLst>
                                </p:cTn>
                              </p:par>
                            </p:childTnLst>
                          </p:cTn>
                        </p:par>
                        <p:par>
                          <p:cTn id="10" fill="hold">
                            <p:stCondLst>
                              <p:cond delay="750"/>
                            </p:stCondLst>
                            <p:childTnLst>
                              <p:par>
                                <p:cTn id="11" presetID="45" presetClass="exit" presetSubtype="0" fill="hold" nodeType="afterEffect">
                                  <p:stCondLst>
                                    <p:cond delay="0"/>
                                  </p:stCondLst>
                                  <p:childTnLst>
                                    <p:animEffect transition="out" filter="fade">
                                      <p:cBhvr>
                                        <p:cTn id="12" dur="250"/>
                                        <p:tgtEl>
                                          <p:spTgt spid="8"/>
                                        </p:tgtEl>
                                      </p:cBhvr>
                                    </p:animEffect>
                                    <p:anim calcmode="lin" valueType="num">
                                      <p:cBhvr>
                                        <p:cTn id="13" dur="25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 dur="250"/>
                                        <p:tgtEl>
                                          <p:spTgt spid="8"/>
                                        </p:tgtEl>
                                        <p:attrNameLst>
                                          <p:attrName>ppt_h</p:attrName>
                                        </p:attrNameLst>
                                      </p:cBhvr>
                                      <p:tavLst>
                                        <p:tav tm="0">
                                          <p:val>
                                            <p:strVal val="ppt_h"/>
                                          </p:val>
                                        </p:tav>
                                        <p:tav tm="100000">
                                          <p:val>
                                            <p:strVal val="ppt_h"/>
                                          </p:val>
                                        </p:tav>
                                      </p:tavLst>
                                    </p:anim>
                                    <p:set>
                                      <p:cBhvr>
                                        <p:cTn id="15" dur="1" fill="hold">
                                          <p:stCondLst>
                                            <p:cond delay="249"/>
                                          </p:stCondLst>
                                        </p:cTn>
                                        <p:tgtEl>
                                          <p:spTgt spid="8"/>
                                        </p:tgtEl>
                                        <p:attrNameLst>
                                          <p:attrName>style.visibility</p:attrName>
                                        </p:attrNameLst>
                                      </p:cBhvr>
                                      <p:to>
                                        <p:strVal val="hidden"/>
                                      </p:to>
                                    </p:set>
                                  </p:childTnLst>
                                </p:cTn>
                              </p:par>
                            </p:childTnLst>
                          </p:cTn>
                        </p:par>
                        <p:par>
                          <p:cTn id="16" fill="hold">
                            <p:stCondLst>
                              <p:cond delay="1000"/>
                            </p:stCondLst>
                            <p:childTnLst>
                              <p:par>
                                <p:cTn id="17" presetID="45"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ppt_w</p:attrName>
                                        </p:attrNameLst>
                                      </p:cBhvr>
                                      <p:tavLst>
                                        <p:tav tm="0" fmla="#ppt_w*sin(2.5*pi*$)">
                                          <p:val>
                                            <p:fltVal val="0"/>
                                          </p:val>
                                        </p:tav>
                                        <p:tav tm="100000">
                                          <p:val>
                                            <p:fltVal val="1"/>
                                          </p:val>
                                        </p:tav>
                                      </p:tavLst>
                                    </p:anim>
                                    <p:anim calcmode="lin" valueType="num">
                                      <p:cBhvr>
                                        <p:cTn id="21" dur="500" fill="hold"/>
                                        <p:tgtEl>
                                          <p:spTgt spid="9"/>
                                        </p:tgtEl>
                                        <p:attrNameLst>
                                          <p:attrName>ppt_h</p:attrName>
                                        </p:attrNameLst>
                                      </p:cBhvr>
                                      <p:tavLst>
                                        <p:tav tm="0">
                                          <p:val>
                                            <p:strVal val="#ppt_h"/>
                                          </p:val>
                                        </p:tav>
                                        <p:tav tm="100000">
                                          <p:val>
                                            <p:strVal val="#ppt_h"/>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1000"/>
                                        <p:tgtEl>
                                          <p:spTgt spid="7">
                                            <p:txEl>
                                              <p:pRg st="5" end="5"/>
                                            </p:txEl>
                                          </p:spTgt>
                                        </p:tgtEl>
                                      </p:cBhvr>
                                    </p:animEffect>
                                    <p:anim calcmode="lin" valueType="num">
                                      <p:cBhvr>
                                        <p:cTn id="2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1000"/>
                                        <p:tgtEl>
                                          <p:spTgt spid="7">
                                            <p:txEl>
                                              <p:pRg st="6" end="6"/>
                                            </p:txEl>
                                          </p:spTgt>
                                        </p:tgtEl>
                                      </p:cBhvr>
                                    </p:animEffect>
                                    <p:anim calcmode="lin" valueType="num">
                                      <p:cBhvr>
                                        <p:cTn id="3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1+#ppt_w/2"/>
                                          </p:val>
                                        </p:tav>
                                        <p:tav tm="100000">
                                          <p:val>
                                            <p:strVal val="#ppt_x"/>
                                          </p:val>
                                        </p:tav>
                                      </p:tavLst>
                                    </p:anim>
                                    <p:anim calcmode="lin" valueType="num">
                                      <p:cBhvr additive="base">
                                        <p:cTn id="37" dur="500" fill="hold"/>
                                        <p:tgtEl>
                                          <p:spTgt spid="1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fade">
                                      <p:cBhvr>
                                        <p:cTn id="41" dur="1000"/>
                                        <p:tgtEl>
                                          <p:spTgt spid="7">
                                            <p:txEl>
                                              <p:pRg st="7" end="7"/>
                                            </p:txEl>
                                          </p:spTgt>
                                        </p:tgtEl>
                                      </p:cBhvr>
                                    </p:animEffect>
                                    <p:anim calcmode="lin" valueType="num">
                                      <p:cBhvr>
                                        <p:cTn id="42"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7" end="7"/>
                                            </p:txEl>
                                          </p:spTgt>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Effect transition="in" filter="fade">
                                      <p:cBhvr>
                                        <p:cTn id="51" dur="1000"/>
                                        <p:tgtEl>
                                          <p:spTgt spid="7">
                                            <p:txEl>
                                              <p:pRg st="8" end="8"/>
                                            </p:txEl>
                                          </p:spTgt>
                                        </p:tgtEl>
                                      </p:cBhvr>
                                    </p:animEffect>
                                    <p:anim calcmode="lin" valueType="num">
                                      <p:cBhvr>
                                        <p:cTn id="52"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7">
                                            <p:txEl>
                                              <p:pRg st="9" end="9"/>
                                            </p:txEl>
                                          </p:spTgt>
                                        </p:tgtEl>
                                        <p:attrNameLst>
                                          <p:attrName>style.visibility</p:attrName>
                                        </p:attrNameLst>
                                      </p:cBhvr>
                                      <p:to>
                                        <p:strVal val="visible"/>
                                      </p:to>
                                    </p:set>
                                    <p:animEffect transition="in" filter="fade">
                                      <p:cBhvr>
                                        <p:cTn id="57" dur="1000"/>
                                        <p:tgtEl>
                                          <p:spTgt spid="7">
                                            <p:txEl>
                                              <p:pRg st="9" end="9"/>
                                            </p:txEl>
                                          </p:spTgt>
                                        </p:tgtEl>
                                      </p:cBhvr>
                                    </p:animEffect>
                                    <p:anim calcmode="lin" valueType="num">
                                      <p:cBhvr>
                                        <p:cTn id="58"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7">
                                            <p:txEl>
                                              <p:pRg st="10" end="10"/>
                                            </p:txEl>
                                          </p:spTgt>
                                        </p:tgtEl>
                                        <p:attrNameLst>
                                          <p:attrName>style.visibility</p:attrName>
                                        </p:attrNameLst>
                                      </p:cBhvr>
                                      <p:to>
                                        <p:strVal val="visible"/>
                                      </p:to>
                                    </p:set>
                                    <p:animEffect transition="in" filter="fade">
                                      <p:cBhvr>
                                        <p:cTn id="67" dur="1000"/>
                                        <p:tgtEl>
                                          <p:spTgt spid="7">
                                            <p:txEl>
                                              <p:pRg st="10" end="10"/>
                                            </p:txEl>
                                          </p:spTgt>
                                        </p:tgtEl>
                                      </p:cBhvr>
                                    </p:animEffect>
                                    <p:anim calcmode="lin" valueType="num">
                                      <p:cBhvr>
                                        <p:cTn id="68"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par>
                          <p:cTn id="70" fill="hold">
                            <p:stCondLst>
                              <p:cond delay="3500"/>
                            </p:stCondLst>
                            <p:childTnLst>
                              <p:par>
                                <p:cTn id="71" presetID="10" presetClass="entr" presetSubtype="0"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par>
                          <p:cTn id="74" fill="hold">
                            <p:stCondLst>
                              <p:cond delay="4000"/>
                            </p:stCondLst>
                            <p:childTnLst>
                              <p:par>
                                <p:cTn id="75" presetID="10" presetClass="entr" presetSubtype="0"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8" name="Picture 7" descr="A picture containing text, meter, clock, device&#10;&#10;Description automatically generated">
            <a:extLst>
              <a:ext uri="{FF2B5EF4-FFF2-40B4-BE49-F238E27FC236}">
                <a16:creationId xmlns:a16="http://schemas.microsoft.com/office/drawing/2014/main" id="{82C043C2-4383-F6BA-2012-ACFE48998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33" y="842539"/>
            <a:ext cx="2582014" cy="2582014"/>
          </a:xfrm>
          <a:prstGeom prst="ellipse">
            <a:avLst/>
          </a:prstGeom>
          <a:ln>
            <a:noFill/>
          </a:ln>
          <a:effectLst>
            <a:softEdge rad="112500"/>
          </a:effectLst>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63782"/>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5" name="Picture 5">
            <a:extLst>
              <a:ext uri="{FF2B5EF4-FFF2-40B4-BE49-F238E27FC236}">
                <a16:creationId xmlns:a16="http://schemas.microsoft.com/office/drawing/2014/main" id="{4345FA32-9898-4714-E7A0-04370CD5387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320128" y="1570442"/>
            <a:ext cx="792088" cy="792088"/>
          </a:xfrm>
          <a:prstGeom prst="ellipse">
            <a:avLst/>
          </a:prstGeom>
          <a:ln w="63500" cap="rnd">
            <a:solidFill>
              <a:srgbClr val="333333"/>
            </a:solidFill>
          </a:ln>
          <a:effectLst>
            <a:glow rad="317500">
              <a:srgbClr val="92D050">
                <a:alpha val="25000"/>
              </a:srgbClr>
            </a:glow>
            <a:reflection blurRad="6350" stA="50000" endA="300" endPos="55000" dir="5400000" sy="-100000" algn="bl" rotWithShape="0"/>
          </a:effectLst>
          <a:scene3d>
            <a:camera prst="perspectiveContrastingLeftFacing"/>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5" descr="A close-up of a crescent moon&#10;&#10;Description automatically generated with low confidence">
            <a:extLst>
              <a:ext uri="{FF2B5EF4-FFF2-40B4-BE49-F238E27FC236}">
                <a16:creationId xmlns:a16="http://schemas.microsoft.com/office/drawing/2014/main" id="{445A6000-60CE-385C-443D-31846399D4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2805" y="1052736"/>
            <a:ext cx="1806734" cy="1827500"/>
          </a:xfrm>
          <a:prstGeom prst="rect">
            <a:avLst/>
          </a:prstGeom>
          <a:effectLst>
            <a:glow rad="127000">
              <a:srgbClr val="92D050">
                <a:alpha val="20000"/>
              </a:srgbClr>
            </a:glow>
          </a:effectLst>
        </p:spPr>
      </p:pic>
      <p:pic>
        <p:nvPicPr>
          <p:cNvPr id="3074" name="Picture 2" descr="Awale Online - Oware Awari:Amazon.com:Appstore for Android">
            <a:extLst>
              <a:ext uri="{FF2B5EF4-FFF2-40B4-BE49-F238E27FC236}">
                <a16:creationId xmlns:a16="http://schemas.microsoft.com/office/drawing/2014/main" id="{A6199EE9-4FBA-2030-69D4-17257EC4B3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6119242" y="1487930"/>
            <a:ext cx="3456683" cy="19426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8D3875D1-600F-3297-EB12-9CC73501B258}"/>
              </a:ext>
            </a:extLst>
          </p:cNvPr>
          <p:cNvSpPr txBox="1">
            <a:spLocks/>
          </p:cNvSpPr>
          <p:nvPr/>
        </p:nvSpPr>
        <p:spPr>
          <a:xfrm>
            <a:off x="685800" y="1290770"/>
            <a:ext cx="7772400" cy="3722405"/>
          </a:xfrm>
          <a:prstGeom prst="rect">
            <a:avLst/>
          </a:prstGeom>
        </p:spPr>
        <p:txBody>
          <a:bodyPr/>
          <a:lstStyle>
            <a:lvl1pPr marL="342900" indent="-342900" algn="l" rtl="0" eaLnBrk="0" fontAlgn="base" hangingPunct="0">
              <a:spcBef>
                <a:spcPct val="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endParaRPr lang="fr-CH" sz="2000" b="1" u="sng" kern="0" dirty="0">
              <a:latin typeface="Garamond" panose="02020404030301010803" pitchFamily="18" charset="0"/>
            </a:endParaRPr>
          </a:p>
          <a:p>
            <a:pPr marL="0" indent="0" algn="ctr"/>
            <a:r>
              <a:rPr lang="fr-CH" sz="2000" b="1" u="sng" kern="0" dirty="0">
                <a:latin typeface="Garamond" panose="02020404030301010803" pitchFamily="18" charset="0"/>
              </a:rPr>
              <a:t>Les Jetons d’(E)</a:t>
            </a:r>
            <a:r>
              <a:rPr lang="fr-CH" sz="2000" b="1" u="sng" kern="0" dirty="0" err="1">
                <a:latin typeface="Garamond" panose="02020404030301010803" pitchFamily="18" charset="0"/>
              </a:rPr>
              <a:t>conomie</a:t>
            </a:r>
            <a:endParaRPr lang="fr-CH" sz="2000" b="1" u="sng" kern="0" dirty="0">
              <a:latin typeface="Garamond" panose="02020404030301010803" pitchFamily="18" charset="0"/>
            </a:endParaRPr>
          </a:p>
          <a:p>
            <a:pPr marL="0" indent="0" algn="ctr"/>
            <a:r>
              <a:rPr lang="fr-CH" sz="2000" i="1" u="none" kern="0" dirty="0">
                <a:latin typeface="Garamond" panose="02020404030301010803" pitchFamily="18" charset="0"/>
              </a:rPr>
              <a:t>(Inspirés du jeu de l’Awalé africain)</a:t>
            </a:r>
          </a:p>
          <a:p>
            <a:pPr marL="0" indent="0" algn="ctr"/>
            <a:r>
              <a:rPr lang="fr-CH" sz="2000" b="1" u="none" dirty="0">
                <a:solidFill>
                  <a:srgbClr val="580000"/>
                </a:solidFill>
                <a:latin typeface="Garamond" panose="02020404030301010803" pitchFamily="18" charset="0"/>
              </a:rPr>
              <a:t>Représentent les ressources financières, </a:t>
            </a:r>
            <a:br>
              <a:rPr lang="fr-CH" sz="2000" b="1" u="none" dirty="0">
                <a:solidFill>
                  <a:srgbClr val="580000"/>
                </a:solidFill>
                <a:latin typeface="Garamond" panose="02020404030301010803" pitchFamily="18" charset="0"/>
              </a:rPr>
            </a:br>
            <a:r>
              <a:rPr lang="fr-CH" sz="2000" b="1" u="none" dirty="0">
                <a:solidFill>
                  <a:srgbClr val="580000"/>
                </a:solidFill>
                <a:latin typeface="Garamond" panose="02020404030301010803" pitchFamily="18" charset="0"/>
              </a:rPr>
              <a:t>matérielles &amp; en matières premières</a:t>
            </a:r>
          </a:p>
          <a:p>
            <a:pPr marL="0" indent="0"/>
            <a:r>
              <a:rPr lang="fr-CH" sz="2000" b="1" dirty="0">
                <a:latin typeface="Garamond" panose="02020404030301010803" pitchFamily="18" charset="0"/>
              </a:rPr>
              <a:t>Utilisé(e)s en jeu afin de…</a:t>
            </a:r>
            <a:endParaRPr lang="fr-CH" sz="2000" i="1" dirty="0">
              <a:latin typeface="Garamond" panose="02020404030301010803" pitchFamily="18" charset="0"/>
            </a:endParaRPr>
          </a:p>
          <a:p>
            <a:pPr marL="0" indent="0"/>
            <a:r>
              <a:rPr lang="fr-CH" sz="2000" i="1" u="none" kern="0" dirty="0">
                <a:latin typeface="Garamond" panose="02020404030301010803" pitchFamily="18" charset="0"/>
              </a:rPr>
              <a:t>- MULTIPLIER 2x ses jetons Potentiels (objectif général du jeu)</a:t>
            </a:r>
            <a:br>
              <a:rPr lang="fr-CH" sz="2000" i="1" u="none" kern="0" dirty="0">
                <a:latin typeface="Garamond" panose="02020404030301010803" pitchFamily="18" charset="0"/>
              </a:rPr>
            </a:br>
            <a:r>
              <a:rPr lang="fr-CH" sz="2000" i="1" u="none" kern="0" dirty="0">
                <a:latin typeface="Garamond" panose="02020404030301010803" pitchFamily="18" charset="0"/>
              </a:rPr>
              <a:t>- MULTIPLIER 3x ses jetons Potentiels en Zone Profit</a:t>
            </a:r>
          </a:p>
        </p:txBody>
      </p:sp>
      <p:pic>
        <p:nvPicPr>
          <p:cNvPr id="4" name="Picture 3">
            <a:extLst>
              <a:ext uri="{FF2B5EF4-FFF2-40B4-BE49-F238E27FC236}">
                <a16:creationId xmlns:a16="http://schemas.microsoft.com/office/drawing/2014/main" id="{5E06794E-805F-2693-371D-0700265BF72D}"/>
              </a:ext>
            </a:extLst>
          </p:cNvPr>
          <p:cNvPicPr>
            <a:picLocks noChangeAspect="1"/>
          </p:cNvPicPr>
          <p:nvPr/>
        </p:nvPicPr>
        <p:blipFill>
          <a:blip r:embed="rId8"/>
          <a:stretch>
            <a:fillRect/>
          </a:stretch>
        </p:blipFill>
        <p:spPr>
          <a:xfrm>
            <a:off x="2411915" y="4955090"/>
            <a:ext cx="4273029" cy="2002302"/>
          </a:xfrm>
          <a:prstGeom prst="rect">
            <a:avLst/>
          </a:prstGeom>
          <a:effectLst>
            <a:softEdge rad="317500"/>
          </a:effectLst>
        </p:spPr>
      </p:pic>
    </p:spTree>
    <p:extLst>
      <p:ext uri="{BB962C8B-B14F-4D97-AF65-F5344CB8AC3E}">
        <p14:creationId xmlns:p14="http://schemas.microsoft.com/office/powerpoint/2010/main" val="380489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750"/>
                            </p:stCondLst>
                            <p:childTnLst>
                              <p:par>
                                <p:cTn id="11" presetID="45" presetClass="exit" presetSubtype="0" fill="hold" nodeType="afterEffect">
                                  <p:stCondLst>
                                    <p:cond delay="0"/>
                                  </p:stCondLst>
                                  <p:childTnLst>
                                    <p:animEffect transition="out" filter="fade">
                                      <p:cBhvr>
                                        <p:cTn id="12" dur="250"/>
                                        <p:tgtEl>
                                          <p:spTgt spid="5"/>
                                        </p:tgtEl>
                                      </p:cBhvr>
                                    </p:animEffect>
                                    <p:anim calcmode="lin" valueType="num">
                                      <p:cBhvr>
                                        <p:cTn id="13" dur="25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 dur="250"/>
                                        <p:tgtEl>
                                          <p:spTgt spid="5"/>
                                        </p:tgtEl>
                                        <p:attrNameLst>
                                          <p:attrName>ppt_h</p:attrName>
                                        </p:attrNameLst>
                                      </p:cBhvr>
                                      <p:tavLst>
                                        <p:tav tm="0">
                                          <p:val>
                                            <p:strVal val="ppt_h"/>
                                          </p:val>
                                        </p:tav>
                                        <p:tav tm="100000">
                                          <p:val>
                                            <p:strVal val="ppt_h"/>
                                          </p:val>
                                        </p:tav>
                                      </p:tavLst>
                                    </p:anim>
                                    <p:set>
                                      <p:cBhvr>
                                        <p:cTn id="15" dur="1" fill="hold">
                                          <p:stCondLst>
                                            <p:cond delay="249"/>
                                          </p:stCondLst>
                                        </p:cTn>
                                        <p:tgtEl>
                                          <p:spTgt spid="5"/>
                                        </p:tgtEl>
                                        <p:attrNameLst>
                                          <p:attrName>style.visibility</p:attrName>
                                        </p:attrNameLst>
                                      </p:cBhvr>
                                      <p:to>
                                        <p:strVal val="hidden"/>
                                      </p:to>
                                    </p:set>
                                  </p:childTnLst>
                                </p:cTn>
                              </p:par>
                            </p:childTnLst>
                          </p:cTn>
                        </p:par>
                        <p:par>
                          <p:cTn id="16" fill="hold">
                            <p:stCondLst>
                              <p:cond delay="1000"/>
                            </p:stCondLst>
                            <p:childTnLst>
                              <p:par>
                                <p:cTn id="17" presetID="45"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ppt_w</p:attrName>
                                        </p:attrNameLst>
                                      </p:cBhvr>
                                      <p:tavLst>
                                        <p:tav tm="0" fmla="#ppt_w*sin(2.5*pi*$)">
                                          <p:val>
                                            <p:fltVal val="0"/>
                                          </p:val>
                                        </p:tav>
                                        <p:tav tm="100000">
                                          <p:val>
                                            <p:fltVal val="1"/>
                                          </p:val>
                                        </p:tav>
                                      </p:tavLst>
                                    </p:anim>
                                    <p:anim calcmode="lin" valueType="num">
                                      <p:cBhvr>
                                        <p:cTn id="21" dur="500" fill="hold"/>
                                        <p:tgtEl>
                                          <p:spTgt spid="6"/>
                                        </p:tgtEl>
                                        <p:attrNameLst>
                                          <p:attrName>ppt_h</p:attrName>
                                        </p:attrNameLst>
                                      </p:cBhvr>
                                      <p:tavLst>
                                        <p:tav tm="0">
                                          <p:val>
                                            <p:strVal val="#ppt_h"/>
                                          </p:val>
                                        </p:tav>
                                        <p:tav tm="100000">
                                          <p:val>
                                            <p:strVal val="#ppt_h"/>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1000"/>
                                        <p:tgtEl>
                                          <p:spTgt spid="9">
                                            <p:txEl>
                                              <p:pRg st="5" end="5"/>
                                            </p:txEl>
                                          </p:spTgt>
                                        </p:tgtEl>
                                      </p:cBhvr>
                                    </p:animEffect>
                                    <p:anim calcmode="lin" valueType="num">
                                      <p:cBhvr>
                                        <p:cTn id="25"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1000"/>
                                        <p:tgtEl>
                                          <p:spTgt spid="9">
                                            <p:txEl>
                                              <p:pRg st="6" end="6"/>
                                            </p:txEl>
                                          </p:spTgt>
                                        </p:tgtEl>
                                      </p:cBhvr>
                                    </p:animEffect>
                                    <p:anim calcmode="lin" valueType="num">
                                      <p:cBhvr>
                                        <p:cTn id="32"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6" end="6"/>
                                            </p:txEl>
                                          </p:spTgt>
                                        </p:tgtEl>
                                        <p:attrNameLst>
                                          <p:attrName>ppt_y</p:attrName>
                                        </p:attrNameLst>
                                      </p:cBhvr>
                                      <p:tavLst>
                                        <p:tav tm="0">
                                          <p:val>
                                            <p:strVal val="#ppt_y+.1"/>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074"/>
                                        </p:tgtEl>
                                        <p:attrNameLst>
                                          <p:attrName>style.visibility</p:attrName>
                                        </p:attrNameLst>
                                      </p:cBhvr>
                                      <p:to>
                                        <p:strVal val="visible"/>
                                      </p:to>
                                    </p:set>
                                    <p:anim calcmode="lin" valueType="num">
                                      <p:cBhvr additive="base">
                                        <p:cTn id="36" dur="500" fill="hold"/>
                                        <p:tgtEl>
                                          <p:spTgt spid="3074"/>
                                        </p:tgtEl>
                                        <p:attrNameLst>
                                          <p:attrName>ppt_x</p:attrName>
                                        </p:attrNameLst>
                                      </p:cBhvr>
                                      <p:tavLst>
                                        <p:tav tm="0">
                                          <p:val>
                                            <p:strVal val="1+#ppt_w/2"/>
                                          </p:val>
                                        </p:tav>
                                        <p:tav tm="100000">
                                          <p:val>
                                            <p:strVal val="#ppt_x"/>
                                          </p:val>
                                        </p:tav>
                                      </p:tavLst>
                                    </p:anim>
                                    <p:anim calcmode="lin" valueType="num">
                                      <p:cBhvr additive="base">
                                        <p:cTn id="37" dur="500" fill="hold"/>
                                        <p:tgtEl>
                                          <p:spTgt spid="3074"/>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animEffect transition="in" filter="fade">
                                      <p:cBhvr>
                                        <p:cTn id="41" dur="1000"/>
                                        <p:tgtEl>
                                          <p:spTgt spid="9">
                                            <p:txEl>
                                              <p:pRg st="7" end="7"/>
                                            </p:txEl>
                                          </p:spTgt>
                                        </p:tgtEl>
                                      </p:cBhvr>
                                    </p:animEffect>
                                    <p:anim calcmode="lin" valueType="num">
                                      <p:cBhvr>
                                        <p:cTn id="42"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7" end="7"/>
                                            </p:txEl>
                                          </p:spTgt>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9">
                                            <p:txEl>
                                              <p:pRg st="8" end="8"/>
                                            </p:txEl>
                                          </p:spTgt>
                                        </p:tgtEl>
                                        <p:attrNameLst>
                                          <p:attrName>style.visibility</p:attrName>
                                        </p:attrNameLst>
                                      </p:cBhvr>
                                      <p:to>
                                        <p:strVal val="visible"/>
                                      </p:to>
                                    </p:set>
                                    <p:animEffect transition="in" filter="fade">
                                      <p:cBhvr>
                                        <p:cTn id="51" dur="1000"/>
                                        <p:tgtEl>
                                          <p:spTgt spid="9">
                                            <p:txEl>
                                              <p:pRg st="8" end="8"/>
                                            </p:txEl>
                                          </p:spTgt>
                                        </p:tgtEl>
                                      </p:cBhvr>
                                    </p:animEffect>
                                    <p:anim calcmode="lin" valueType="num">
                                      <p:cBhvr>
                                        <p:cTn id="52"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9">
                                            <p:txEl>
                                              <p:pRg st="9" end="9"/>
                                            </p:txEl>
                                          </p:spTgt>
                                        </p:tgtEl>
                                        <p:attrNameLst>
                                          <p:attrName>style.visibility</p:attrName>
                                        </p:attrNameLst>
                                      </p:cBhvr>
                                      <p:to>
                                        <p:strVal val="visible"/>
                                      </p:to>
                                    </p:set>
                                    <p:animEffect transition="in" filter="fade">
                                      <p:cBhvr>
                                        <p:cTn id="57" dur="1000"/>
                                        <p:tgtEl>
                                          <p:spTgt spid="9">
                                            <p:txEl>
                                              <p:pRg st="9" end="9"/>
                                            </p:txEl>
                                          </p:spTgt>
                                        </p:tgtEl>
                                      </p:cBhvr>
                                    </p:animEffect>
                                    <p:anim calcmode="lin" valueType="num">
                                      <p:cBhvr>
                                        <p:cTn id="58"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3942626" y="1052736"/>
            <a:ext cx="5181267" cy="4936781"/>
          </a:xfrm>
        </p:spPr>
        <p:txBody>
          <a:bodyPr/>
          <a:lstStyle/>
          <a:p>
            <a:pPr marL="0" indent="0" algn="ctr"/>
            <a:r>
              <a:rPr lang="fr-CH" b="1" dirty="0">
                <a:latin typeface="Garamond" panose="02020404030301010803" pitchFamily="18" charset="0"/>
              </a:rPr>
              <a:t>Le Joueur ne peut AGIR qu’une seule fois par Tour</a:t>
            </a:r>
          </a:p>
          <a:p>
            <a:pPr marL="0" indent="0" algn="r"/>
            <a:endParaRPr lang="fr-CH" b="1" u="sng" dirty="0">
              <a:latin typeface="Garamond" panose="02020404030301010803" pitchFamily="18" charset="0"/>
            </a:endParaRPr>
          </a:p>
          <a:p>
            <a:pPr marL="0" indent="0" algn="r"/>
            <a:r>
              <a:rPr lang="fr-CH" b="1" u="sng" dirty="0">
                <a:latin typeface="Garamond" panose="02020404030301010803" pitchFamily="18" charset="0"/>
              </a:rPr>
              <a:t>En Zone de PROGRESSION:</a:t>
            </a:r>
            <a:br>
              <a:rPr lang="fr-CH" sz="2000" dirty="0">
                <a:latin typeface="Garamond" panose="02020404030301010803" pitchFamily="18" charset="0"/>
              </a:rPr>
            </a:br>
            <a:r>
              <a:rPr lang="fr-CH" dirty="0">
                <a:latin typeface="Garamond" panose="02020404030301010803" pitchFamily="18" charset="0"/>
              </a:rPr>
              <a:t>LANCER son Dé et AVANCE du Résultat</a:t>
            </a:r>
            <a:br>
              <a:rPr lang="fr-CH" dirty="0">
                <a:latin typeface="Garamond" panose="02020404030301010803" pitchFamily="18" charset="0"/>
              </a:rPr>
            </a:br>
            <a:r>
              <a:rPr lang="fr-CH" dirty="0">
                <a:latin typeface="Garamond" panose="02020404030301010803" pitchFamily="18" charset="0"/>
              </a:rPr>
              <a:t>CHOISIR/TRAVAILLER une Formation </a:t>
            </a:r>
            <a:r>
              <a:rPr lang="fr-CH" i="1" dirty="0">
                <a:latin typeface="Garamond" panose="02020404030301010803" pitchFamily="18" charset="0"/>
              </a:rPr>
              <a:t>(5 Tours)</a:t>
            </a:r>
            <a:br>
              <a:rPr lang="fr-CH" i="1" dirty="0">
                <a:latin typeface="Garamond" panose="02020404030301010803" pitchFamily="18" charset="0"/>
              </a:rPr>
            </a:br>
            <a:r>
              <a:rPr lang="fr-CH" dirty="0">
                <a:latin typeface="Garamond" panose="02020404030301010803" pitchFamily="18" charset="0"/>
              </a:rPr>
              <a:t>Impossibilité d’être ATTAQUÉ </a:t>
            </a:r>
            <a:r>
              <a:rPr lang="fr-CH" i="1" dirty="0">
                <a:latin typeface="Garamond" panose="02020404030301010803" pitchFamily="18" charset="0"/>
              </a:rPr>
              <a:t>(faisant reculer de X cases)</a:t>
            </a:r>
          </a:p>
          <a:p>
            <a:pPr marL="0" indent="0"/>
            <a:endParaRPr lang="fr-CH" b="1" i="1" u="sng" dirty="0">
              <a:latin typeface="Garamond" panose="02020404030301010803" pitchFamily="18" charset="0"/>
            </a:endParaRPr>
          </a:p>
          <a:p>
            <a:pPr marL="0" indent="0"/>
            <a:r>
              <a:rPr lang="fr-CH" b="1" u="sng" dirty="0">
                <a:latin typeface="Garamond" panose="02020404030301010803" pitchFamily="18" charset="0"/>
              </a:rPr>
              <a:t>En Zone d’ACTION:</a:t>
            </a:r>
            <a:br>
              <a:rPr lang="fr-CH" b="1" u="sng" dirty="0">
                <a:latin typeface="Garamond" panose="02020404030301010803" pitchFamily="18" charset="0"/>
              </a:rPr>
            </a:br>
            <a:r>
              <a:rPr lang="fr-CH" dirty="0">
                <a:latin typeface="Garamond" panose="02020404030301010803" pitchFamily="18" charset="0"/>
              </a:rPr>
              <a:t>DÉPENSER X Jetons afin d’AGIR via ses Formations</a:t>
            </a:r>
            <a:br>
              <a:rPr lang="fr-CH" dirty="0">
                <a:latin typeface="Garamond" panose="02020404030301010803" pitchFamily="18" charset="0"/>
              </a:rPr>
            </a:br>
            <a:r>
              <a:rPr lang="fr-CH" dirty="0">
                <a:latin typeface="Garamond" panose="02020404030301010803" pitchFamily="18" charset="0"/>
              </a:rPr>
              <a:t>CHOISIR/TRAVAILLER une Formation </a:t>
            </a:r>
            <a:r>
              <a:rPr lang="fr-CH" i="1" dirty="0">
                <a:latin typeface="Garamond" panose="02020404030301010803" pitchFamily="18" charset="0"/>
              </a:rPr>
              <a:t>(5T)</a:t>
            </a:r>
          </a:p>
          <a:p>
            <a:pPr marL="0" indent="0" algn="r"/>
            <a:endParaRPr lang="fr-CH" dirty="0">
              <a:latin typeface="Garamond" panose="02020404030301010803" pitchFamily="18" charset="0"/>
            </a:endParaRPr>
          </a:p>
          <a:p>
            <a:pPr marL="0" indent="0" algn="ctr"/>
            <a:r>
              <a:rPr lang="fr-CH" b="1" u="sng" dirty="0">
                <a:latin typeface="Garamond" panose="02020404030301010803" pitchFamily="18" charset="0"/>
              </a:rPr>
              <a:t>En Zone de PROFIT</a:t>
            </a:r>
            <a:r>
              <a:rPr lang="fr-CH" b="1" i="1" dirty="0">
                <a:latin typeface="Garamond" panose="02020404030301010803" pitchFamily="18" charset="0"/>
              </a:rPr>
              <a:t>(déplacement volontaire)</a:t>
            </a:r>
            <a:r>
              <a:rPr lang="fr-CH" b="1" u="sng" dirty="0">
                <a:latin typeface="Garamond" panose="02020404030301010803" pitchFamily="18" charset="0"/>
              </a:rPr>
              <a:t>:</a:t>
            </a:r>
          </a:p>
          <a:p>
            <a:pPr marL="0" indent="0" algn="ctr"/>
            <a:r>
              <a:rPr lang="fr-CH" i="1" dirty="0">
                <a:latin typeface="Garamond" panose="02020404030301010803" pitchFamily="18" charset="0"/>
              </a:rPr>
              <a:t>1 seul Joueur à la fois</a:t>
            </a:r>
            <a:endParaRPr lang="fr-CH" b="1" u="sng" dirty="0">
              <a:latin typeface="Garamond" panose="02020404030301010803" pitchFamily="18" charset="0"/>
            </a:endParaRPr>
          </a:p>
          <a:p>
            <a:pPr marL="0" indent="0" algn="ctr"/>
            <a:r>
              <a:rPr lang="fr-CH" dirty="0">
                <a:latin typeface="Garamond" panose="02020404030301010803" pitchFamily="18" charset="0"/>
              </a:rPr>
              <a:t>MAXIMISER le rendement de ses Jetons Potentiels</a:t>
            </a:r>
            <a:br>
              <a:rPr lang="fr-CH" dirty="0">
                <a:latin typeface="Garamond" panose="02020404030301010803" pitchFamily="18" charset="0"/>
              </a:rPr>
            </a:br>
            <a:r>
              <a:rPr lang="fr-CH" dirty="0">
                <a:latin typeface="Garamond" panose="02020404030301010803" pitchFamily="18" charset="0"/>
              </a:rPr>
              <a:t>CHUTER à la case Départ si on est BATTU</a:t>
            </a:r>
            <a:br>
              <a:rPr lang="fr-CH" dirty="0">
                <a:latin typeface="Garamond" panose="02020404030301010803" pitchFamily="18" charset="0"/>
              </a:rPr>
            </a:br>
            <a:r>
              <a:rPr lang="fr-CH" dirty="0">
                <a:latin typeface="Garamond" panose="02020404030301010803" pitchFamily="18" charset="0"/>
              </a:rPr>
              <a:t>DÉPENSER X Jetons B/P/S/E afin d’AGIR</a:t>
            </a:r>
            <a:br>
              <a:rPr lang="fr-CH" dirty="0">
                <a:latin typeface="Garamond" panose="02020404030301010803" pitchFamily="18" charset="0"/>
              </a:rPr>
            </a:br>
            <a:r>
              <a:rPr lang="fr-CH" dirty="0">
                <a:latin typeface="Garamond" panose="02020404030301010803" pitchFamily="18" charset="0"/>
              </a:rPr>
              <a:t>CHOISIR/TRAVAILLER une Formation </a:t>
            </a:r>
            <a:r>
              <a:rPr lang="fr-CH" i="1" dirty="0">
                <a:latin typeface="Garamond" panose="02020404030301010803" pitchFamily="18" charset="0"/>
              </a:rPr>
              <a:t>(5T)</a:t>
            </a:r>
          </a:p>
          <a:p>
            <a:pPr marL="0" indent="0" algn="r"/>
            <a:br>
              <a:rPr lang="fr-CH" dirty="0">
                <a:latin typeface="Garamond" panose="02020404030301010803" pitchFamily="18" charset="0"/>
              </a:rPr>
            </a:br>
            <a:br>
              <a:rPr lang="fr-CH" dirty="0">
                <a:latin typeface="Garamond" panose="02020404030301010803" pitchFamily="18" charset="0"/>
              </a:rPr>
            </a:br>
            <a:endParaRPr lang="en-US" dirty="0"/>
          </a:p>
        </p:txBody>
      </p:sp>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63782"/>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44" name="Image 6" descr="Une image contenant texte, intérieur&#10;&#10;Description générée automatiquement">
            <a:extLst>
              <a:ext uri="{FF2B5EF4-FFF2-40B4-BE49-F238E27FC236}">
                <a16:creationId xmlns:a16="http://schemas.microsoft.com/office/drawing/2014/main" id="{5E1F75D1-3FD1-046F-45C0-B7353FE4E61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rot="5400000">
            <a:off x="40566" y="1340768"/>
            <a:ext cx="3672408" cy="367240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45" name="Rectangle: Beveled 44">
            <a:extLst>
              <a:ext uri="{FF2B5EF4-FFF2-40B4-BE49-F238E27FC236}">
                <a16:creationId xmlns:a16="http://schemas.microsoft.com/office/drawing/2014/main" id="{FA8E779A-9717-0C67-963C-2D8799A93CE7}"/>
              </a:ext>
            </a:extLst>
          </p:cNvPr>
          <p:cNvSpPr/>
          <p:nvPr/>
        </p:nvSpPr>
        <p:spPr bwMode="auto">
          <a:xfrm rot="1613643">
            <a:off x="1161669" y="1416054"/>
            <a:ext cx="2952454" cy="425496"/>
          </a:xfrm>
          <a:prstGeom prst="bevel">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1800" b="1" i="0" u="none" strike="noStrike" cap="none" normalizeH="0" baseline="0" dirty="0">
                <a:ln>
                  <a:noFill/>
                </a:ln>
                <a:solidFill>
                  <a:schemeClr val="tx1"/>
                </a:solidFill>
                <a:effectLst/>
                <a:latin typeface="Garamond" panose="02020404030301010803" pitchFamily="18" charset="0"/>
              </a:rPr>
              <a:t>Zones de PROGRESSION</a:t>
            </a:r>
          </a:p>
        </p:txBody>
      </p:sp>
      <p:cxnSp>
        <p:nvCxnSpPr>
          <p:cNvPr id="46" name="Straight Arrow Connector 45">
            <a:extLst>
              <a:ext uri="{FF2B5EF4-FFF2-40B4-BE49-F238E27FC236}">
                <a16:creationId xmlns:a16="http://schemas.microsoft.com/office/drawing/2014/main" id="{0CA39E6C-E813-EC34-1400-028506082368}"/>
              </a:ext>
            </a:extLst>
          </p:cNvPr>
          <p:cNvCxnSpPr>
            <a:cxnSpLocks/>
            <a:stCxn id="45" idx="3"/>
          </p:cNvCxnSpPr>
          <p:nvPr/>
        </p:nvCxnSpPr>
        <p:spPr bwMode="auto">
          <a:xfrm flipH="1">
            <a:off x="1493520" y="1771106"/>
            <a:ext cx="1072200" cy="4354"/>
          </a:xfrm>
          <a:prstGeom prst="straightConnector1">
            <a:avLst/>
          </a:prstGeom>
          <a:solidFill>
            <a:schemeClr val="accent1"/>
          </a:solidFill>
          <a:ln w="76200" cap="flat" cmpd="sng" algn="ctr">
            <a:solidFill>
              <a:schemeClr val="bg1">
                <a:lumMod val="95000"/>
              </a:schemeClr>
            </a:solidFill>
            <a:prstDash val="solid"/>
            <a:round/>
            <a:headEnd type="none" w="med" len="med"/>
            <a:tailEnd type="triangle"/>
          </a:ln>
          <a:effectLst>
            <a:glow rad="12700">
              <a:schemeClr val="accent4">
                <a:satMod val="175000"/>
                <a:alpha val="40000"/>
              </a:schemeClr>
            </a:glow>
          </a:effectLst>
        </p:spPr>
      </p:cxnSp>
      <p:cxnSp>
        <p:nvCxnSpPr>
          <p:cNvPr id="47" name="Straight Arrow Connector 46">
            <a:extLst>
              <a:ext uri="{FF2B5EF4-FFF2-40B4-BE49-F238E27FC236}">
                <a16:creationId xmlns:a16="http://schemas.microsoft.com/office/drawing/2014/main" id="{829993F7-7181-DAB0-61E7-F2E9BBE1958B}"/>
              </a:ext>
            </a:extLst>
          </p:cNvPr>
          <p:cNvCxnSpPr>
            <a:cxnSpLocks/>
            <a:stCxn id="45" idx="3"/>
          </p:cNvCxnSpPr>
          <p:nvPr/>
        </p:nvCxnSpPr>
        <p:spPr bwMode="auto">
          <a:xfrm>
            <a:off x="2565720" y="1771106"/>
            <a:ext cx="573720" cy="911134"/>
          </a:xfrm>
          <a:prstGeom prst="straightConnector1">
            <a:avLst/>
          </a:prstGeom>
          <a:solidFill>
            <a:schemeClr val="accent1"/>
          </a:solidFill>
          <a:ln w="76200" cap="flat" cmpd="sng" algn="ctr">
            <a:solidFill>
              <a:schemeClr val="bg1">
                <a:lumMod val="95000"/>
              </a:schemeClr>
            </a:solidFill>
            <a:prstDash val="solid"/>
            <a:round/>
            <a:headEnd type="none" w="med" len="med"/>
            <a:tailEnd type="triangle"/>
          </a:ln>
          <a:effectLst>
            <a:glow rad="12700">
              <a:schemeClr val="accent4">
                <a:satMod val="175000"/>
                <a:alpha val="40000"/>
              </a:schemeClr>
            </a:glow>
          </a:effectLst>
        </p:spPr>
      </p:cxnSp>
      <p:cxnSp>
        <p:nvCxnSpPr>
          <p:cNvPr id="48" name="Straight Arrow Connector 47">
            <a:extLst>
              <a:ext uri="{FF2B5EF4-FFF2-40B4-BE49-F238E27FC236}">
                <a16:creationId xmlns:a16="http://schemas.microsoft.com/office/drawing/2014/main" id="{0500C90D-8029-F62A-2B33-FE25D4024DA3}"/>
              </a:ext>
            </a:extLst>
          </p:cNvPr>
          <p:cNvCxnSpPr>
            <a:cxnSpLocks/>
            <a:stCxn id="45" idx="3"/>
          </p:cNvCxnSpPr>
          <p:nvPr/>
        </p:nvCxnSpPr>
        <p:spPr bwMode="auto">
          <a:xfrm flipH="1">
            <a:off x="2095500" y="1771106"/>
            <a:ext cx="470220" cy="2130334"/>
          </a:xfrm>
          <a:prstGeom prst="straightConnector1">
            <a:avLst/>
          </a:prstGeom>
          <a:solidFill>
            <a:schemeClr val="accent1"/>
          </a:solidFill>
          <a:ln w="76200" cap="flat" cmpd="sng" algn="ctr">
            <a:solidFill>
              <a:schemeClr val="bg1">
                <a:lumMod val="95000"/>
              </a:schemeClr>
            </a:solidFill>
            <a:prstDash val="solid"/>
            <a:round/>
            <a:headEnd type="none" w="med" len="med"/>
            <a:tailEnd type="triangle"/>
          </a:ln>
          <a:effectLst>
            <a:glow rad="12700">
              <a:schemeClr val="accent4">
                <a:satMod val="175000"/>
                <a:alpha val="40000"/>
              </a:schemeClr>
            </a:glow>
          </a:effectLst>
        </p:spPr>
      </p:cxnSp>
      <p:cxnSp>
        <p:nvCxnSpPr>
          <p:cNvPr id="49" name="Straight Arrow Connector 48">
            <a:extLst>
              <a:ext uri="{FF2B5EF4-FFF2-40B4-BE49-F238E27FC236}">
                <a16:creationId xmlns:a16="http://schemas.microsoft.com/office/drawing/2014/main" id="{E4807BD1-7439-3BD9-B816-03CE5F7D8E66}"/>
              </a:ext>
            </a:extLst>
          </p:cNvPr>
          <p:cNvCxnSpPr>
            <a:cxnSpLocks/>
            <a:stCxn id="45" idx="3"/>
          </p:cNvCxnSpPr>
          <p:nvPr/>
        </p:nvCxnSpPr>
        <p:spPr bwMode="auto">
          <a:xfrm flipH="1">
            <a:off x="853440" y="1771106"/>
            <a:ext cx="1712280" cy="1513114"/>
          </a:xfrm>
          <a:prstGeom prst="straightConnector1">
            <a:avLst/>
          </a:prstGeom>
          <a:solidFill>
            <a:schemeClr val="accent1"/>
          </a:solidFill>
          <a:ln w="76200" cap="flat" cmpd="sng" algn="ctr">
            <a:solidFill>
              <a:schemeClr val="bg1">
                <a:lumMod val="95000"/>
              </a:schemeClr>
            </a:solidFill>
            <a:prstDash val="solid"/>
            <a:round/>
            <a:headEnd type="none" w="med" len="med"/>
            <a:tailEnd type="triangle"/>
          </a:ln>
          <a:effectLst>
            <a:glow rad="12700">
              <a:schemeClr val="accent4">
                <a:satMod val="175000"/>
                <a:alpha val="40000"/>
              </a:schemeClr>
            </a:glow>
          </a:effectLst>
        </p:spPr>
      </p:cxnSp>
      <p:pic>
        <p:nvPicPr>
          <p:cNvPr id="30" name="Picture 29">
            <a:extLst>
              <a:ext uri="{FF2B5EF4-FFF2-40B4-BE49-F238E27FC236}">
                <a16:creationId xmlns:a16="http://schemas.microsoft.com/office/drawing/2014/main" id="{75131BCB-4361-C38F-537C-A8F92D493751}"/>
              </a:ext>
            </a:extLst>
          </p:cNvPr>
          <p:cNvPicPr>
            <a:picLocks noChangeAspect="1"/>
          </p:cNvPicPr>
          <p:nvPr/>
        </p:nvPicPr>
        <p:blipFill>
          <a:blip r:embed="rId4"/>
          <a:stretch>
            <a:fillRect/>
          </a:stretch>
        </p:blipFill>
        <p:spPr>
          <a:xfrm>
            <a:off x="1763688" y="3528870"/>
            <a:ext cx="2586242" cy="2222551"/>
          </a:xfrm>
          <a:prstGeom prst="ellipse">
            <a:avLst/>
          </a:prstGeom>
          <a:ln>
            <a:noFill/>
          </a:ln>
          <a:effectLst>
            <a:softEdge rad="112500"/>
          </a:effectLst>
        </p:spPr>
      </p:pic>
      <p:sp>
        <p:nvSpPr>
          <p:cNvPr id="20" name="Rectangle: Beveled 19">
            <a:extLst>
              <a:ext uri="{FF2B5EF4-FFF2-40B4-BE49-F238E27FC236}">
                <a16:creationId xmlns:a16="http://schemas.microsoft.com/office/drawing/2014/main" id="{2169FC2C-7E6A-4CA6-2BAD-17A0B420A00F}"/>
              </a:ext>
            </a:extLst>
          </p:cNvPr>
          <p:cNvSpPr/>
          <p:nvPr/>
        </p:nvSpPr>
        <p:spPr bwMode="auto">
          <a:xfrm>
            <a:off x="2036036" y="5682433"/>
            <a:ext cx="2092029" cy="447239"/>
          </a:xfrm>
          <a:prstGeom prst="bevel">
            <a:avLst/>
          </a:prstGeom>
          <a:solidFill>
            <a:schemeClr val="bg1">
              <a:lumMod val="75000"/>
            </a:schemeClr>
          </a:solidFill>
          <a:ln w="9525"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1800" b="1" i="0" u="none" strike="noStrike" cap="none" normalizeH="0" baseline="0" dirty="0">
                <a:ln>
                  <a:noFill/>
                </a:ln>
                <a:solidFill>
                  <a:schemeClr val="tx1"/>
                </a:solidFill>
                <a:effectLst/>
                <a:latin typeface="Garamond" panose="02020404030301010803" pitchFamily="18" charset="0"/>
              </a:rPr>
              <a:t>Zones d’ACTION</a:t>
            </a:r>
          </a:p>
        </p:txBody>
      </p:sp>
      <p:cxnSp>
        <p:nvCxnSpPr>
          <p:cNvPr id="25" name="Straight Arrow Connector 24">
            <a:extLst>
              <a:ext uri="{FF2B5EF4-FFF2-40B4-BE49-F238E27FC236}">
                <a16:creationId xmlns:a16="http://schemas.microsoft.com/office/drawing/2014/main" id="{AAED5DA6-2CBD-E229-55D4-1D5127D4703B}"/>
              </a:ext>
            </a:extLst>
          </p:cNvPr>
          <p:cNvCxnSpPr>
            <a:cxnSpLocks/>
            <a:stCxn id="20" idx="7"/>
          </p:cNvCxnSpPr>
          <p:nvPr/>
        </p:nvCxnSpPr>
        <p:spPr bwMode="auto">
          <a:xfrm flipV="1">
            <a:off x="3082051" y="5103523"/>
            <a:ext cx="475644" cy="634815"/>
          </a:xfrm>
          <a:prstGeom prst="straightConnector1">
            <a:avLst/>
          </a:prstGeom>
          <a:solidFill>
            <a:schemeClr val="accent1"/>
          </a:solidFill>
          <a:ln w="76200" cap="flat" cmpd="sng" algn="ctr">
            <a:solidFill>
              <a:schemeClr val="tx1">
                <a:alpha val="67059"/>
              </a:schemeClr>
            </a:solidFill>
            <a:prstDash val="solid"/>
            <a:round/>
            <a:headEnd type="none" w="med" len="med"/>
            <a:tailEnd type="triangle"/>
          </a:ln>
          <a:effectLst>
            <a:glow rad="12700">
              <a:schemeClr val="tx1">
                <a:alpha val="54000"/>
              </a:schemeClr>
            </a:glow>
          </a:effectLst>
        </p:spPr>
      </p:cxnSp>
      <p:cxnSp>
        <p:nvCxnSpPr>
          <p:cNvPr id="28" name="Straight Arrow Connector 27">
            <a:extLst>
              <a:ext uri="{FF2B5EF4-FFF2-40B4-BE49-F238E27FC236}">
                <a16:creationId xmlns:a16="http://schemas.microsoft.com/office/drawing/2014/main" id="{FD39BDF0-67C8-53B5-040D-F1C1A5D29559}"/>
              </a:ext>
            </a:extLst>
          </p:cNvPr>
          <p:cNvCxnSpPr>
            <a:cxnSpLocks/>
            <a:stCxn id="30" idx="4"/>
          </p:cNvCxnSpPr>
          <p:nvPr/>
        </p:nvCxnSpPr>
        <p:spPr bwMode="auto">
          <a:xfrm flipV="1">
            <a:off x="3056809" y="4145088"/>
            <a:ext cx="407727" cy="1606333"/>
          </a:xfrm>
          <a:prstGeom prst="straightConnector1">
            <a:avLst/>
          </a:prstGeom>
          <a:solidFill>
            <a:schemeClr val="accent1"/>
          </a:solidFill>
          <a:ln w="76200" cap="flat" cmpd="sng" algn="ctr">
            <a:solidFill>
              <a:schemeClr val="tx1">
                <a:alpha val="67059"/>
              </a:schemeClr>
            </a:solidFill>
            <a:prstDash val="solid"/>
            <a:round/>
            <a:headEnd type="none" w="med" len="med"/>
            <a:tailEnd type="triangle"/>
          </a:ln>
          <a:effectLst>
            <a:glow rad="12700">
              <a:schemeClr val="tx1">
                <a:alpha val="54000"/>
              </a:schemeClr>
            </a:glow>
          </a:effectLst>
        </p:spPr>
      </p:cxnSp>
      <p:cxnSp>
        <p:nvCxnSpPr>
          <p:cNvPr id="35" name="Straight Arrow Connector 34">
            <a:extLst>
              <a:ext uri="{FF2B5EF4-FFF2-40B4-BE49-F238E27FC236}">
                <a16:creationId xmlns:a16="http://schemas.microsoft.com/office/drawing/2014/main" id="{3CB97969-2970-47D5-B4F3-DD69624E973C}"/>
              </a:ext>
            </a:extLst>
          </p:cNvPr>
          <p:cNvCxnSpPr>
            <a:cxnSpLocks/>
            <a:stCxn id="20" idx="7"/>
          </p:cNvCxnSpPr>
          <p:nvPr/>
        </p:nvCxnSpPr>
        <p:spPr bwMode="auto">
          <a:xfrm flipH="1" flipV="1">
            <a:off x="2624263" y="4268295"/>
            <a:ext cx="457788" cy="1470043"/>
          </a:xfrm>
          <a:prstGeom prst="straightConnector1">
            <a:avLst/>
          </a:prstGeom>
          <a:solidFill>
            <a:schemeClr val="accent1"/>
          </a:solidFill>
          <a:ln w="76200" cap="flat" cmpd="sng" algn="ctr">
            <a:solidFill>
              <a:schemeClr val="tx1">
                <a:alpha val="67059"/>
              </a:schemeClr>
            </a:solidFill>
            <a:prstDash val="solid"/>
            <a:round/>
            <a:headEnd type="none" w="med" len="med"/>
            <a:tailEnd type="triangle"/>
          </a:ln>
          <a:effectLst>
            <a:glow rad="12700">
              <a:schemeClr val="tx1">
                <a:alpha val="54000"/>
              </a:schemeClr>
            </a:glow>
          </a:effectLst>
        </p:spPr>
      </p:cxnSp>
      <p:cxnSp>
        <p:nvCxnSpPr>
          <p:cNvPr id="39" name="Straight Arrow Connector 38">
            <a:extLst>
              <a:ext uri="{FF2B5EF4-FFF2-40B4-BE49-F238E27FC236}">
                <a16:creationId xmlns:a16="http://schemas.microsoft.com/office/drawing/2014/main" id="{E5E0C5C2-48D4-1AA8-5BBE-6435FD63947F}"/>
              </a:ext>
            </a:extLst>
          </p:cNvPr>
          <p:cNvCxnSpPr>
            <a:cxnSpLocks/>
            <a:stCxn id="20" idx="7"/>
          </p:cNvCxnSpPr>
          <p:nvPr/>
        </p:nvCxnSpPr>
        <p:spPr bwMode="auto">
          <a:xfrm flipH="1" flipV="1">
            <a:off x="2702178" y="5199686"/>
            <a:ext cx="379873" cy="538652"/>
          </a:xfrm>
          <a:prstGeom prst="straightConnector1">
            <a:avLst/>
          </a:prstGeom>
          <a:solidFill>
            <a:schemeClr val="accent1"/>
          </a:solidFill>
          <a:ln w="76200" cap="flat" cmpd="sng" algn="ctr">
            <a:solidFill>
              <a:schemeClr val="tx1">
                <a:alpha val="67059"/>
              </a:schemeClr>
            </a:solidFill>
            <a:prstDash val="solid"/>
            <a:round/>
            <a:headEnd type="none" w="med" len="med"/>
            <a:tailEnd type="triangle"/>
          </a:ln>
          <a:effectLst>
            <a:glow rad="12700">
              <a:schemeClr val="tx1">
                <a:alpha val="54000"/>
              </a:schemeClr>
            </a:glow>
          </a:effectLst>
        </p:spPr>
      </p:cxnSp>
      <p:sp>
        <p:nvSpPr>
          <p:cNvPr id="36" name="Rectangle: Beveled 35">
            <a:extLst>
              <a:ext uri="{FF2B5EF4-FFF2-40B4-BE49-F238E27FC236}">
                <a16:creationId xmlns:a16="http://schemas.microsoft.com/office/drawing/2014/main" id="{12C5D3C6-4088-F8E1-D4E2-EA881F0AF87C}"/>
              </a:ext>
            </a:extLst>
          </p:cNvPr>
          <p:cNvSpPr/>
          <p:nvPr/>
        </p:nvSpPr>
        <p:spPr bwMode="auto">
          <a:xfrm>
            <a:off x="2437259" y="2852936"/>
            <a:ext cx="1289583" cy="880405"/>
          </a:xfrm>
          <a:prstGeom prst="bevel">
            <a:avLst/>
          </a:prstGeom>
          <a:solidFill>
            <a:srgbClr val="58000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1800" b="1" i="0" u="none" strike="noStrike" cap="none" normalizeH="0" baseline="0" dirty="0">
                <a:ln>
                  <a:noFill/>
                </a:ln>
                <a:solidFill>
                  <a:schemeClr val="bg1"/>
                </a:solidFill>
                <a:effectLst/>
                <a:latin typeface="Garamond" panose="02020404030301010803" pitchFamily="18" charset="0"/>
              </a:rPr>
              <a:t>Zone de PROFIT</a:t>
            </a:r>
          </a:p>
        </p:txBody>
      </p:sp>
      <p:cxnSp>
        <p:nvCxnSpPr>
          <p:cNvPr id="37" name="Straight Arrow Connector 36">
            <a:extLst>
              <a:ext uri="{FF2B5EF4-FFF2-40B4-BE49-F238E27FC236}">
                <a16:creationId xmlns:a16="http://schemas.microsoft.com/office/drawing/2014/main" id="{1EDEED36-59B7-7C4F-BAFA-7A3F077B609D}"/>
              </a:ext>
            </a:extLst>
          </p:cNvPr>
          <p:cNvCxnSpPr>
            <a:cxnSpLocks/>
            <a:stCxn id="36" idx="2"/>
          </p:cNvCxnSpPr>
          <p:nvPr/>
        </p:nvCxnSpPr>
        <p:spPr bwMode="auto">
          <a:xfrm>
            <a:off x="3082051" y="3733341"/>
            <a:ext cx="0" cy="798449"/>
          </a:xfrm>
          <a:prstGeom prst="straightConnector1">
            <a:avLst/>
          </a:prstGeom>
          <a:solidFill>
            <a:schemeClr val="accent1"/>
          </a:solidFill>
          <a:ln w="76200" cap="flat" cmpd="sng" algn="ctr">
            <a:solidFill>
              <a:srgbClr val="580000"/>
            </a:solidFill>
            <a:prstDash val="solid"/>
            <a:round/>
            <a:headEnd type="none" w="med" len="med"/>
            <a:tailEnd type="triangle"/>
          </a:ln>
          <a:effectLst>
            <a:glow rad="50800">
              <a:schemeClr val="bg1">
                <a:alpha val="73000"/>
              </a:schemeClr>
            </a:glow>
          </a:effectLst>
        </p:spPr>
      </p:cxnSp>
    </p:spTree>
    <p:extLst>
      <p:ext uri="{BB962C8B-B14F-4D97-AF65-F5344CB8AC3E}">
        <p14:creationId xmlns:p14="http://schemas.microsoft.com/office/powerpoint/2010/main" val="36646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Effect transition="in" filter="fade">
                                      <p:cBhvr>
                                        <p:cTn id="21" dur="1000"/>
                                        <p:tgtEl>
                                          <p:spTgt spid="44"/>
                                        </p:tgtEl>
                                      </p:cBhvr>
                                    </p:animEffect>
                                  </p:childTnLst>
                                </p:cTn>
                              </p:par>
                            </p:childTnLst>
                          </p:cTn>
                        </p:par>
                        <p:par>
                          <p:cTn id="22" fill="hold">
                            <p:stCondLst>
                              <p:cond delay="1000"/>
                            </p:stCondLst>
                            <p:childTnLst>
                              <p:par>
                                <p:cTn id="23" presetID="6" presetClass="entr" presetSubtype="32"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circle(out)">
                                      <p:cBhvr>
                                        <p:cTn id="25" dur="2000"/>
                                        <p:tgtEl>
                                          <p:spTgt spid="45"/>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1000"/>
                                        <p:tgtEl>
                                          <p:spTgt spid="3">
                                            <p:txEl>
                                              <p:pRg st="4" end="4"/>
                                            </p:txEl>
                                          </p:spTgt>
                                        </p:tgtEl>
                                      </p:cBhvr>
                                    </p:animEffect>
                                    <p:anim calcmode="lin" valueType="num">
                                      <p:cBhvr>
                                        <p:cTn id="4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9" presetID="53" presetClass="entr" presetSubtype="16"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1000" fill="hold"/>
                                        <p:tgtEl>
                                          <p:spTgt spid="30"/>
                                        </p:tgtEl>
                                        <p:attrNameLst>
                                          <p:attrName>ppt_w</p:attrName>
                                        </p:attrNameLst>
                                      </p:cBhvr>
                                      <p:tavLst>
                                        <p:tav tm="0">
                                          <p:val>
                                            <p:fltVal val="0"/>
                                          </p:val>
                                        </p:tav>
                                        <p:tav tm="100000">
                                          <p:val>
                                            <p:strVal val="#ppt_w"/>
                                          </p:val>
                                        </p:tav>
                                      </p:tavLst>
                                    </p:anim>
                                    <p:anim calcmode="lin" valueType="num">
                                      <p:cBhvr>
                                        <p:cTn id="52" dur="1000" fill="hold"/>
                                        <p:tgtEl>
                                          <p:spTgt spid="30"/>
                                        </p:tgtEl>
                                        <p:attrNameLst>
                                          <p:attrName>ppt_h</p:attrName>
                                        </p:attrNameLst>
                                      </p:cBhvr>
                                      <p:tavLst>
                                        <p:tav tm="0">
                                          <p:val>
                                            <p:fltVal val="0"/>
                                          </p:val>
                                        </p:tav>
                                        <p:tav tm="100000">
                                          <p:val>
                                            <p:strVal val="#ppt_h"/>
                                          </p:val>
                                        </p:tav>
                                      </p:tavLst>
                                    </p:anim>
                                    <p:animEffect transition="in" filter="fade">
                                      <p:cBhvr>
                                        <p:cTn id="53" dur="1000"/>
                                        <p:tgtEl>
                                          <p:spTgt spid="30"/>
                                        </p:tgtEl>
                                      </p:cBhvr>
                                    </p:animEffect>
                                  </p:childTnLst>
                                </p:cTn>
                              </p:par>
                            </p:childTnLst>
                          </p:cTn>
                        </p:par>
                        <p:par>
                          <p:cTn id="54" fill="hold">
                            <p:stCondLst>
                              <p:cond delay="1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par>
                          <p:cTn id="66" fill="hold">
                            <p:stCondLst>
                              <p:cond delay="4000"/>
                            </p:stCondLst>
                            <p:childTnLst>
                              <p:par>
                                <p:cTn id="67" presetID="10"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par>
                          <p:cTn id="70" fill="hold">
                            <p:stCondLst>
                              <p:cond delay="4500"/>
                            </p:stCondLst>
                            <p:childTnLst>
                              <p:par>
                                <p:cTn id="71" presetID="1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3">
                                            <p:txEl>
                                              <p:pRg st="6" end="6"/>
                                            </p:txEl>
                                          </p:spTgt>
                                        </p:tgtEl>
                                        <p:attrNameLst>
                                          <p:attrName>style.visibility</p:attrName>
                                        </p:attrNameLst>
                                      </p:cBhvr>
                                      <p:to>
                                        <p:strVal val="visible"/>
                                      </p:to>
                                    </p:set>
                                    <p:animEffect transition="in" filter="fade">
                                      <p:cBhvr>
                                        <p:cTn id="78" dur="1000"/>
                                        <p:tgtEl>
                                          <p:spTgt spid="3">
                                            <p:txEl>
                                              <p:pRg st="6" end="6"/>
                                            </p:txEl>
                                          </p:spTgt>
                                        </p:tgtEl>
                                      </p:cBhvr>
                                    </p:animEffect>
                                    <p:anim calcmode="lin" valueType="num">
                                      <p:cBhvr>
                                        <p:cTn id="7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3">
                                            <p:txEl>
                                              <p:pRg st="7" end="7"/>
                                            </p:txEl>
                                          </p:spTgt>
                                        </p:tgtEl>
                                        <p:attrNameLst>
                                          <p:attrName>style.visibility</p:attrName>
                                        </p:attrNameLst>
                                      </p:cBhvr>
                                      <p:to>
                                        <p:strVal val="visible"/>
                                      </p:to>
                                    </p:set>
                                    <p:animEffect transition="in" filter="fade">
                                      <p:cBhvr>
                                        <p:cTn id="85" dur="1000"/>
                                        <p:tgtEl>
                                          <p:spTgt spid="3">
                                            <p:txEl>
                                              <p:pRg st="7" end="7"/>
                                            </p:txEl>
                                          </p:spTgt>
                                        </p:tgtEl>
                                      </p:cBhvr>
                                    </p:animEffect>
                                    <p:anim calcmode="lin" valueType="num">
                                      <p:cBhvr>
                                        <p:cTn id="8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
                                            <p:txEl>
                                              <p:pRg st="8" end="8"/>
                                            </p:txEl>
                                          </p:spTgt>
                                        </p:tgtEl>
                                        <p:attrNameLst>
                                          <p:attrName>style.visibility</p:attrName>
                                        </p:attrNameLst>
                                      </p:cBhvr>
                                      <p:to>
                                        <p:strVal val="visible"/>
                                      </p:to>
                                    </p:set>
                                    <p:animEffect transition="in" filter="fade">
                                      <p:cBhvr>
                                        <p:cTn id="92" dur="1000"/>
                                        <p:tgtEl>
                                          <p:spTgt spid="3">
                                            <p:txEl>
                                              <p:pRg st="8" end="8"/>
                                            </p:txEl>
                                          </p:spTgt>
                                        </p:tgtEl>
                                      </p:cBhvr>
                                    </p:animEffect>
                                    <p:anim calcmode="lin" valueType="num">
                                      <p:cBhvr>
                                        <p:cTn id="9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95" presetID="31" presetClass="entr" presetSubtype="0" fill="hold" grpId="1"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1000" fill="hold"/>
                                        <p:tgtEl>
                                          <p:spTgt spid="36"/>
                                        </p:tgtEl>
                                        <p:attrNameLst>
                                          <p:attrName>ppt_w</p:attrName>
                                        </p:attrNameLst>
                                      </p:cBhvr>
                                      <p:tavLst>
                                        <p:tav tm="0">
                                          <p:val>
                                            <p:fltVal val="0"/>
                                          </p:val>
                                        </p:tav>
                                        <p:tav tm="100000">
                                          <p:val>
                                            <p:strVal val="#ppt_w"/>
                                          </p:val>
                                        </p:tav>
                                      </p:tavLst>
                                    </p:anim>
                                    <p:anim calcmode="lin" valueType="num">
                                      <p:cBhvr>
                                        <p:cTn id="98" dur="1000" fill="hold"/>
                                        <p:tgtEl>
                                          <p:spTgt spid="36"/>
                                        </p:tgtEl>
                                        <p:attrNameLst>
                                          <p:attrName>ppt_h</p:attrName>
                                        </p:attrNameLst>
                                      </p:cBhvr>
                                      <p:tavLst>
                                        <p:tav tm="0">
                                          <p:val>
                                            <p:fltVal val="0"/>
                                          </p:val>
                                        </p:tav>
                                        <p:tav tm="100000">
                                          <p:val>
                                            <p:strVal val="#ppt_h"/>
                                          </p:val>
                                        </p:tav>
                                      </p:tavLst>
                                    </p:anim>
                                    <p:anim calcmode="lin" valueType="num">
                                      <p:cBhvr>
                                        <p:cTn id="99" dur="1000" fill="hold"/>
                                        <p:tgtEl>
                                          <p:spTgt spid="36"/>
                                        </p:tgtEl>
                                        <p:attrNameLst>
                                          <p:attrName>style.rotation</p:attrName>
                                        </p:attrNameLst>
                                      </p:cBhvr>
                                      <p:tavLst>
                                        <p:tav tm="0">
                                          <p:val>
                                            <p:fltVal val="90"/>
                                          </p:val>
                                        </p:tav>
                                        <p:tav tm="100000">
                                          <p:val>
                                            <p:fltVal val="0"/>
                                          </p:val>
                                        </p:tav>
                                      </p:tavLst>
                                    </p:anim>
                                    <p:animEffect transition="in" filter="fade">
                                      <p:cBhvr>
                                        <p:cTn id="100" dur="1000"/>
                                        <p:tgtEl>
                                          <p:spTgt spid="36"/>
                                        </p:tgtEl>
                                      </p:cBhvr>
                                    </p:animEffec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par>
                                <p:cTn id="105" presetID="32" presetClass="emph" presetSubtype="0" fill="hold" grpId="0" nodeType="withEffect">
                                  <p:stCondLst>
                                    <p:cond delay="0"/>
                                  </p:stCondLst>
                                  <p:childTnLst>
                                    <p:animRot by="120000">
                                      <p:cBhvr>
                                        <p:cTn id="106" dur="100" fill="hold">
                                          <p:stCondLst>
                                            <p:cond delay="0"/>
                                          </p:stCondLst>
                                        </p:cTn>
                                        <p:tgtEl>
                                          <p:spTgt spid="36"/>
                                        </p:tgtEl>
                                        <p:attrNameLst>
                                          <p:attrName>r</p:attrName>
                                        </p:attrNameLst>
                                      </p:cBhvr>
                                    </p:animRot>
                                    <p:animRot by="-240000">
                                      <p:cBhvr>
                                        <p:cTn id="107" dur="200" fill="hold">
                                          <p:stCondLst>
                                            <p:cond delay="200"/>
                                          </p:stCondLst>
                                        </p:cTn>
                                        <p:tgtEl>
                                          <p:spTgt spid="36"/>
                                        </p:tgtEl>
                                        <p:attrNameLst>
                                          <p:attrName>r</p:attrName>
                                        </p:attrNameLst>
                                      </p:cBhvr>
                                    </p:animRot>
                                    <p:animRot by="240000">
                                      <p:cBhvr>
                                        <p:cTn id="108" dur="200" fill="hold">
                                          <p:stCondLst>
                                            <p:cond delay="400"/>
                                          </p:stCondLst>
                                        </p:cTn>
                                        <p:tgtEl>
                                          <p:spTgt spid="36"/>
                                        </p:tgtEl>
                                        <p:attrNameLst>
                                          <p:attrName>r</p:attrName>
                                        </p:attrNameLst>
                                      </p:cBhvr>
                                    </p:animRot>
                                    <p:animRot by="-240000">
                                      <p:cBhvr>
                                        <p:cTn id="109" dur="200" fill="hold">
                                          <p:stCondLst>
                                            <p:cond delay="600"/>
                                          </p:stCondLst>
                                        </p:cTn>
                                        <p:tgtEl>
                                          <p:spTgt spid="36"/>
                                        </p:tgtEl>
                                        <p:attrNameLst>
                                          <p:attrName>r</p:attrName>
                                        </p:attrNameLst>
                                      </p:cBhvr>
                                    </p:animRot>
                                    <p:animRot by="120000">
                                      <p:cBhvr>
                                        <p:cTn id="110" dur="200" fill="hold">
                                          <p:stCondLst>
                                            <p:cond delay="80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5" grpId="0" animBg="1"/>
      <p:bldP spid="20" grpId="0" animBg="1"/>
      <p:bldP spid="36" grpId="0" animBg="1"/>
      <p:bldP spid="3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199351" y="908720"/>
            <a:ext cx="8748464" cy="5688632"/>
          </a:xfrm>
        </p:spPr>
        <p:txBody>
          <a:bodyPr/>
          <a:lstStyle/>
          <a:p>
            <a:pPr marL="0" indent="0" algn="ctr"/>
            <a:r>
              <a:rPr lang="fr-CH" sz="2000" b="1" dirty="0">
                <a:latin typeface="Garamond" panose="02020404030301010803" pitchFamily="18" charset="0"/>
              </a:rPr>
              <a:t>A travers différentes Situations</a:t>
            </a:r>
            <a:r>
              <a:rPr lang="fr-CH" sz="2000" dirty="0">
                <a:latin typeface="Garamond" panose="02020404030301010803" pitchFamily="18" charset="0"/>
              </a:rPr>
              <a:t>, </a:t>
            </a:r>
            <a:r>
              <a:rPr lang="fr-CH" sz="2000" b="1" dirty="0">
                <a:latin typeface="Garamond" panose="02020404030301010803" pitchFamily="18" charset="0"/>
              </a:rPr>
              <a:t>plusieurs Scénarios possibles peuvent se révéler </a:t>
            </a:r>
            <a:r>
              <a:rPr lang="fr-CH" sz="2000" dirty="0">
                <a:latin typeface="Garamond" panose="02020404030301010803" pitchFamily="18" charset="0"/>
              </a:rPr>
              <a:t>aux joueurs </a:t>
            </a:r>
            <a:r>
              <a:rPr lang="fr-CH" sz="2000" b="1" dirty="0">
                <a:latin typeface="Garamond" panose="02020404030301010803" pitchFamily="18" charset="0"/>
              </a:rPr>
              <a:t>suite aux Aléas</a:t>
            </a:r>
            <a:r>
              <a:rPr lang="fr-CH" sz="2000" dirty="0">
                <a:latin typeface="Garamond" panose="02020404030301010803" pitchFamily="18" charset="0"/>
              </a:rPr>
              <a:t>, </a:t>
            </a:r>
            <a:r>
              <a:rPr lang="fr-CH" sz="2000" b="1" dirty="0">
                <a:latin typeface="Garamond" panose="02020404030301010803" pitchFamily="18" charset="0"/>
              </a:rPr>
              <a:t>et discriminer leur motivations </a:t>
            </a:r>
            <a:r>
              <a:rPr lang="fr-CH" sz="2000" dirty="0">
                <a:latin typeface="Garamond" panose="02020404030301010803" pitchFamily="18" charset="0"/>
              </a:rPr>
              <a:t>à travers les façons dont </a:t>
            </a:r>
            <a:r>
              <a:rPr lang="fr-CH" sz="2000" b="1" dirty="0">
                <a:latin typeface="Garamond" panose="02020404030301010803" pitchFamily="18" charset="0"/>
              </a:rPr>
              <a:t>ils résolvent leurs dilemmes et tensions </a:t>
            </a:r>
            <a:r>
              <a:rPr lang="fr-CH" sz="2000" dirty="0">
                <a:latin typeface="Garamond" panose="02020404030301010803" pitchFamily="18" charset="0"/>
              </a:rPr>
              <a:t>afin de remonter dans le classement.</a:t>
            </a:r>
          </a:p>
          <a:p>
            <a:pPr marL="0" indent="0" algn="ctr"/>
            <a:endParaRPr lang="fr-CH" sz="2000" i="1" dirty="0">
              <a:latin typeface="Garamond" panose="02020404030301010803" pitchFamily="18" charset="0"/>
            </a:endParaRPr>
          </a:p>
          <a:p>
            <a:pPr marL="0" indent="0" algn="ctr"/>
            <a:endParaRPr lang="fr-CH" sz="2000" i="1" dirty="0">
              <a:latin typeface="Garamond" panose="02020404030301010803" pitchFamily="18" charset="0"/>
            </a:endParaRPr>
          </a:p>
          <a:p>
            <a:pPr marL="0" indent="0" algn="ctr"/>
            <a:endParaRPr lang="fr-CH" sz="2000" i="1" dirty="0">
              <a:latin typeface="Garamond" panose="02020404030301010803" pitchFamily="18" charset="0"/>
            </a:endParaRPr>
          </a:p>
          <a:p>
            <a:pPr marL="0" indent="0" algn="ctr"/>
            <a:endParaRPr lang="fr-CH" sz="2000" i="1" dirty="0">
              <a:latin typeface="Garamond" panose="02020404030301010803" pitchFamily="18" charset="0"/>
            </a:endParaRPr>
          </a:p>
          <a:p>
            <a:pPr marL="0" indent="0" algn="ctr"/>
            <a:endParaRPr lang="fr-CH" sz="2000" i="1" dirty="0">
              <a:latin typeface="Garamond" panose="02020404030301010803" pitchFamily="18" charset="0"/>
            </a:endParaRPr>
          </a:p>
          <a:p>
            <a:pPr marL="0" indent="0" algn="ctr"/>
            <a:endParaRPr lang="fr-CH" sz="2000" i="1" dirty="0">
              <a:latin typeface="Garamond" panose="02020404030301010803" pitchFamily="18" charset="0"/>
            </a:endParaRPr>
          </a:p>
          <a:p>
            <a:pPr marL="0" indent="0" algn="ctr"/>
            <a:endParaRPr lang="fr-CH" sz="2000" i="1" dirty="0">
              <a:latin typeface="Garamond" panose="02020404030301010803" pitchFamily="18" charset="0"/>
            </a:endParaRPr>
          </a:p>
          <a:p>
            <a:pPr marL="0" indent="0" algn="ctr"/>
            <a:endParaRPr lang="fr-CH" sz="2000" i="1" dirty="0">
              <a:latin typeface="Garamond" panose="02020404030301010803" pitchFamily="18" charset="0"/>
            </a:endParaRPr>
          </a:p>
          <a:p>
            <a:pPr marL="0" indent="0" algn="ctr"/>
            <a:endParaRPr lang="fr-CH" sz="2000" i="1" dirty="0">
              <a:latin typeface="Garamond" panose="02020404030301010803" pitchFamily="18" charset="0"/>
            </a:endParaRPr>
          </a:p>
          <a:p>
            <a:pPr marL="0" indent="0" algn="ctr"/>
            <a:endParaRPr lang="fr-CH" sz="2000" i="1" dirty="0">
              <a:latin typeface="Garamond" panose="02020404030301010803" pitchFamily="18" charset="0"/>
            </a:endParaRPr>
          </a:p>
          <a:p>
            <a:pPr marL="0" indent="0" algn="just"/>
            <a:r>
              <a:rPr lang="fr-CH" b="1" u="sng" dirty="0">
                <a:latin typeface="Garamond" panose="02020404030301010803" pitchFamily="18" charset="0"/>
              </a:rPr>
              <a:t>1: </a:t>
            </a:r>
            <a:r>
              <a:rPr lang="fr-CH" i="1" dirty="0">
                <a:latin typeface="Garamond" panose="02020404030301010803" pitchFamily="18" charset="0"/>
              </a:rPr>
              <a:t>(B)</a:t>
            </a:r>
            <a:r>
              <a:rPr lang="fr-CH" i="1" dirty="0" err="1">
                <a:latin typeface="Garamond" panose="02020404030301010803" pitchFamily="18" charset="0"/>
              </a:rPr>
              <a:t>ernard</a:t>
            </a:r>
            <a:r>
              <a:rPr lang="fr-CH" i="1" dirty="0">
                <a:latin typeface="Garamond" panose="02020404030301010803" pitchFamily="18" charset="0"/>
              </a:rPr>
              <a:t> envoie un message à l’aide de son jeton P pour demander de l’aide à (D)</a:t>
            </a:r>
            <a:r>
              <a:rPr lang="fr-CH" i="1" dirty="0" err="1">
                <a:latin typeface="Garamond" panose="02020404030301010803" pitchFamily="18" charset="0"/>
              </a:rPr>
              <a:t>avid</a:t>
            </a:r>
            <a:r>
              <a:rPr lang="fr-CH" i="1" dirty="0">
                <a:latin typeface="Garamond" panose="02020404030301010803" pitchFamily="18" charset="0"/>
              </a:rPr>
              <a:t> contre un service sans pouvoir attendre de réponse. Il mise aussi sur le doute que cela produira chez les autres qui hésiteront à l’attaquer.  </a:t>
            </a:r>
            <a:br>
              <a:rPr lang="fr-CH" i="1" dirty="0">
                <a:latin typeface="Garamond" panose="02020404030301010803" pitchFamily="18" charset="0"/>
              </a:rPr>
            </a:br>
            <a:endParaRPr lang="fr-CH" sz="600" i="1" dirty="0">
              <a:latin typeface="Garamond" panose="02020404030301010803" pitchFamily="18" charset="0"/>
            </a:endParaRPr>
          </a:p>
          <a:p>
            <a:pPr marL="0" indent="0" algn="just"/>
            <a:r>
              <a:rPr lang="fr-CH" b="1" u="sng" dirty="0">
                <a:latin typeface="Garamond" panose="02020404030301010803" pitchFamily="18" charset="0"/>
              </a:rPr>
              <a:t>2: </a:t>
            </a:r>
            <a:r>
              <a:rPr lang="fr-CH" i="1" dirty="0">
                <a:latin typeface="Garamond" panose="02020404030301010803" pitchFamily="18" charset="0"/>
              </a:rPr>
              <a:t>(C)</a:t>
            </a:r>
            <a:r>
              <a:rPr lang="fr-CH" i="1" dirty="0" err="1">
                <a:latin typeface="Garamond" panose="02020404030301010803" pitchFamily="18" charset="0"/>
              </a:rPr>
              <a:t>lara</a:t>
            </a:r>
            <a:r>
              <a:rPr lang="fr-CH" i="1" dirty="0">
                <a:latin typeface="Garamond" panose="02020404030301010803" pitchFamily="18" charset="0"/>
              </a:rPr>
              <a:t> joue avant (B)</a:t>
            </a:r>
            <a:r>
              <a:rPr lang="fr-CH" i="1" dirty="0" err="1">
                <a:latin typeface="Garamond" panose="02020404030301010803" pitchFamily="18" charset="0"/>
              </a:rPr>
              <a:t>ernard</a:t>
            </a:r>
            <a:r>
              <a:rPr lang="fr-CH" i="1" dirty="0">
                <a:latin typeface="Garamond" panose="02020404030301010803" pitchFamily="18" charset="0"/>
              </a:rPr>
              <a:t> qui n’a pas pu envoyer son message. (D)</a:t>
            </a:r>
            <a:r>
              <a:rPr lang="fr-CH" i="1" dirty="0" err="1">
                <a:latin typeface="Garamond" panose="02020404030301010803" pitchFamily="18" charset="0"/>
              </a:rPr>
              <a:t>avid</a:t>
            </a:r>
            <a:r>
              <a:rPr lang="fr-CH" i="1" dirty="0">
                <a:latin typeface="Garamond" panose="02020404030301010803" pitchFamily="18" charset="0"/>
              </a:rPr>
              <a:t> se fait attaquer et doit retourner au début de la zone progression. </a:t>
            </a:r>
          </a:p>
          <a:p>
            <a:pPr marL="0" indent="0" algn="ctr"/>
            <a:r>
              <a:rPr lang="fr-CH" i="1" dirty="0">
                <a:latin typeface="Garamond" panose="02020404030301010803" pitchFamily="18" charset="0"/>
              </a:rPr>
              <a:t>Les dés influencent les possibilités d’attaque car </a:t>
            </a:r>
            <a:br>
              <a:rPr lang="fr-CH" i="1" dirty="0">
                <a:latin typeface="Garamond" panose="02020404030301010803" pitchFamily="18" charset="0"/>
              </a:rPr>
            </a:br>
            <a:r>
              <a:rPr lang="fr-CH" i="1" dirty="0">
                <a:latin typeface="Garamond" panose="02020404030301010803" pitchFamily="18" charset="0"/>
              </a:rPr>
              <a:t>(D)</a:t>
            </a:r>
            <a:r>
              <a:rPr lang="fr-CH" i="1" dirty="0" err="1">
                <a:latin typeface="Garamond" panose="02020404030301010803" pitchFamily="18" charset="0"/>
              </a:rPr>
              <a:t>avid</a:t>
            </a:r>
            <a:r>
              <a:rPr lang="fr-CH" i="1" dirty="0">
                <a:latin typeface="Garamond" panose="02020404030301010803" pitchFamily="18" charset="0"/>
              </a:rPr>
              <a:t> pourrait partir de son plein gré de la zone Profit s’il jouerait avant les autres. </a:t>
            </a:r>
            <a:endParaRPr lang="fr-FR" sz="1600" i="1" dirty="0"/>
          </a:p>
        </p:txBody>
      </p:sp>
      <p:graphicFrame>
        <p:nvGraphicFramePr>
          <p:cNvPr id="8" name="Table 5">
            <a:extLst>
              <a:ext uri="{FF2B5EF4-FFF2-40B4-BE49-F238E27FC236}">
                <a16:creationId xmlns:a16="http://schemas.microsoft.com/office/drawing/2014/main" id="{34FE285A-9D03-B92F-8777-1D7E13279399}"/>
              </a:ext>
            </a:extLst>
          </p:cNvPr>
          <p:cNvGraphicFramePr>
            <a:graphicFrameLocks noGrp="1"/>
          </p:cNvGraphicFramePr>
          <p:nvPr>
            <p:extLst>
              <p:ext uri="{D42A27DB-BD31-4B8C-83A1-F6EECF244321}">
                <p14:modId xmlns:p14="http://schemas.microsoft.com/office/powerpoint/2010/main" val="1428145532"/>
              </p:ext>
            </p:extLst>
          </p:nvPr>
        </p:nvGraphicFramePr>
        <p:xfrm>
          <a:off x="85237" y="1907620"/>
          <a:ext cx="3744415" cy="2961540"/>
        </p:xfrm>
        <a:graphic>
          <a:graphicData uri="http://schemas.openxmlformats.org/drawingml/2006/table">
            <a:tbl>
              <a:tblPr firstRow="1" firstCol="1" bandRow="1">
                <a:tableStyleId>{E8034E78-7F5D-4C2E-B375-FC64B27BC917}</a:tableStyleId>
              </a:tblPr>
              <a:tblGrid>
                <a:gridCol w="1345883">
                  <a:extLst>
                    <a:ext uri="{9D8B030D-6E8A-4147-A177-3AD203B41FA5}">
                      <a16:colId xmlns:a16="http://schemas.microsoft.com/office/drawing/2014/main" val="1214606086"/>
                    </a:ext>
                  </a:extLst>
                </a:gridCol>
                <a:gridCol w="365607">
                  <a:extLst>
                    <a:ext uri="{9D8B030D-6E8A-4147-A177-3AD203B41FA5}">
                      <a16:colId xmlns:a16="http://schemas.microsoft.com/office/drawing/2014/main" val="3299068391"/>
                    </a:ext>
                  </a:extLst>
                </a:gridCol>
                <a:gridCol w="365607">
                  <a:extLst>
                    <a:ext uri="{9D8B030D-6E8A-4147-A177-3AD203B41FA5}">
                      <a16:colId xmlns:a16="http://schemas.microsoft.com/office/drawing/2014/main" val="624437122"/>
                    </a:ext>
                  </a:extLst>
                </a:gridCol>
                <a:gridCol w="365607">
                  <a:extLst>
                    <a:ext uri="{9D8B030D-6E8A-4147-A177-3AD203B41FA5}">
                      <a16:colId xmlns:a16="http://schemas.microsoft.com/office/drawing/2014/main" val="1624650632"/>
                    </a:ext>
                  </a:extLst>
                </a:gridCol>
                <a:gridCol w="365607">
                  <a:extLst>
                    <a:ext uri="{9D8B030D-6E8A-4147-A177-3AD203B41FA5}">
                      <a16:colId xmlns:a16="http://schemas.microsoft.com/office/drawing/2014/main" val="2518242149"/>
                    </a:ext>
                  </a:extLst>
                </a:gridCol>
                <a:gridCol w="936104">
                  <a:extLst>
                    <a:ext uri="{9D8B030D-6E8A-4147-A177-3AD203B41FA5}">
                      <a16:colId xmlns:a16="http://schemas.microsoft.com/office/drawing/2014/main" val="3866943131"/>
                    </a:ext>
                  </a:extLst>
                </a:gridCol>
              </a:tblGrid>
              <a:tr h="401220">
                <a:tc>
                  <a:txBody>
                    <a:bodyPr/>
                    <a:lstStyle/>
                    <a:p>
                      <a:pPr algn="r"/>
                      <a:r>
                        <a:rPr lang="fr-CH" sz="1800" b="0" u="sng" dirty="0">
                          <a:solidFill>
                            <a:schemeClr val="bg1"/>
                          </a:solidFill>
                          <a:latin typeface="ROMANUS" panose="02000500000000000000" pitchFamily="50" charset="0"/>
                        </a:rPr>
                        <a:t>Jetons</a:t>
                      </a:r>
                      <a:r>
                        <a:rPr lang="fr-CH" sz="1800" b="0" u="sng" dirty="0">
                          <a:solidFill>
                            <a:schemeClr val="bg1"/>
                          </a:solidFill>
                          <a:latin typeface="Garamond" panose="02020404030301010803" pitchFamily="18" charset="0"/>
                        </a:rPr>
                        <a:t>…</a:t>
                      </a:r>
                    </a:p>
                  </a:txBody>
                  <a:tcPr anchor="b">
                    <a:lnL w="38100" cap="flat" cmpd="sng" algn="ctr">
                      <a:solidFill>
                        <a:srgbClr val="580000"/>
                      </a:solidFill>
                      <a:prstDash val="solid"/>
                      <a:round/>
                      <a:headEnd type="none" w="med" len="med"/>
                      <a:tailEnd type="none" w="med" len="med"/>
                    </a:lnL>
                    <a:lnT w="38100" cap="flat" cmpd="sng" algn="ctr">
                      <a:solidFill>
                        <a:srgbClr val="580000"/>
                      </a:solidFill>
                      <a:prstDash val="solid"/>
                      <a:round/>
                      <a:headEnd type="none" w="med" len="med"/>
                      <a:tailEnd type="none" w="med" len="med"/>
                    </a:lnT>
                    <a:solidFill>
                      <a:schemeClr val="bg1">
                        <a:lumMod val="50000"/>
                      </a:schemeClr>
                    </a:solidFill>
                  </a:tcPr>
                </a:tc>
                <a:tc>
                  <a:txBody>
                    <a:bodyPr/>
                    <a:lstStyle/>
                    <a:p>
                      <a:pPr algn="ctr"/>
                      <a:r>
                        <a:rPr lang="fr-CH" sz="1800" u="sng" dirty="0">
                          <a:latin typeface="Arial Black" panose="020B0A04020102020204" pitchFamily="34" charset="0"/>
                        </a:rPr>
                        <a:t>B</a:t>
                      </a:r>
                    </a:p>
                  </a:txBody>
                  <a:tcPr anchor="b">
                    <a:lnT w="38100" cap="flat" cmpd="sng" algn="ctr">
                      <a:solidFill>
                        <a:srgbClr val="580000"/>
                      </a:solidFill>
                      <a:prstDash val="solid"/>
                      <a:round/>
                      <a:headEnd type="none" w="med" len="med"/>
                      <a:tailEnd type="none" w="med" len="med"/>
                    </a:lnT>
                    <a:solidFill>
                      <a:schemeClr val="bg1">
                        <a:lumMod val="50000"/>
                      </a:schemeClr>
                    </a:solidFill>
                  </a:tcPr>
                </a:tc>
                <a:tc>
                  <a:txBody>
                    <a:bodyPr/>
                    <a:lstStyle/>
                    <a:p>
                      <a:pPr algn="ctr"/>
                      <a:r>
                        <a:rPr lang="fr-CH" sz="1800" u="sng" dirty="0">
                          <a:latin typeface="Arial Black" panose="020B0A04020102020204" pitchFamily="34" charset="0"/>
                        </a:rPr>
                        <a:t>P</a:t>
                      </a:r>
                    </a:p>
                  </a:txBody>
                  <a:tcPr anchor="b">
                    <a:lnT w="38100" cap="flat" cmpd="sng" algn="ctr">
                      <a:solidFill>
                        <a:srgbClr val="580000"/>
                      </a:solidFill>
                      <a:prstDash val="solid"/>
                      <a:round/>
                      <a:headEnd type="none" w="med" len="med"/>
                      <a:tailEnd type="none" w="med" len="med"/>
                    </a:lnT>
                    <a:solidFill>
                      <a:schemeClr val="bg1">
                        <a:lumMod val="50000"/>
                      </a:schemeClr>
                    </a:solidFill>
                  </a:tcPr>
                </a:tc>
                <a:tc>
                  <a:txBody>
                    <a:bodyPr/>
                    <a:lstStyle/>
                    <a:p>
                      <a:pPr algn="ctr"/>
                      <a:r>
                        <a:rPr lang="fr-CH" sz="1800" u="sng" dirty="0">
                          <a:latin typeface="Arial Black" panose="020B0A04020102020204" pitchFamily="34" charset="0"/>
                        </a:rPr>
                        <a:t>S</a:t>
                      </a:r>
                    </a:p>
                  </a:txBody>
                  <a:tcPr anchor="b">
                    <a:lnT w="38100" cap="flat" cmpd="sng" algn="ctr">
                      <a:solidFill>
                        <a:srgbClr val="580000"/>
                      </a:solidFill>
                      <a:prstDash val="solid"/>
                      <a:round/>
                      <a:headEnd type="none" w="med" len="med"/>
                      <a:tailEnd type="none" w="med" len="med"/>
                    </a:lnT>
                    <a:solidFill>
                      <a:schemeClr val="bg1">
                        <a:lumMod val="50000"/>
                      </a:schemeClr>
                    </a:solidFill>
                  </a:tcPr>
                </a:tc>
                <a:tc>
                  <a:txBody>
                    <a:bodyPr/>
                    <a:lstStyle/>
                    <a:p>
                      <a:pPr algn="ctr"/>
                      <a:r>
                        <a:rPr lang="fr-CH" sz="1800" u="sng" dirty="0">
                          <a:latin typeface="Arial Black" panose="020B0A04020102020204" pitchFamily="34" charset="0"/>
                        </a:rPr>
                        <a:t>E</a:t>
                      </a:r>
                    </a:p>
                  </a:txBody>
                  <a:tcPr anchor="b">
                    <a:lnR w="28575" cap="flat" cmpd="sng" algn="ctr">
                      <a:solidFill>
                        <a:schemeClr val="tx1"/>
                      </a:solidFill>
                      <a:prstDash val="solid"/>
                      <a:round/>
                      <a:headEnd type="none" w="med" len="med"/>
                      <a:tailEnd type="none" w="med" len="med"/>
                    </a:lnR>
                    <a:lnT w="38100" cap="flat" cmpd="sng" algn="ctr">
                      <a:solidFill>
                        <a:srgbClr val="580000"/>
                      </a:solidFill>
                      <a:prstDash val="solid"/>
                      <a:round/>
                      <a:headEnd type="none" w="med" len="med"/>
                      <a:tailEnd type="none" w="med" len="med"/>
                    </a:lnT>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CH" sz="1400" i="0" u="sng" dirty="0">
                          <a:latin typeface="ROMANUS" panose="02000500000000000000" pitchFamily="50" charset="0"/>
                        </a:rPr>
                        <a:t>Potentiels</a:t>
                      </a:r>
                    </a:p>
                  </a:txBody>
                  <a:tcPr anchor="b">
                    <a:lnL w="28575" cap="flat" cmpd="sng" algn="ctr">
                      <a:solidFill>
                        <a:schemeClr val="tx1"/>
                      </a:solidFill>
                      <a:prstDash val="solid"/>
                      <a:round/>
                      <a:headEnd type="none" w="med" len="med"/>
                      <a:tailEnd type="none" w="med" len="med"/>
                    </a:lnL>
                    <a:lnR w="38100" cap="flat" cmpd="sng" algn="ctr">
                      <a:solidFill>
                        <a:srgbClr val="580000"/>
                      </a:solidFill>
                      <a:prstDash val="solid"/>
                      <a:round/>
                      <a:headEnd type="none" w="med" len="med"/>
                      <a:tailEnd type="none" w="med" len="med"/>
                    </a:lnR>
                    <a:lnT w="38100" cap="flat" cmpd="sng" algn="ctr">
                      <a:solidFill>
                        <a:srgbClr val="580000"/>
                      </a:solidFill>
                      <a:prstDash val="solid"/>
                      <a:round/>
                      <a:headEnd type="none" w="med" len="med"/>
                      <a:tailEnd type="none" w="med" len="med"/>
                    </a:lnT>
                    <a:solidFill>
                      <a:srgbClr val="580000"/>
                    </a:solidFill>
                  </a:tcPr>
                </a:tc>
                <a:extLst>
                  <a:ext uri="{0D108BD9-81ED-4DB2-BD59-A6C34878D82A}">
                    <a16:rowId xmlns:a16="http://schemas.microsoft.com/office/drawing/2014/main" val="997103439"/>
                  </a:ext>
                </a:extLst>
              </a:tr>
              <a:tr h="578709">
                <a:tc>
                  <a:txBody>
                    <a:bodyPr/>
                    <a:lstStyle/>
                    <a:p>
                      <a:pPr algn="ctr"/>
                      <a:r>
                        <a:rPr lang="fr-CH" sz="1800" u="sng" dirty="0">
                          <a:solidFill>
                            <a:srgbClr val="F15C4F"/>
                          </a:solidFill>
                          <a:latin typeface="Garamond" panose="02020404030301010803" pitchFamily="18" charset="0"/>
                        </a:rPr>
                        <a:t>(A)</a:t>
                      </a:r>
                      <a:r>
                        <a:rPr lang="fr-CH" sz="1800" u="sng" dirty="0" err="1">
                          <a:solidFill>
                            <a:srgbClr val="F15C4F"/>
                          </a:solidFill>
                          <a:latin typeface="Garamond" panose="02020404030301010803" pitchFamily="18" charset="0"/>
                        </a:rPr>
                        <a:t>nna</a:t>
                      </a:r>
                      <a:br>
                        <a:rPr lang="fr-CH" sz="1800" dirty="0">
                          <a:solidFill>
                            <a:srgbClr val="F15C4F"/>
                          </a:solidFill>
                          <a:latin typeface="Garamond" panose="02020404030301010803" pitchFamily="18" charset="0"/>
                        </a:rPr>
                      </a:br>
                      <a:r>
                        <a:rPr lang="fr-CH" sz="1800" b="0" i="1" dirty="0">
                          <a:solidFill>
                            <a:srgbClr val="F15C4F"/>
                          </a:solidFill>
                          <a:latin typeface="Garamond" panose="02020404030301010803" pitchFamily="18" charset="0"/>
                        </a:rPr>
                        <a:t>Scientifique</a:t>
                      </a:r>
                    </a:p>
                  </a:txBody>
                  <a:tcPr>
                    <a:lnL w="38100" cap="flat" cmpd="sng" algn="ctr">
                      <a:solidFill>
                        <a:srgbClr val="580000"/>
                      </a:solidFill>
                      <a:prstDash val="solid"/>
                      <a:round/>
                      <a:headEnd type="none" w="med" len="med"/>
                      <a:tailEnd type="none" w="med" len="med"/>
                    </a:lnL>
                    <a:solidFill>
                      <a:schemeClr val="tx1"/>
                    </a:solidFill>
                  </a:tcPr>
                </a:tc>
                <a:tc>
                  <a:txBody>
                    <a:bodyPr/>
                    <a:lstStyle/>
                    <a:p>
                      <a:pPr algn="ctr"/>
                      <a:r>
                        <a:rPr lang="fr-CH" sz="1800" b="1" dirty="0">
                          <a:solidFill>
                            <a:srgbClr val="580000"/>
                          </a:solidFill>
                          <a:latin typeface="Arial Black" panose="020B0A04020102020204" pitchFamily="34" charset="0"/>
                        </a:rPr>
                        <a:t>3</a:t>
                      </a:r>
                    </a:p>
                  </a:txBody>
                  <a:tcPr anchor="ctr">
                    <a:lnR w="12700" cap="flat" cmpd="sng" algn="ctr">
                      <a:solidFill>
                        <a:schemeClr val="tx1"/>
                      </a:solidFill>
                      <a:prstDash val="sysDot"/>
                      <a:round/>
                      <a:headEnd type="none" w="med" len="med"/>
                      <a:tailEnd type="none" w="med" len="med"/>
                    </a:lnR>
                  </a:tcPr>
                </a:tc>
                <a:tc>
                  <a:txBody>
                    <a:bodyPr/>
                    <a:lstStyle/>
                    <a:p>
                      <a:pPr algn="ctr"/>
                      <a:endParaRPr lang="fr-CH" sz="1800" b="1" dirty="0">
                        <a:solidFill>
                          <a:srgbClr val="580000"/>
                        </a:solidFill>
                        <a:latin typeface="Arial Black" panose="020B0A0402010202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ctr"/>
                      <a:endParaRPr lang="fr-CH" sz="1800" b="1" dirty="0">
                        <a:solidFill>
                          <a:srgbClr val="580000"/>
                        </a:solidFill>
                        <a:latin typeface="Arial Black" panose="020B0A0402010202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ctr"/>
                      <a:r>
                        <a:rPr lang="fr-CH" sz="1800" b="1" dirty="0">
                          <a:solidFill>
                            <a:srgbClr val="580000"/>
                          </a:solidFill>
                          <a:latin typeface="Arial Black" panose="020B0A04020102020204" pitchFamily="34" charset="0"/>
                        </a:rPr>
                        <a:t>7</a:t>
                      </a:r>
                    </a:p>
                  </a:txBody>
                  <a:tcPr anchor="ctr">
                    <a:lnL w="12700" cap="flat" cmpd="sng" algn="ctr">
                      <a:solidFill>
                        <a:schemeClr val="tx1"/>
                      </a:solidFill>
                      <a:prstDash val="sysDot"/>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fr-CH" sz="2400" b="1" dirty="0">
                          <a:solidFill>
                            <a:schemeClr val="bg1"/>
                          </a:solidFill>
                          <a:latin typeface="ROMANUS" panose="02000500000000000000" pitchFamily="50" charset="0"/>
                        </a:rPr>
                        <a:t>15</a:t>
                      </a:r>
                    </a:p>
                  </a:txBody>
                  <a:tcPr anchor="ctr">
                    <a:lnL w="28575" cap="flat" cmpd="sng" algn="ctr">
                      <a:solidFill>
                        <a:schemeClr val="tx1"/>
                      </a:solidFill>
                      <a:prstDash val="solid"/>
                      <a:round/>
                      <a:headEnd type="none" w="med" len="med"/>
                      <a:tailEnd type="none" w="med" len="med"/>
                    </a:lnL>
                    <a:lnR w="38100" cap="flat" cmpd="sng" algn="ctr">
                      <a:solidFill>
                        <a:srgbClr val="580000"/>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3800671839"/>
                  </a:ext>
                </a:extLst>
              </a:tr>
              <a:tr h="578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CH" sz="1800" b="1" u="sng" dirty="0">
                          <a:solidFill>
                            <a:srgbClr val="BA4FF1"/>
                          </a:solidFill>
                          <a:latin typeface="Garamond" panose="02020404030301010803" pitchFamily="18" charset="0"/>
                        </a:rPr>
                        <a:t>(B)</a:t>
                      </a:r>
                      <a:r>
                        <a:rPr lang="fr-CH" sz="1800" b="1" u="sng" dirty="0" err="1">
                          <a:solidFill>
                            <a:srgbClr val="BA4FF1"/>
                          </a:solidFill>
                          <a:latin typeface="Garamond" panose="02020404030301010803" pitchFamily="18" charset="0"/>
                        </a:rPr>
                        <a:t>ernard</a:t>
                      </a:r>
                      <a:r>
                        <a:rPr lang="fr-CH" sz="1800" dirty="0">
                          <a:solidFill>
                            <a:srgbClr val="BA4FF1"/>
                          </a:solidFill>
                          <a:latin typeface="Garamond" panose="02020404030301010803"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fr-CH" sz="1800" b="0" i="1" dirty="0">
                          <a:solidFill>
                            <a:srgbClr val="BA4FF1"/>
                          </a:solidFill>
                          <a:latin typeface="Garamond" panose="02020404030301010803" pitchFamily="18" charset="0"/>
                        </a:rPr>
                        <a:t>Financier</a:t>
                      </a:r>
                    </a:p>
                  </a:txBody>
                  <a:tcPr>
                    <a:lnL w="38100" cap="flat" cmpd="sng" algn="ctr">
                      <a:solidFill>
                        <a:srgbClr val="580000"/>
                      </a:solidFill>
                      <a:prstDash val="solid"/>
                      <a:round/>
                      <a:headEnd type="none" w="med" len="med"/>
                      <a:tailEnd type="none" w="med" len="med"/>
                    </a:lnL>
                    <a:solidFill>
                      <a:schemeClr val="tx1"/>
                    </a:solidFill>
                  </a:tcPr>
                </a:tc>
                <a:tc>
                  <a:txBody>
                    <a:bodyPr/>
                    <a:lstStyle/>
                    <a:p>
                      <a:pPr algn="ctr"/>
                      <a:endParaRPr lang="fr-CH" sz="1800" b="1" dirty="0">
                        <a:solidFill>
                          <a:srgbClr val="580000"/>
                        </a:solidFill>
                        <a:latin typeface="Arial Black" panose="020B0A04020102020204" pitchFamily="34" charset="0"/>
                      </a:endParaRPr>
                    </a:p>
                  </a:txBody>
                  <a:tcPr anchor="ctr">
                    <a:lnR w="12700" cap="flat" cmpd="sng" algn="ctr">
                      <a:solidFill>
                        <a:schemeClr val="tx1"/>
                      </a:solidFill>
                      <a:prstDash val="sysDot"/>
                      <a:round/>
                      <a:headEnd type="none" w="med" len="med"/>
                      <a:tailEnd type="none" w="med" len="med"/>
                    </a:lnR>
                  </a:tcPr>
                </a:tc>
                <a:tc>
                  <a:txBody>
                    <a:bodyPr/>
                    <a:lstStyle/>
                    <a:p>
                      <a:pPr algn="ctr"/>
                      <a:r>
                        <a:rPr lang="fr-CH" sz="1800" b="1" dirty="0">
                          <a:solidFill>
                            <a:srgbClr val="580000"/>
                          </a:solidFill>
                          <a:latin typeface="Arial Black" panose="020B0A04020102020204" pitchFamily="34" charset="0"/>
                        </a:rPr>
                        <a:t>1</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ctr"/>
                      <a:r>
                        <a:rPr lang="fr-CH" sz="1800" b="1" dirty="0">
                          <a:solidFill>
                            <a:srgbClr val="580000"/>
                          </a:solidFill>
                          <a:latin typeface="Arial Black" panose="020B0A04020102020204" pitchFamily="34" charset="0"/>
                        </a:rPr>
                        <a:t>9</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ctr"/>
                      <a:endParaRPr lang="fr-CH" sz="1800" b="1" dirty="0">
                        <a:solidFill>
                          <a:srgbClr val="580000"/>
                        </a:solidFill>
                        <a:latin typeface="Arial Black" panose="020B0A04020102020204" pitchFamily="34" charset="0"/>
                      </a:endParaRPr>
                    </a:p>
                  </a:txBody>
                  <a:tcPr anchor="ctr">
                    <a:lnL w="12700" cap="flat" cmpd="sng" algn="ctr">
                      <a:solidFill>
                        <a:schemeClr val="tx1"/>
                      </a:solidFill>
                      <a:prstDash val="sysDot"/>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fr-CH" sz="2400" b="1" dirty="0">
                          <a:solidFill>
                            <a:schemeClr val="bg1"/>
                          </a:solidFill>
                          <a:latin typeface="ROMANUS" panose="02000500000000000000" pitchFamily="50" charset="0"/>
                        </a:rPr>
                        <a:t>15</a:t>
                      </a:r>
                    </a:p>
                  </a:txBody>
                  <a:tcPr anchor="ctr">
                    <a:lnL w="28575" cap="flat" cmpd="sng" algn="ctr">
                      <a:solidFill>
                        <a:schemeClr val="tx1"/>
                      </a:solidFill>
                      <a:prstDash val="solid"/>
                      <a:round/>
                      <a:headEnd type="none" w="med" len="med"/>
                      <a:tailEnd type="none" w="med" len="med"/>
                    </a:lnL>
                    <a:lnR w="38100" cap="flat" cmpd="sng" algn="ctr">
                      <a:solidFill>
                        <a:srgbClr val="580000"/>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405442336"/>
                  </a:ext>
                </a:extLst>
              </a:tr>
              <a:tr h="578709">
                <a:tc>
                  <a:txBody>
                    <a:bodyPr/>
                    <a:lstStyle/>
                    <a:p>
                      <a:pPr algn="ctr"/>
                      <a:r>
                        <a:rPr lang="fr-CH" sz="1800" u="sng" dirty="0">
                          <a:solidFill>
                            <a:srgbClr val="4FE4F1"/>
                          </a:solidFill>
                          <a:latin typeface="Garamond" panose="02020404030301010803" pitchFamily="18" charset="0"/>
                        </a:rPr>
                        <a:t>(C)</a:t>
                      </a:r>
                      <a:r>
                        <a:rPr lang="fr-CH" sz="1800" u="sng" dirty="0" err="1">
                          <a:solidFill>
                            <a:srgbClr val="4FE4F1"/>
                          </a:solidFill>
                          <a:latin typeface="Garamond" panose="02020404030301010803" pitchFamily="18" charset="0"/>
                        </a:rPr>
                        <a:t>lara</a:t>
                      </a:r>
                      <a:r>
                        <a:rPr lang="fr-CH" sz="1800" dirty="0">
                          <a:solidFill>
                            <a:srgbClr val="4FE4F1"/>
                          </a:solidFill>
                          <a:latin typeface="Garamond" panose="02020404030301010803" pitchFamily="18" charset="0"/>
                        </a:rPr>
                        <a:t> </a:t>
                      </a:r>
                      <a:br>
                        <a:rPr lang="fr-CH" sz="1800" dirty="0">
                          <a:solidFill>
                            <a:srgbClr val="4FE4F1"/>
                          </a:solidFill>
                          <a:latin typeface="Garamond" panose="02020404030301010803" pitchFamily="18" charset="0"/>
                        </a:rPr>
                      </a:br>
                      <a:r>
                        <a:rPr lang="fr-CH" sz="1800" b="0" i="1" dirty="0">
                          <a:solidFill>
                            <a:srgbClr val="4FE4F1"/>
                          </a:solidFill>
                          <a:latin typeface="Garamond" panose="02020404030301010803" pitchFamily="18" charset="0"/>
                        </a:rPr>
                        <a:t>Guerrier</a:t>
                      </a:r>
                    </a:p>
                  </a:txBody>
                  <a:tcPr>
                    <a:lnL w="38100" cap="flat" cmpd="sng" algn="ctr">
                      <a:solidFill>
                        <a:srgbClr val="580000"/>
                      </a:solidFill>
                      <a:prstDash val="solid"/>
                      <a:round/>
                      <a:headEnd type="none" w="med" len="med"/>
                      <a:tailEnd type="none" w="med" len="med"/>
                    </a:lnL>
                    <a:solidFill>
                      <a:schemeClr val="tx1"/>
                    </a:solidFill>
                  </a:tcPr>
                </a:tc>
                <a:tc>
                  <a:txBody>
                    <a:bodyPr/>
                    <a:lstStyle/>
                    <a:p>
                      <a:pPr algn="ctr"/>
                      <a:r>
                        <a:rPr lang="fr-CH" sz="1800" b="1" dirty="0">
                          <a:solidFill>
                            <a:srgbClr val="580000"/>
                          </a:solidFill>
                          <a:latin typeface="Arial Black" panose="020B0A04020102020204" pitchFamily="34" charset="0"/>
                        </a:rPr>
                        <a:t>6</a:t>
                      </a:r>
                    </a:p>
                  </a:txBody>
                  <a:tcPr anchor="ctr">
                    <a:lnR w="12700" cap="flat" cmpd="sng" algn="ctr">
                      <a:solidFill>
                        <a:schemeClr val="tx1"/>
                      </a:solidFill>
                      <a:prstDash val="sysDot"/>
                      <a:round/>
                      <a:headEnd type="none" w="med" len="med"/>
                      <a:tailEnd type="none" w="med" len="med"/>
                    </a:lnR>
                  </a:tcPr>
                </a:tc>
                <a:tc>
                  <a:txBody>
                    <a:bodyPr/>
                    <a:lstStyle/>
                    <a:p>
                      <a:pPr algn="ctr"/>
                      <a:endParaRPr lang="fr-CH" sz="1800" b="1" dirty="0">
                        <a:solidFill>
                          <a:srgbClr val="580000"/>
                        </a:solidFill>
                        <a:latin typeface="Arial Black" panose="020B0A0402010202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ctr"/>
                      <a:r>
                        <a:rPr lang="fr-CH" sz="1800" b="1" dirty="0">
                          <a:solidFill>
                            <a:srgbClr val="580000"/>
                          </a:solidFill>
                          <a:latin typeface="Arial Black" panose="020B0A04020102020204" pitchFamily="34" charset="0"/>
                        </a:rPr>
                        <a:t>4</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tcPr>
                </a:tc>
                <a:tc>
                  <a:txBody>
                    <a:bodyPr/>
                    <a:lstStyle/>
                    <a:p>
                      <a:pPr algn="ctr"/>
                      <a:endParaRPr lang="fr-CH" sz="1800" b="1" dirty="0">
                        <a:solidFill>
                          <a:srgbClr val="580000"/>
                        </a:solidFill>
                        <a:latin typeface="Arial Black" panose="020B0A04020102020204" pitchFamily="34" charset="0"/>
                      </a:endParaRPr>
                    </a:p>
                  </a:txBody>
                  <a:tcPr anchor="ctr">
                    <a:lnL w="12700" cap="flat" cmpd="sng" algn="ctr">
                      <a:solidFill>
                        <a:schemeClr val="tx1"/>
                      </a:solidFill>
                      <a:prstDash val="sysDot"/>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fr-CH" sz="2400" b="1" dirty="0">
                          <a:solidFill>
                            <a:schemeClr val="bg1"/>
                          </a:solidFill>
                          <a:latin typeface="ROMANUS" panose="02000500000000000000" pitchFamily="50" charset="0"/>
                        </a:rPr>
                        <a:t>17</a:t>
                      </a:r>
                    </a:p>
                  </a:txBody>
                  <a:tcPr anchor="ctr">
                    <a:lnL w="28575" cap="flat" cmpd="sng" algn="ctr">
                      <a:solidFill>
                        <a:schemeClr val="tx1"/>
                      </a:solidFill>
                      <a:prstDash val="solid"/>
                      <a:round/>
                      <a:headEnd type="none" w="med" len="med"/>
                      <a:tailEnd type="none" w="med" len="med"/>
                    </a:lnL>
                    <a:lnR w="38100" cap="flat" cmpd="sng" algn="ctr">
                      <a:solidFill>
                        <a:srgbClr val="580000"/>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1303277329"/>
                  </a:ext>
                </a:extLst>
              </a:tr>
              <a:tr h="578709">
                <a:tc>
                  <a:txBody>
                    <a:bodyPr/>
                    <a:lstStyle/>
                    <a:p>
                      <a:pPr algn="ctr"/>
                      <a:r>
                        <a:rPr lang="fr-CH" sz="1800" u="sng" dirty="0">
                          <a:solidFill>
                            <a:srgbClr val="3EF200"/>
                          </a:solidFill>
                          <a:latin typeface="Garamond" panose="02020404030301010803" pitchFamily="18" charset="0"/>
                        </a:rPr>
                        <a:t>(D)</a:t>
                      </a:r>
                      <a:r>
                        <a:rPr lang="fr-CH" sz="1800" u="sng" dirty="0" err="1">
                          <a:solidFill>
                            <a:srgbClr val="3EF200"/>
                          </a:solidFill>
                          <a:latin typeface="Garamond" panose="02020404030301010803" pitchFamily="18" charset="0"/>
                        </a:rPr>
                        <a:t>avid</a:t>
                      </a:r>
                      <a:r>
                        <a:rPr lang="fr-CH" sz="1800" dirty="0">
                          <a:solidFill>
                            <a:srgbClr val="3EF200"/>
                          </a:solidFill>
                          <a:latin typeface="Garamond" panose="02020404030301010803" pitchFamily="18" charset="0"/>
                        </a:rPr>
                        <a:t> </a:t>
                      </a:r>
                    </a:p>
                    <a:p>
                      <a:pPr algn="ctr"/>
                      <a:r>
                        <a:rPr lang="fr-CH" sz="1800" b="0" i="1" dirty="0">
                          <a:solidFill>
                            <a:srgbClr val="3EF200"/>
                          </a:solidFill>
                          <a:latin typeface="Garamond" panose="02020404030301010803" pitchFamily="18" charset="0"/>
                        </a:rPr>
                        <a:t>Philanthrope</a:t>
                      </a:r>
                    </a:p>
                  </a:txBody>
                  <a:tcPr>
                    <a:lnL w="38100" cap="flat" cmpd="sng" algn="ctr">
                      <a:solidFill>
                        <a:srgbClr val="580000"/>
                      </a:solidFill>
                      <a:prstDash val="solid"/>
                      <a:round/>
                      <a:headEnd type="none" w="med" len="med"/>
                      <a:tailEnd type="none" w="med" len="med"/>
                    </a:lnL>
                    <a:lnB w="38100" cap="flat" cmpd="sng" algn="ctr">
                      <a:solidFill>
                        <a:srgbClr val="580000"/>
                      </a:solidFill>
                      <a:prstDash val="solid"/>
                      <a:round/>
                      <a:headEnd type="none" w="med" len="med"/>
                      <a:tailEnd type="none" w="med" len="med"/>
                    </a:lnB>
                    <a:solidFill>
                      <a:schemeClr val="tx1"/>
                    </a:solidFill>
                  </a:tcPr>
                </a:tc>
                <a:tc>
                  <a:txBody>
                    <a:bodyPr/>
                    <a:lstStyle/>
                    <a:p>
                      <a:pPr algn="ctr"/>
                      <a:r>
                        <a:rPr lang="fr-CH" sz="1800" b="1" dirty="0">
                          <a:solidFill>
                            <a:srgbClr val="580000"/>
                          </a:solidFill>
                          <a:latin typeface="Arial Black" panose="020B0A04020102020204" pitchFamily="34" charset="0"/>
                        </a:rPr>
                        <a:t>5</a:t>
                      </a:r>
                    </a:p>
                  </a:txBody>
                  <a:tcPr anchor="ctr">
                    <a:lnR w="12700" cap="flat" cmpd="sng" algn="ctr">
                      <a:solidFill>
                        <a:schemeClr val="tx1"/>
                      </a:solidFill>
                      <a:prstDash val="sysDot"/>
                      <a:round/>
                      <a:headEnd type="none" w="med" len="med"/>
                      <a:tailEnd type="none" w="med" len="med"/>
                    </a:lnR>
                    <a:lnB w="38100" cap="flat" cmpd="sng" algn="ctr">
                      <a:solidFill>
                        <a:srgbClr val="580000"/>
                      </a:solidFill>
                      <a:prstDash val="solid"/>
                      <a:round/>
                      <a:headEnd type="none" w="med" len="med"/>
                      <a:tailEnd type="none" w="med" len="med"/>
                    </a:lnB>
                  </a:tcPr>
                </a:tc>
                <a:tc>
                  <a:txBody>
                    <a:bodyPr/>
                    <a:lstStyle/>
                    <a:p>
                      <a:pPr algn="ctr"/>
                      <a:endParaRPr lang="fr-CH" sz="1800" b="1" dirty="0">
                        <a:solidFill>
                          <a:srgbClr val="580000"/>
                        </a:solidFill>
                        <a:latin typeface="Arial Black" panose="020B0A0402010202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38100" cap="flat" cmpd="sng" algn="ctr">
                      <a:solidFill>
                        <a:srgbClr val="580000"/>
                      </a:solidFill>
                      <a:prstDash val="solid"/>
                      <a:round/>
                      <a:headEnd type="none" w="med" len="med"/>
                      <a:tailEnd type="none" w="med" len="med"/>
                    </a:lnB>
                  </a:tcPr>
                </a:tc>
                <a:tc>
                  <a:txBody>
                    <a:bodyPr/>
                    <a:lstStyle/>
                    <a:p>
                      <a:pPr algn="ctr"/>
                      <a:endParaRPr lang="fr-CH" sz="1800" b="1" dirty="0">
                        <a:solidFill>
                          <a:srgbClr val="580000"/>
                        </a:solidFill>
                        <a:latin typeface="Arial Black" panose="020B0A0402010202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38100" cap="flat" cmpd="sng" algn="ctr">
                      <a:solidFill>
                        <a:srgbClr val="580000"/>
                      </a:solidFill>
                      <a:prstDash val="solid"/>
                      <a:round/>
                      <a:headEnd type="none" w="med" len="med"/>
                      <a:tailEnd type="none" w="med" len="med"/>
                    </a:lnB>
                  </a:tcPr>
                </a:tc>
                <a:tc>
                  <a:txBody>
                    <a:bodyPr/>
                    <a:lstStyle/>
                    <a:p>
                      <a:pPr algn="ctr"/>
                      <a:r>
                        <a:rPr lang="fr-CH" sz="1800" b="1" dirty="0">
                          <a:solidFill>
                            <a:srgbClr val="580000"/>
                          </a:solidFill>
                          <a:latin typeface="Arial Black" panose="020B0A04020102020204" pitchFamily="34" charset="0"/>
                        </a:rPr>
                        <a:t>5</a:t>
                      </a:r>
                    </a:p>
                  </a:txBody>
                  <a:tcPr anchor="ctr">
                    <a:lnL w="12700" cap="flat" cmpd="sng" algn="ctr">
                      <a:solidFill>
                        <a:schemeClr val="tx1"/>
                      </a:solidFill>
                      <a:prstDash val="sysDot"/>
                      <a:round/>
                      <a:headEnd type="none" w="med" len="med"/>
                      <a:tailEnd type="none" w="med" len="med"/>
                    </a:lnL>
                    <a:lnR w="28575" cap="flat" cmpd="sng" algn="ctr">
                      <a:solidFill>
                        <a:schemeClr val="tx1"/>
                      </a:solidFill>
                      <a:prstDash val="solid"/>
                      <a:round/>
                      <a:headEnd type="none" w="med" len="med"/>
                      <a:tailEnd type="none" w="med" len="med"/>
                    </a:lnR>
                    <a:lnB w="38100" cap="flat" cmpd="sng" algn="ctr">
                      <a:solidFill>
                        <a:srgbClr val="580000"/>
                      </a:solidFill>
                      <a:prstDash val="solid"/>
                      <a:round/>
                      <a:headEnd type="none" w="med" len="med"/>
                      <a:tailEnd type="none" w="med" len="med"/>
                    </a:lnB>
                  </a:tcPr>
                </a:tc>
                <a:tc>
                  <a:txBody>
                    <a:bodyPr/>
                    <a:lstStyle/>
                    <a:p>
                      <a:pPr algn="ctr"/>
                      <a:r>
                        <a:rPr lang="fr-CH" sz="2400" b="1" dirty="0">
                          <a:solidFill>
                            <a:schemeClr val="bg1"/>
                          </a:solidFill>
                          <a:latin typeface="ROMANUS" panose="02000500000000000000" pitchFamily="50" charset="0"/>
                        </a:rPr>
                        <a:t>17</a:t>
                      </a:r>
                    </a:p>
                  </a:txBody>
                  <a:tcPr anchor="ctr">
                    <a:lnL w="28575" cap="flat" cmpd="sng" algn="ctr">
                      <a:solidFill>
                        <a:schemeClr val="tx1"/>
                      </a:solidFill>
                      <a:prstDash val="solid"/>
                      <a:round/>
                      <a:headEnd type="none" w="med" len="med"/>
                      <a:tailEnd type="none" w="med" len="med"/>
                    </a:lnL>
                    <a:lnR w="38100" cap="flat" cmpd="sng" algn="ctr">
                      <a:solidFill>
                        <a:srgbClr val="580000"/>
                      </a:solidFill>
                      <a:prstDash val="solid"/>
                      <a:round/>
                      <a:headEnd type="none" w="med" len="med"/>
                      <a:tailEnd type="none" w="med" len="med"/>
                    </a:lnR>
                    <a:lnB w="38100" cap="flat" cmpd="sng" algn="ctr">
                      <a:solidFill>
                        <a:srgbClr val="58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059546978"/>
                  </a:ext>
                </a:extLst>
              </a:tr>
            </a:tbl>
          </a:graphicData>
        </a:graphic>
      </p:graphicFrame>
      <p:grpSp>
        <p:nvGrpSpPr>
          <p:cNvPr id="17" name="Group 16">
            <a:extLst>
              <a:ext uri="{FF2B5EF4-FFF2-40B4-BE49-F238E27FC236}">
                <a16:creationId xmlns:a16="http://schemas.microsoft.com/office/drawing/2014/main" id="{E59255BF-0C73-2DB8-1B76-13FF4F9A6AAD}"/>
              </a:ext>
            </a:extLst>
          </p:cNvPr>
          <p:cNvGrpSpPr/>
          <p:nvPr/>
        </p:nvGrpSpPr>
        <p:grpSpPr>
          <a:xfrm>
            <a:off x="3635896" y="1887373"/>
            <a:ext cx="2978612" cy="2981787"/>
            <a:chOff x="4134787" y="2215263"/>
            <a:chExt cx="3641142" cy="3645024"/>
          </a:xfrm>
        </p:grpSpPr>
        <p:pic>
          <p:nvPicPr>
            <p:cNvPr id="7" name="Picture 6">
              <a:extLst>
                <a:ext uri="{FF2B5EF4-FFF2-40B4-BE49-F238E27FC236}">
                  <a16:creationId xmlns:a16="http://schemas.microsoft.com/office/drawing/2014/main" id="{F31800CF-3EB5-E821-0F0D-DDB058920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787" y="2215263"/>
              <a:ext cx="3641142" cy="3645024"/>
            </a:xfrm>
            <a:prstGeom prst="rect">
              <a:avLst/>
            </a:prstGeom>
          </p:spPr>
        </p:pic>
        <p:sp>
          <p:nvSpPr>
            <p:cNvPr id="11" name="Rectangle 10">
              <a:extLst>
                <a:ext uri="{FF2B5EF4-FFF2-40B4-BE49-F238E27FC236}">
                  <a16:creationId xmlns:a16="http://schemas.microsoft.com/office/drawing/2014/main" id="{8677EF53-AE73-A9F9-71C8-8CDE08A6FBDA}"/>
                </a:ext>
              </a:extLst>
            </p:cNvPr>
            <p:cNvSpPr/>
            <p:nvPr/>
          </p:nvSpPr>
          <p:spPr>
            <a:xfrm>
              <a:off x="5338206" y="2573993"/>
              <a:ext cx="1182540" cy="350779"/>
            </a:xfrm>
            <a:prstGeom prst="rect">
              <a:avLst/>
            </a:prstGeom>
            <a:noFill/>
          </p:spPr>
          <p:txBody>
            <a:bodyPr wrap="square" lIns="91440" tIns="45720" rIns="91440" bIns="45720">
              <a:spAutoFit/>
            </a:bodyPr>
            <a:lstStyle/>
            <a:p>
              <a:pPr algn="ctr"/>
              <a:r>
                <a:rPr lang="en-US" sz="1400" u="none" dirty="0">
                  <a:ln w="0"/>
                  <a:solidFill>
                    <a:srgbClr val="F15C4F"/>
                  </a:solidFill>
                  <a:effectLst>
                    <a:reflection blurRad="6350" stA="53000" endA="300" endPos="35500" dir="5400000" sy="-90000" algn="bl" rotWithShape="0"/>
                  </a:effectLst>
                  <a:latin typeface="Garamond" panose="02020404030301010803" pitchFamily="18" charset="0"/>
                </a:rPr>
                <a:t>(</a:t>
              </a:r>
              <a:r>
                <a:rPr lang="en-US" sz="1400" b="0" u="none" cap="none" spc="0" dirty="0">
                  <a:ln w="0"/>
                  <a:solidFill>
                    <a:srgbClr val="F15C4F"/>
                  </a:solidFill>
                  <a:effectLst>
                    <a:reflection blurRad="6350" stA="53000" endA="300" endPos="35500" dir="5400000" sy="-90000" algn="bl" rotWithShape="0"/>
                  </a:effectLst>
                  <a:latin typeface="Garamond" panose="02020404030301010803" pitchFamily="18" charset="0"/>
                </a:rPr>
                <a:t>A)</a:t>
              </a:r>
              <a:r>
                <a:rPr lang="en-US" sz="1400" b="0" u="none" cap="none" spc="0" dirty="0" err="1">
                  <a:ln w="0"/>
                  <a:solidFill>
                    <a:srgbClr val="F15C4F"/>
                  </a:solidFill>
                  <a:effectLst>
                    <a:reflection blurRad="6350" stA="53000" endA="300" endPos="35500" dir="5400000" sy="-90000" algn="bl" rotWithShape="0"/>
                  </a:effectLst>
                  <a:latin typeface="Garamond" panose="02020404030301010803" pitchFamily="18" charset="0"/>
                </a:rPr>
                <a:t>nna</a:t>
              </a:r>
              <a:endParaRPr lang="en-US" sz="4000" b="0" u="none" cap="none" spc="0" dirty="0">
                <a:ln w="0"/>
                <a:solidFill>
                  <a:srgbClr val="F15C4F"/>
                </a:solidFill>
                <a:effectLst>
                  <a:reflection blurRad="6350" stA="53000" endA="300" endPos="35500" dir="5400000" sy="-90000" algn="bl" rotWithShape="0"/>
                </a:effectLst>
                <a:latin typeface="Garamond" panose="02020404030301010803" pitchFamily="18" charset="0"/>
              </a:endParaRPr>
            </a:p>
          </p:txBody>
        </p:sp>
        <p:sp>
          <p:nvSpPr>
            <p:cNvPr id="12" name="Rectangle 11">
              <a:extLst>
                <a:ext uri="{FF2B5EF4-FFF2-40B4-BE49-F238E27FC236}">
                  <a16:creationId xmlns:a16="http://schemas.microsoft.com/office/drawing/2014/main" id="{76028C87-B993-8DD2-B805-C53687FEF1BA}"/>
                </a:ext>
              </a:extLst>
            </p:cNvPr>
            <p:cNvSpPr/>
            <p:nvPr/>
          </p:nvSpPr>
          <p:spPr>
            <a:xfrm rot="938322">
              <a:off x="5825030" y="3405933"/>
              <a:ext cx="1182540" cy="350779"/>
            </a:xfrm>
            <a:prstGeom prst="rect">
              <a:avLst/>
            </a:prstGeom>
            <a:noFill/>
          </p:spPr>
          <p:txBody>
            <a:bodyPr wrap="square" lIns="91440" tIns="45720" rIns="91440" bIns="45720">
              <a:spAutoFit/>
            </a:bodyPr>
            <a:lstStyle/>
            <a:p>
              <a:pPr algn="ctr"/>
              <a:r>
                <a:rPr lang="en-US" sz="1400" b="0" u="none" cap="none" spc="0" dirty="0">
                  <a:ln w="0"/>
                  <a:solidFill>
                    <a:srgbClr val="BA4FF1"/>
                  </a:solidFill>
                  <a:effectLst>
                    <a:reflection blurRad="6350" stA="53000" endA="300" endPos="35500" dir="5400000" sy="-90000" algn="bl" rotWithShape="0"/>
                  </a:effectLst>
                  <a:latin typeface="Garamond" panose="02020404030301010803" pitchFamily="18" charset="0"/>
                </a:rPr>
                <a:t>(B)</a:t>
              </a:r>
              <a:r>
                <a:rPr lang="en-US" sz="1400" b="0" u="none" cap="none" spc="0" dirty="0" err="1">
                  <a:ln w="0"/>
                  <a:solidFill>
                    <a:srgbClr val="BA4FF1"/>
                  </a:solidFill>
                  <a:effectLst>
                    <a:reflection blurRad="6350" stA="53000" endA="300" endPos="35500" dir="5400000" sy="-90000" algn="bl" rotWithShape="0"/>
                  </a:effectLst>
                  <a:latin typeface="Garamond" panose="02020404030301010803" pitchFamily="18" charset="0"/>
                </a:rPr>
                <a:t>ernard</a:t>
              </a:r>
              <a:endParaRPr lang="en-US" sz="4000" b="0" u="none" cap="none" spc="0" dirty="0">
                <a:ln w="0"/>
                <a:solidFill>
                  <a:srgbClr val="BA4FF1"/>
                </a:solidFill>
                <a:effectLst>
                  <a:reflection blurRad="6350" stA="53000" endA="300" endPos="35500" dir="5400000" sy="-90000" algn="bl" rotWithShape="0"/>
                </a:effectLst>
                <a:latin typeface="Garamond" panose="02020404030301010803" pitchFamily="18" charset="0"/>
              </a:endParaRPr>
            </a:p>
          </p:txBody>
        </p:sp>
        <p:sp>
          <p:nvSpPr>
            <p:cNvPr id="15" name="Rectangle 14">
              <a:extLst>
                <a:ext uri="{FF2B5EF4-FFF2-40B4-BE49-F238E27FC236}">
                  <a16:creationId xmlns:a16="http://schemas.microsoft.com/office/drawing/2014/main" id="{A29C3F21-6041-F822-7AE9-FBB55939D423}"/>
                </a:ext>
              </a:extLst>
            </p:cNvPr>
            <p:cNvSpPr/>
            <p:nvPr/>
          </p:nvSpPr>
          <p:spPr>
            <a:xfrm rot="20458967">
              <a:off x="5390698" y="3991663"/>
              <a:ext cx="1182540" cy="350779"/>
            </a:xfrm>
            <a:prstGeom prst="rect">
              <a:avLst/>
            </a:prstGeom>
            <a:noFill/>
          </p:spPr>
          <p:txBody>
            <a:bodyPr wrap="square" lIns="91440" tIns="45720" rIns="91440" bIns="45720">
              <a:spAutoFit/>
            </a:bodyPr>
            <a:lstStyle/>
            <a:p>
              <a:pPr algn="ctr"/>
              <a:r>
                <a:rPr lang="en-US" sz="1400" b="0" u="none" cap="none" spc="0" dirty="0">
                  <a:ln w="0"/>
                  <a:solidFill>
                    <a:srgbClr val="3EF200"/>
                  </a:solidFill>
                  <a:effectLst>
                    <a:reflection blurRad="6350" stA="53000" endA="300" endPos="35500" dir="5400000" sy="-90000" algn="bl" rotWithShape="0"/>
                  </a:effectLst>
                  <a:latin typeface="Garamond" panose="02020404030301010803" pitchFamily="18" charset="0"/>
                </a:rPr>
                <a:t>(D)avid</a:t>
              </a:r>
              <a:endParaRPr lang="en-US" sz="4000" b="0" u="none" cap="none" spc="0" dirty="0">
                <a:ln w="0"/>
                <a:solidFill>
                  <a:srgbClr val="3EF200"/>
                </a:solidFill>
                <a:effectLst>
                  <a:reflection blurRad="6350" stA="53000" endA="300" endPos="35500" dir="5400000" sy="-90000" algn="bl" rotWithShape="0"/>
                </a:effectLst>
                <a:latin typeface="Garamond" panose="02020404030301010803" pitchFamily="18" charset="0"/>
              </a:endParaRPr>
            </a:p>
          </p:txBody>
        </p:sp>
        <p:sp>
          <p:nvSpPr>
            <p:cNvPr id="16" name="Rectangle 15">
              <a:extLst>
                <a:ext uri="{FF2B5EF4-FFF2-40B4-BE49-F238E27FC236}">
                  <a16:creationId xmlns:a16="http://schemas.microsoft.com/office/drawing/2014/main" id="{3A58A3A0-0AB8-302D-4C0B-50C7FA6A3BD2}"/>
                </a:ext>
              </a:extLst>
            </p:cNvPr>
            <p:cNvSpPr/>
            <p:nvPr/>
          </p:nvSpPr>
          <p:spPr>
            <a:xfrm rot="1556018">
              <a:off x="4948137" y="4304347"/>
              <a:ext cx="1182540" cy="350779"/>
            </a:xfrm>
            <a:prstGeom prst="rect">
              <a:avLst/>
            </a:prstGeom>
            <a:noFill/>
          </p:spPr>
          <p:txBody>
            <a:bodyPr wrap="square" lIns="91440" tIns="45720" rIns="91440" bIns="45720">
              <a:spAutoFit/>
            </a:bodyPr>
            <a:lstStyle/>
            <a:p>
              <a:pPr algn="ctr"/>
              <a:r>
                <a:rPr lang="en-US" sz="1400" b="0" u="none" cap="none" spc="0" dirty="0">
                  <a:ln w="0"/>
                  <a:solidFill>
                    <a:srgbClr val="4FE4F1"/>
                  </a:solidFill>
                  <a:effectLst>
                    <a:reflection blurRad="6350" stA="53000" endA="300" endPos="35500" dir="5400000" sy="-90000" algn="bl" rotWithShape="0"/>
                  </a:effectLst>
                  <a:latin typeface="Garamond" panose="02020404030301010803" pitchFamily="18" charset="0"/>
                </a:rPr>
                <a:t>(C)</a:t>
              </a:r>
              <a:r>
                <a:rPr lang="en-US" sz="1400" b="0" u="none" cap="none" spc="0" dirty="0" err="1">
                  <a:ln w="0"/>
                  <a:solidFill>
                    <a:srgbClr val="4FE4F1"/>
                  </a:solidFill>
                  <a:effectLst>
                    <a:reflection blurRad="6350" stA="53000" endA="300" endPos="35500" dir="5400000" sy="-90000" algn="bl" rotWithShape="0"/>
                  </a:effectLst>
                  <a:latin typeface="Garamond" panose="02020404030301010803" pitchFamily="18" charset="0"/>
                </a:rPr>
                <a:t>lara</a:t>
              </a:r>
              <a:endParaRPr lang="en-US" sz="4000" b="0" u="none" cap="none" spc="0" dirty="0">
                <a:ln w="0"/>
                <a:solidFill>
                  <a:srgbClr val="4FE4F1"/>
                </a:solidFill>
                <a:effectLst>
                  <a:reflection blurRad="6350" stA="53000" endA="300" endPos="35500" dir="5400000" sy="-90000" algn="bl" rotWithShape="0"/>
                </a:effectLst>
                <a:latin typeface="Garamond" panose="02020404030301010803" pitchFamily="18" charset="0"/>
              </a:endParaRPr>
            </a:p>
          </p:txBody>
        </p:sp>
      </p:grpSp>
      <p:sp>
        <p:nvSpPr>
          <p:cNvPr id="18" name="TextBox 17">
            <a:extLst>
              <a:ext uri="{FF2B5EF4-FFF2-40B4-BE49-F238E27FC236}">
                <a16:creationId xmlns:a16="http://schemas.microsoft.com/office/drawing/2014/main" id="{DA2F524B-462F-E79F-362F-E6FCADA38CC7}"/>
              </a:ext>
            </a:extLst>
          </p:cNvPr>
          <p:cNvSpPr txBox="1"/>
          <p:nvPr/>
        </p:nvSpPr>
        <p:spPr>
          <a:xfrm>
            <a:off x="6588224" y="2274614"/>
            <a:ext cx="2633257" cy="2092881"/>
          </a:xfrm>
          <a:prstGeom prst="rect">
            <a:avLst/>
          </a:prstGeom>
          <a:noFill/>
        </p:spPr>
        <p:txBody>
          <a:bodyPr wrap="square" rtlCol="0">
            <a:spAutoFit/>
          </a:bodyPr>
          <a:lstStyle/>
          <a:p>
            <a:pPr algn="ctr"/>
            <a:r>
              <a:rPr lang="fr-CH" b="1" dirty="0">
                <a:latin typeface="Garamond" panose="02020404030301010803" pitchFamily="18" charset="0"/>
              </a:rPr>
              <a:t>Scénarios Possibles</a:t>
            </a:r>
            <a:br>
              <a:rPr lang="fr-CH" dirty="0">
                <a:latin typeface="Garamond" panose="02020404030301010803" pitchFamily="18" charset="0"/>
              </a:rPr>
            </a:br>
            <a:r>
              <a:rPr lang="fr-CH" sz="1400" u="none" dirty="0">
                <a:latin typeface="Garamond" panose="02020404030301010803" pitchFamily="18" charset="0"/>
              </a:rPr>
              <a:t>1</a:t>
            </a:r>
            <a:r>
              <a:rPr lang="fr-CH" sz="1400" u="none" baseline="30000" dirty="0">
                <a:latin typeface="Garamond" panose="02020404030301010803" pitchFamily="18" charset="0"/>
              </a:rPr>
              <a:t>er</a:t>
            </a:r>
            <a:r>
              <a:rPr lang="fr-CH" sz="1400" u="none" dirty="0">
                <a:latin typeface="Garamond" panose="02020404030301010803" pitchFamily="18" charset="0"/>
              </a:rPr>
              <a:t> </a:t>
            </a:r>
            <a:r>
              <a:rPr lang="fr-CH" sz="1400" b="1" dirty="0">
                <a:latin typeface="Garamond" panose="02020404030301010803" pitchFamily="18" charset="0"/>
              </a:rPr>
              <a:t>B</a:t>
            </a:r>
            <a:r>
              <a:rPr lang="fr-CH" sz="1400" u="none" dirty="0">
                <a:latin typeface="Garamond" panose="02020404030301010803" pitchFamily="18" charset="0"/>
              </a:rPr>
              <a:t> &gt; 2</a:t>
            </a:r>
            <a:r>
              <a:rPr lang="fr-CH" sz="1400" u="none" baseline="30000" dirty="0">
                <a:latin typeface="Garamond" panose="02020404030301010803" pitchFamily="18" charset="0"/>
              </a:rPr>
              <a:t>ème</a:t>
            </a:r>
            <a:r>
              <a:rPr lang="fr-CH" sz="1400" u="none" dirty="0">
                <a:latin typeface="Garamond" panose="02020404030301010803" pitchFamily="18" charset="0"/>
              </a:rPr>
              <a:t> </a:t>
            </a:r>
            <a:r>
              <a:rPr lang="fr-CH" sz="1400" b="1" dirty="0">
                <a:latin typeface="Garamond" panose="02020404030301010803" pitchFamily="18" charset="0"/>
              </a:rPr>
              <a:t>D</a:t>
            </a:r>
            <a:r>
              <a:rPr lang="fr-CH" sz="1400" u="none" dirty="0">
                <a:latin typeface="Garamond" panose="02020404030301010803" pitchFamily="18" charset="0"/>
              </a:rPr>
              <a:t> &gt; 3</a:t>
            </a:r>
            <a:r>
              <a:rPr lang="fr-CH" sz="1400" u="none" baseline="30000" dirty="0">
                <a:latin typeface="Garamond" panose="02020404030301010803" pitchFamily="18" charset="0"/>
              </a:rPr>
              <a:t>ème</a:t>
            </a:r>
            <a:r>
              <a:rPr lang="fr-CH" sz="1400" u="none" dirty="0">
                <a:latin typeface="Garamond" panose="02020404030301010803" pitchFamily="18" charset="0"/>
              </a:rPr>
              <a:t> </a:t>
            </a:r>
            <a:r>
              <a:rPr lang="fr-CH" sz="1400" b="1" dirty="0">
                <a:latin typeface="Garamond" panose="02020404030301010803" pitchFamily="18" charset="0"/>
              </a:rPr>
              <a:t>C</a:t>
            </a:r>
            <a:r>
              <a:rPr lang="fr-CH" sz="1400" u="none" dirty="0">
                <a:latin typeface="Garamond" panose="02020404030301010803" pitchFamily="18" charset="0"/>
              </a:rPr>
              <a:t> &gt; 4</a:t>
            </a:r>
            <a:r>
              <a:rPr lang="fr-CH" sz="1400" u="none" baseline="30000" dirty="0">
                <a:latin typeface="Garamond" panose="02020404030301010803" pitchFamily="18" charset="0"/>
              </a:rPr>
              <a:t>ème</a:t>
            </a:r>
            <a:r>
              <a:rPr lang="fr-CH" sz="1400" u="none" dirty="0">
                <a:latin typeface="Garamond" panose="02020404030301010803" pitchFamily="18" charset="0"/>
              </a:rPr>
              <a:t> </a:t>
            </a:r>
            <a:r>
              <a:rPr lang="fr-CH" sz="1400" b="1" dirty="0">
                <a:latin typeface="Garamond" panose="02020404030301010803" pitchFamily="18" charset="0"/>
              </a:rPr>
              <a:t>A</a:t>
            </a:r>
          </a:p>
          <a:p>
            <a:endParaRPr lang="fr-CH" sz="1400" u="none" dirty="0">
              <a:latin typeface="Garamond" panose="02020404030301010803" pitchFamily="18" charset="0"/>
            </a:endParaRPr>
          </a:p>
          <a:p>
            <a:pPr algn="ctr"/>
            <a:r>
              <a:rPr kumimoji="0" lang="fr-CH"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1</a:t>
            </a:r>
            <a:r>
              <a:rPr kumimoji="0" lang="fr-CH" sz="1400" b="0" i="0" u="none" strike="noStrike" kern="1200" cap="none" spc="0" normalizeH="0" baseline="30000" noProof="0" dirty="0">
                <a:ln>
                  <a:noFill/>
                </a:ln>
                <a:solidFill>
                  <a:srgbClr val="000000"/>
                </a:solidFill>
                <a:effectLst/>
                <a:uLnTx/>
                <a:uFillTx/>
                <a:latin typeface="Garamond" panose="02020404030301010803" pitchFamily="18" charset="0"/>
                <a:ea typeface="+mn-ea"/>
                <a:cs typeface="Times New Roman" panose="02020603050405020304" pitchFamily="18" charset="0"/>
              </a:rPr>
              <a:t>er</a:t>
            </a:r>
            <a:r>
              <a:rPr kumimoji="0" lang="fr-CH"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 </a:t>
            </a:r>
            <a:r>
              <a:rPr kumimoji="0" lang="fr-CH" sz="1400" b="1" i="0"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A</a:t>
            </a:r>
            <a:r>
              <a:rPr kumimoji="0" lang="fr-CH"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 &gt; 2</a:t>
            </a:r>
            <a:r>
              <a:rPr kumimoji="0" lang="fr-CH" sz="1400" b="0" i="0" u="none" strike="noStrike" kern="1200" cap="none" spc="0" normalizeH="0" baseline="30000" noProof="0" dirty="0">
                <a:ln>
                  <a:noFill/>
                </a:ln>
                <a:solidFill>
                  <a:srgbClr val="000000"/>
                </a:solidFill>
                <a:effectLst/>
                <a:uLnTx/>
                <a:uFillTx/>
                <a:latin typeface="Garamond" panose="02020404030301010803" pitchFamily="18" charset="0"/>
                <a:ea typeface="+mn-ea"/>
                <a:cs typeface="Times New Roman" panose="02020603050405020304" pitchFamily="18" charset="0"/>
              </a:rPr>
              <a:t>ème</a:t>
            </a:r>
            <a:r>
              <a:rPr kumimoji="0" lang="fr-CH"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 </a:t>
            </a:r>
            <a:r>
              <a:rPr lang="fr-CH" sz="1400" b="1" dirty="0">
                <a:solidFill>
                  <a:srgbClr val="000000"/>
                </a:solidFill>
                <a:latin typeface="Garamond" panose="02020404030301010803" pitchFamily="18" charset="0"/>
              </a:rPr>
              <a:t>C</a:t>
            </a:r>
            <a:r>
              <a:rPr kumimoji="0" lang="fr-CH"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 &gt; 3</a:t>
            </a:r>
            <a:r>
              <a:rPr kumimoji="0" lang="fr-CH" sz="1400" b="0" i="0" u="none" strike="noStrike" kern="1200" cap="none" spc="0" normalizeH="0" baseline="30000" noProof="0" dirty="0">
                <a:ln>
                  <a:noFill/>
                </a:ln>
                <a:solidFill>
                  <a:srgbClr val="000000"/>
                </a:solidFill>
                <a:effectLst/>
                <a:uLnTx/>
                <a:uFillTx/>
                <a:latin typeface="Garamond" panose="02020404030301010803" pitchFamily="18" charset="0"/>
                <a:ea typeface="+mn-ea"/>
                <a:cs typeface="Times New Roman" panose="02020603050405020304" pitchFamily="18" charset="0"/>
              </a:rPr>
              <a:t>ème</a:t>
            </a:r>
            <a:r>
              <a:rPr kumimoji="0" lang="fr-CH"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 </a:t>
            </a:r>
            <a:r>
              <a:rPr kumimoji="0" lang="fr-CH" sz="1400" b="1" i="0"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B</a:t>
            </a:r>
            <a:r>
              <a:rPr kumimoji="0" lang="fr-CH"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 &gt; 4</a:t>
            </a:r>
            <a:r>
              <a:rPr kumimoji="0" lang="fr-CH" sz="1400" b="0" i="0" u="none" strike="noStrike" kern="1200" cap="none" spc="0" normalizeH="0" baseline="30000" noProof="0" dirty="0">
                <a:ln>
                  <a:noFill/>
                </a:ln>
                <a:solidFill>
                  <a:srgbClr val="000000"/>
                </a:solidFill>
                <a:effectLst/>
                <a:uLnTx/>
                <a:uFillTx/>
                <a:latin typeface="Garamond" panose="02020404030301010803" pitchFamily="18" charset="0"/>
                <a:ea typeface="+mn-ea"/>
                <a:cs typeface="Times New Roman" panose="02020603050405020304" pitchFamily="18" charset="0"/>
              </a:rPr>
              <a:t>ème</a:t>
            </a:r>
            <a:r>
              <a:rPr kumimoji="0" lang="fr-CH"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anose="02020603050405020304" pitchFamily="18" charset="0"/>
              </a:rPr>
              <a:t> </a:t>
            </a:r>
            <a:r>
              <a:rPr lang="fr-CH" sz="1400" b="1" dirty="0">
                <a:solidFill>
                  <a:srgbClr val="000000"/>
                </a:solidFill>
                <a:latin typeface="Garamond" panose="02020404030301010803" pitchFamily="18" charset="0"/>
              </a:rPr>
              <a:t>D</a:t>
            </a:r>
          </a:p>
          <a:p>
            <a:endParaRPr lang="fr-CH" sz="1400" b="1" dirty="0">
              <a:solidFill>
                <a:srgbClr val="000000"/>
              </a:solidFill>
              <a:latin typeface="Garamond" panose="02020404030301010803" pitchFamily="18" charset="0"/>
            </a:endParaRPr>
          </a:p>
          <a:p>
            <a:pPr algn="ctr"/>
            <a:r>
              <a:rPr lang="fr-CH" sz="1400" b="1" u="none" dirty="0">
                <a:solidFill>
                  <a:srgbClr val="000000"/>
                </a:solidFill>
                <a:latin typeface="Garamond" panose="02020404030301010803" pitchFamily="18" charset="0"/>
              </a:rPr>
              <a:t>Etc… </a:t>
            </a:r>
          </a:p>
          <a:p>
            <a:endParaRPr lang="fr-CH" sz="1400" b="1" dirty="0">
              <a:solidFill>
                <a:srgbClr val="000000"/>
              </a:solidFill>
              <a:latin typeface="Garamond" panose="02020404030301010803" pitchFamily="18" charset="0"/>
            </a:endParaRPr>
          </a:p>
          <a:p>
            <a:pPr algn="ctr"/>
            <a:r>
              <a:rPr lang="fr-CH" sz="1400" b="1" dirty="0">
                <a:solidFill>
                  <a:srgbClr val="000000"/>
                </a:solidFill>
                <a:latin typeface="Garamond" panose="02020404030301010803" pitchFamily="18" charset="0"/>
              </a:rPr>
              <a:t>Déjà 24 Scénarios</a:t>
            </a:r>
            <a:r>
              <a:rPr lang="fr-CH" sz="1400" b="1" u="none" dirty="0">
                <a:solidFill>
                  <a:srgbClr val="000000"/>
                </a:solidFill>
                <a:latin typeface="Garamond" panose="02020404030301010803" pitchFamily="18" charset="0"/>
              </a:rPr>
              <a:t> </a:t>
            </a:r>
            <a:r>
              <a:rPr lang="fr-CH" sz="1400" i="1" u="none" dirty="0">
                <a:solidFill>
                  <a:srgbClr val="000000"/>
                </a:solidFill>
                <a:latin typeface="Garamond" panose="02020404030301010803" pitchFamily="18" charset="0"/>
              </a:rPr>
              <a:t>avec 4 Joueurs </a:t>
            </a:r>
            <a:br>
              <a:rPr lang="fr-CH" sz="1400" i="1" u="none" dirty="0">
                <a:solidFill>
                  <a:srgbClr val="000000"/>
                </a:solidFill>
                <a:latin typeface="Garamond" panose="02020404030301010803" pitchFamily="18" charset="0"/>
              </a:rPr>
            </a:br>
            <a:r>
              <a:rPr lang="fr-CH" sz="1400" b="1" dirty="0">
                <a:solidFill>
                  <a:srgbClr val="000000"/>
                </a:solidFill>
                <a:latin typeface="Garamond" panose="02020404030301010803" pitchFamily="18" charset="0"/>
              </a:rPr>
              <a:t>à chaque Tour de Jeu!</a:t>
            </a:r>
            <a:endParaRPr lang="fr-CH" dirty="0">
              <a:latin typeface="Garamond" panose="02020404030301010803" pitchFamily="18" charset="0"/>
            </a:endParaRPr>
          </a:p>
        </p:txBody>
      </p:sp>
    </p:spTree>
    <p:extLst>
      <p:ext uri="{BB962C8B-B14F-4D97-AF65-F5344CB8AC3E}">
        <p14:creationId xmlns:p14="http://schemas.microsoft.com/office/powerpoint/2010/main" val="148843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 calcmode="lin" valueType="num">
                                      <p:cBhvr>
                                        <p:cTn id="20" dur="1000" fill="hold"/>
                                        <p:tgtEl>
                                          <p:spTgt spid="17"/>
                                        </p:tgtEl>
                                        <p:attrNameLst>
                                          <p:attrName>style.rotation</p:attrName>
                                        </p:attrNameLst>
                                      </p:cBhvr>
                                      <p:tavLst>
                                        <p:tav tm="0">
                                          <p:val>
                                            <p:fltVal val="90"/>
                                          </p:val>
                                        </p:tav>
                                        <p:tav tm="100000">
                                          <p:val>
                                            <p:fltVal val="0"/>
                                          </p:val>
                                        </p:tav>
                                      </p:tavLst>
                                    </p:anim>
                                    <p:animEffect transition="in" filter="fade">
                                      <p:cBhvr>
                                        <p:cTn id="21" dur="1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80">
                                          <p:stCondLst>
                                            <p:cond delay="0"/>
                                          </p:stCondLst>
                                        </p:cTn>
                                        <p:tgtEl>
                                          <p:spTgt spid="18"/>
                                        </p:tgtEl>
                                      </p:cBhvr>
                                    </p:animEffect>
                                    <p:anim calcmode="lin" valueType="num">
                                      <p:cBhvr>
                                        <p:cTn id="27"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2" dur="26">
                                          <p:stCondLst>
                                            <p:cond delay="650"/>
                                          </p:stCondLst>
                                        </p:cTn>
                                        <p:tgtEl>
                                          <p:spTgt spid="18"/>
                                        </p:tgtEl>
                                      </p:cBhvr>
                                      <p:to x="100000" y="60000"/>
                                    </p:animScale>
                                    <p:animScale>
                                      <p:cBhvr>
                                        <p:cTn id="33" dur="166" decel="50000">
                                          <p:stCondLst>
                                            <p:cond delay="676"/>
                                          </p:stCondLst>
                                        </p:cTn>
                                        <p:tgtEl>
                                          <p:spTgt spid="18"/>
                                        </p:tgtEl>
                                      </p:cBhvr>
                                      <p:to x="100000" y="100000"/>
                                    </p:animScale>
                                    <p:animScale>
                                      <p:cBhvr>
                                        <p:cTn id="34" dur="26">
                                          <p:stCondLst>
                                            <p:cond delay="1312"/>
                                          </p:stCondLst>
                                        </p:cTn>
                                        <p:tgtEl>
                                          <p:spTgt spid="18"/>
                                        </p:tgtEl>
                                      </p:cBhvr>
                                      <p:to x="100000" y="80000"/>
                                    </p:animScale>
                                    <p:animScale>
                                      <p:cBhvr>
                                        <p:cTn id="35" dur="166" decel="50000">
                                          <p:stCondLst>
                                            <p:cond delay="1338"/>
                                          </p:stCondLst>
                                        </p:cTn>
                                        <p:tgtEl>
                                          <p:spTgt spid="18"/>
                                        </p:tgtEl>
                                      </p:cBhvr>
                                      <p:to x="100000" y="100000"/>
                                    </p:animScale>
                                    <p:animScale>
                                      <p:cBhvr>
                                        <p:cTn id="36" dur="26">
                                          <p:stCondLst>
                                            <p:cond delay="1642"/>
                                          </p:stCondLst>
                                        </p:cTn>
                                        <p:tgtEl>
                                          <p:spTgt spid="18"/>
                                        </p:tgtEl>
                                      </p:cBhvr>
                                      <p:to x="100000" y="90000"/>
                                    </p:animScale>
                                    <p:animScale>
                                      <p:cBhvr>
                                        <p:cTn id="37" dur="166" decel="50000">
                                          <p:stCondLst>
                                            <p:cond delay="1668"/>
                                          </p:stCondLst>
                                        </p:cTn>
                                        <p:tgtEl>
                                          <p:spTgt spid="18"/>
                                        </p:tgtEl>
                                      </p:cBhvr>
                                      <p:to x="100000" y="100000"/>
                                    </p:animScale>
                                    <p:animScale>
                                      <p:cBhvr>
                                        <p:cTn id="38" dur="26">
                                          <p:stCondLst>
                                            <p:cond delay="1808"/>
                                          </p:stCondLst>
                                        </p:cTn>
                                        <p:tgtEl>
                                          <p:spTgt spid="18"/>
                                        </p:tgtEl>
                                      </p:cBhvr>
                                      <p:to x="100000" y="95000"/>
                                    </p:animScale>
                                    <p:animScale>
                                      <p:cBhvr>
                                        <p:cTn id="39" dur="166" decel="50000">
                                          <p:stCondLst>
                                            <p:cond delay="1834"/>
                                          </p:stCondLst>
                                        </p:cTn>
                                        <p:tgtEl>
                                          <p:spTgt spid="18"/>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1000"/>
                                        <p:tgtEl>
                                          <p:spTgt spid="3">
                                            <p:txEl>
                                              <p:pRg st="11" end="11"/>
                                            </p:txEl>
                                          </p:spTgt>
                                        </p:tgtEl>
                                      </p:cBhvr>
                                    </p:animEffect>
                                    <p:anim calcmode="lin" valueType="num">
                                      <p:cBhvr>
                                        <p:cTn id="4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fade">
                                      <p:cBhvr>
                                        <p:cTn id="5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2B6B9B-B8F2-03D7-0BE0-417F45D41E79}"/>
              </a:ext>
            </a:extLst>
          </p:cNvPr>
          <p:cNvSpPr/>
          <p:nvPr/>
        </p:nvSpPr>
        <p:spPr bwMode="auto">
          <a:xfrm>
            <a:off x="7105063" y="6858524"/>
            <a:ext cx="537759" cy="1683044"/>
          </a:xfrm>
          <a:prstGeom prst="rect">
            <a:avLst/>
          </a:prstGeom>
          <a:solidFill>
            <a:srgbClr val="580000"/>
          </a:solidFill>
          <a:ln w="9525" cap="flat" cmpd="sng" algn="ctr">
            <a:solidFill>
              <a:schemeClr val="tx1"/>
            </a:solidFill>
            <a:prstDash val="solid"/>
            <a:round/>
            <a:headEnd type="none" w="med" len="med"/>
            <a:tailEnd type="none" w="med" len="med"/>
          </a:ln>
          <a:effectLst>
            <a:glow rad="101600">
              <a:schemeClr val="accent3">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H" sz="1800" b="0" i="0" u="sng" strike="noStrike" cap="none" normalizeH="0" baseline="0">
              <a:ln>
                <a:noFill/>
              </a:ln>
              <a:solidFill>
                <a:schemeClr val="tx1"/>
              </a:solidFill>
              <a:effectLst/>
              <a:latin typeface="LithographLight" pitchFamily="82" charset="0"/>
            </a:endParaRPr>
          </a:p>
        </p:txBody>
      </p:sp>
      <p:pic>
        <p:nvPicPr>
          <p:cNvPr id="20" name="Picture 19">
            <a:extLst>
              <a:ext uri="{FF2B5EF4-FFF2-40B4-BE49-F238E27FC236}">
                <a16:creationId xmlns:a16="http://schemas.microsoft.com/office/drawing/2014/main" id="{340D8326-70CC-1ED5-D8CC-62D75DCCC772}"/>
              </a:ext>
            </a:extLst>
          </p:cNvPr>
          <p:cNvPicPr>
            <a:picLocks noChangeAspect="1"/>
          </p:cNvPicPr>
          <p:nvPr/>
        </p:nvPicPr>
        <p:blipFill>
          <a:blip r:embed="rId3">
            <a:duotone>
              <a:schemeClr val="accent4">
                <a:shade val="45000"/>
                <a:satMod val="135000"/>
              </a:schemeClr>
              <a:prstClr val="white"/>
            </a:duotone>
          </a:blip>
          <a:stretch>
            <a:fillRect/>
          </a:stretch>
        </p:blipFill>
        <p:spPr>
          <a:xfrm>
            <a:off x="1629740" y="2708920"/>
            <a:ext cx="5710346" cy="4250850"/>
          </a:xfrm>
          <a:prstGeom prst="rect">
            <a:avLst/>
          </a:prstGeom>
          <a:effectLst>
            <a:softEdge rad="635000"/>
          </a:effectLst>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199351" y="1052736"/>
            <a:ext cx="8748464" cy="5328592"/>
          </a:xfrm>
        </p:spPr>
        <p:txBody>
          <a:bodyPr/>
          <a:lstStyle/>
          <a:p>
            <a:pPr marL="514350" indent="-514350" algn="ctr">
              <a:buFont typeface="+mj-lt"/>
              <a:buAutoNum type="romanUcPeriod"/>
            </a:pPr>
            <a:r>
              <a:rPr lang="fr-CH" sz="2000" b="1" dirty="0">
                <a:solidFill>
                  <a:srgbClr val="932D1C"/>
                </a:solidFill>
                <a:latin typeface="Garamond" panose="02020404030301010803" pitchFamily="18" charset="0"/>
              </a:rPr>
              <a:t>On </a:t>
            </a:r>
            <a:r>
              <a:rPr lang="fr-CH" sz="2000" b="1" u="sng" dirty="0">
                <a:solidFill>
                  <a:srgbClr val="932D1C"/>
                </a:solidFill>
                <a:latin typeface="Garamond" panose="02020404030301010803" pitchFamily="18" charset="0"/>
              </a:rPr>
              <a:t>JOUE  son Objectif…</a:t>
            </a:r>
            <a:r>
              <a:rPr lang="fr-CH" sz="2000" dirty="0">
                <a:solidFill>
                  <a:srgbClr val="932D1C"/>
                </a:solidFill>
                <a:latin typeface="Garamond" panose="02020404030301010803" pitchFamily="18" charset="0"/>
              </a:rPr>
              <a:t> </a:t>
            </a:r>
          </a:p>
          <a:p>
            <a:pPr marL="0" indent="0"/>
            <a:r>
              <a:rPr lang="fr-CH" sz="2000" b="1" dirty="0">
                <a:latin typeface="Garamond" panose="02020404030301010803" pitchFamily="18" charset="0"/>
              </a:rPr>
              <a:t>Et lorsqu’en suivant les MOYENS d’y parvenir </a:t>
            </a:r>
            <a:r>
              <a:rPr lang="fr-CH" sz="2000" dirty="0">
                <a:latin typeface="Garamond" panose="02020404030301010803" pitchFamily="18" charset="0"/>
              </a:rPr>
              <a:t>(ceux-ci pouvant être cachés et rendu aléatoires), </a:t>
            </a:r>
            <a:r>
              <a:rPr lang="fr-CH" sz="2000" b="1" dirty="0">
                <a:latin typeface="Garamond" panose="02020404030301010803" pitchFamily="18" charset="0"/>
              </a:rPr>
              <a:t>on remplit sa Jauge d’objectif</a:t>
            </a:r>
            <a:r>
              <a:rPr lang="fr-CH" sz="2000" dirty="0">
                <a:latin typeface="Garamond" panose="02020404030301010803" pitchFamily="18" charset="0"/>
              </a:rPr>
              <a:t> spécifique à celui-ci (qui elle aussi peut-être cachée en jeu).</a:t>
            </a:r>
          </a:p>
          <a:p>
            <a:pPr marL="0" indent="0" algn="ctr"/>
            <a:r>
              <a:rPr lang="fr-CH" sz="2000" i="1" dirty="0">
                <a:latin typeface="Garamond" panose="02020404030301010803" pitchFamily="18" charset="0"/>
              </a:rPr>
              <a:t>Accessoirement, on remplira aussi les Jauges des autres objectifs, mais révélées seulement à la fin de la partie lors du «classement» (et de l’évaluation).</a:t>
            </a:r>
            <a:endParaRPr lang="fr-FR" i="1" dirty="0"/>
          </a:p>
        </p:txBody>
      </p:sp>
      <p:grpSp>
        <p:nvGrpSpPr>
          <p:cNvPr id="31" name="Group 30">
            <a:extLst>
              <a:ext uri="{FF2B5EF4-FFF2-40B4-BE49-F238E27FC236}">
                <a16:creationId xmlns:a16="http://schemas.microsoft.com/office/drawing/2014/main" id="{C2FAE588-F0FC-DD3C-E149-EB5C47818988}"/>
              </a:ext>
            </a:extLst>
          </p:cNvPr>
          <p:cNvGrpSpPr/>
          <p:nvPr/>
        </p:nvGrpSpPr>
        <p:grpSpPr>
          <a:xfrm>
            <a:off x="6660232" y="3006380"/>
            <a:ext cx="2592288" cy="3852145"/>
            <a:chOff x="6660232" y="3006380"/>
            <a:chExt cx="2592288" cy="3852145"/>
          </a:xfrm>
        </p:grpSpPr>
        <p:grpSp>
          <p:nvGrpSpPr>
            <p:cNvPr id="27" name="Group 26">
              <a:extLst>
                <a:ext uri="{FF2B5EF4-FFF2-40B4-BE49-F238E27FC236}">
                  <a16:creationId xmlns:a16="http://schemas.microsoft.com/office/drawing/2014/main" id="{FF54A876-2537-7631-1AF0-5B2F8630D68C}"/>
                </a:ext>
              </a:extLst>
            </p:cNvPr>
            <p:cNvGrpSpPr/>
            <p:nvPr/>
          </p:nvGrpSpPr>
          <p:grpSpPr>
            <a:xfrm>
              <a:off x="7105063" y="3107625"/>
              <a:ext cx="2147457" cy="3750900"/>
              <a:chOff x="6499543" y="2923140"/>
              <a:chExt cx="2147457" cy="3750900"/>
            </a:xfrm>
          </p:grpSpPr>
          <p:sp>
            <p:nvSpPr>
              <p:cNvPr id="7" name="Rectangle 6">
                <a:extLst>
                  <a:ext uri="{FF2B5EF4-FFF2-40B4-BE49-F238E27FC236}">
                    <a16:creationId xmlns:a16="http://schemas.microsoft.com/office/drawing/2014/main" id="{A6EC0311-BDEE-2ED4-804A-2A80124B8F5E}"/>
                  </a:ext>
                </a:extLst>
              </p:cNvPr>
              <p:cNvSpPr/>
              <p:nvPr/>
            </p:nvSpPr>
            <p:spPr bwMode="auto">
              <a:xfrm>
                <a:off x="6499543" y="3098578"/>
                <a:ext cx="537759" cy="357546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H" sz="1800" b="0" i="0" u="sng" strike="noStrike" cap="none" normalizeH="0" baseline="0">
                  <a:ln>
                    <a:noFill/>
                  </a:ln>
                  <a:solidFill>
                    <a:schemeClr val="tx1"/>
                  </a:solidFill>
                  <a:effectLst/>
                  <a:latin typeface="LithographLight" pitchFamily="82" charset="0"/>
                </a:endParaRPr>
              </a:p>
            </p:txBody>
          </p:sp>
          <p:sp>
            <p:nvSpPr>
              <p:cNvPr id="11" name="TextBox 10">
                <a:extLst>
                  <a:ext uri="{FF2B5EF4-FFF2-40B4-BE49-F238E27FC236}">
                    <a16:creationId xmlns:a16="http://schemas.microsoft.com/office/drawing/2014/main" id="{2F431872-94A3-FB3E-CB32-2E6261CE2431}"/>
                  </a:ext>
                </a:extLst>
              </p:cNvPr>
              <p:cNvSpPr txBox="1"/>
              <p:nvPr/>
            </p:nvSpPr>
            <p:spPr>
              <a:xfrm>
                <a:off x="7037302" y="2923140"/>
                <a:ext cx="1609698" cy="3750899"/>
              </a:xfrm>
              <a:prstGeom prst="rect">
                <a:avLst/>
              </a:prstGeom>
              <a:noFill/>
            </p:spPr>
            <p:txBody>
              <a:bodyPr wrap="square" rtlCol="0">
                <a:spAutoFit/>
              </a:bodyPr>
              <a:lstStyle/>
              <a:p>
                <a:pPr>
                  <a:lnSpc>
                    <a:spcPct val="150000"/>
                  </a:lnSpc>
                </a:pPr>
                <a:r>
                  <a:rPr lang="fr-CH" sz="1600" dirty="0">
                    <a:latin typeface="Garamond" panose="02020404030301010803" pitchFamily="18" charset="0"/>
                  </a:rPr>
                  <a:t>10pts</a:t>
                </a:r>
              </a:p>
              <a:p>
                <a:pPr>
                  <a:lnSpc>
                    <a:spcPct val="150000"/>
                  </a:lnSpc>
                </a:pPr>
                <a:r>
                  <a:rPr lang="fr-CH" sz="1600" dirty="0">
                    <a:latin typeface="Garamond" panose="02020404030301010803" pitchFamily="18" charset="0"/>
                  </a:rPr>
                  <a:t>9</a:t>
                </a:r>
              </a:p>
              <a:p>
                <a:pPr>
                  <a:lnSpc>
                    <a:spcPct val="150000"/>
                  </a:lnSpc>
                </a:pPr>
                <a:r>
                  <a:rPr lang="fr-CH" sz="1600" dirty="0">
                    <a:latin typeface="Garamond" panose="02020404030301010803" pitchFamily="18" charset="0"/>
                  </a:rPr>
                  <a:t>8</a:t>
                </a:r>
              </a:p>
              <a:p>
                <a:pPr>
                  <a:lnSpc>
                    <a:spcPct val="150000"/>
                  </a:lnSpc>
                </a:pPr>
                <a:r>
                  <a:rPr lang="fr-CH" sz="1600" dirty="0">
                    <a:latin typeface="Garamond" panose="02020404030301010803" pitchFamily="18" charset="0"/>
                  </a:rPr>
                  <a:t>7</a:t>
                </a:r>
                <a:r>
                  <a:rPr lang="fr-CH" sz="1600" u="none" dirty="0">
                    <a:latin typeface="Garamond" panose="02020404030301010803" pitchFamily="18" charset="0"/>
                  </a:rPr>
                  <a:t> </a:t>
                </a:r>
              </a:p>
              <a:p>
                <a:pPr>
                  <a:lnSpc>
                    <a:spcPct val="150000"/>
                  </a:lnSpc>
                </a:pPr>
                <a:r>
                  <a:rPr lang="fr-CH" sz="1600" dirty="0">
                    <a:latin typeface="Garamond" panose="02020404030301010803" pitchFamily="18" charset="0"/>
                  </a:rPr>
                  <a:t>6</a:t>
                </a:r>
              </a:p>
              <a:p>
                <a:pPr>
                  <a:lnSpc>
                    <a:spcPct val="150000"/>
                  </a:lnSpc>
                </a:pPr>
                <a:r>
                  <a:rPr lang="fr-CH" sz="1600" dirty="0">
                    <a:latin typeface="Garamond" panose="02020404030301010803" pitchFamily="18" charset="0"/>
                  </a:rPr>
                  <a:t>5</a:t>
                </a:r>
                <a:r>
                  <a:rPr lang="fr-CH" sz="1600" u="none" dirty="0">
                    <a:latin typeface="Garamond" panose="02020404030301010803" pitchFamily="18" charset="0"/>
                  </a:rPr>
                  <a:t> …1</a:t>
                </a:r>
                <a:r>
                  <a:rPr lang="fr-CH" sz="1600" u="none" baseline="30000" dirty="0">
                    <a:latin typeface="Garamond" panose="02020404030301010803" pitchFamily="18" charset="0"/>
                  </a:rPr>
                  <a:t>er</a:t>
                </a:r>
                <a:r>
                  <a:rPr lang="fr-CH" sz="1600" u="none" dirty="0">
                    <a:latin typeface="Garamond" panose="02020404030301010803" pitchFamily="18" charset="0"/>
                  </a:rPr>
                  <a:t> Rang</a:t>
                </a:r>
                <a:endParaRPr lang="fr-CH" sz="1600" dirty="0">
                  <a:latin typeface="Garamond" panose="02020404030301010803" pitchFamily="18" charset="0"/>
                </a:endParaRPr>
              </a:p>
              <a:p>
                <a:pPr>
                  <a:lnSpc>
                    <a:spcPct val="150000"/>
                  </a:lnSpc>
                </a:pPr>
                <a:r>
                  <a:rPr lang="fr-CH" sz="1600" dirty="0">
                    <a:latin typeface="Garamond" panose="02020404030301010803" pitchFamily="18" charset="0"/>
                  </a:rPr>
                  <a:t>4</a:t>
                </a:r>
              </a:p>
              <a:p>
                <a:pPr>
                  <a:lnSpc>
                    <a:spcPct val="150000"/>
                  </a:lnSpc>
                </a:pPr>
                <a:r>
                  <a:rPr lang="fr-CH" sz="1600" dirty="0">
                    <a:latin typeface="Garamond" panose="02020404030301010803" pitchFamily="18" charset="0"/>
                  </a:rPr>
                  <a:t>3</a:t>
                </a:r>
              </a:p>
              <a:p>
                <a:pPr>
                  <a:lnSpc>
                    <a:spcPct val="150000"/>
                  </a:lnSpc>
                </a:pPr>
                <a:r>
                  <a:rPr lang="fr-CH" sz="1600" dirty="0">
                    <a:latin typeface="Garamond" panose="02020404030301010803" pitchFamily="18" charset="0"/>
                  </a:rPr>
                  <a:t>2</a:t>
                </a:r>
              </a:p>
              <a:p>
                <a:pPr>
                  <a:lnSpc>
                    <a:spcPct val="150000"/>
                  </a:lnSpc>
                </a:pPr>
                <a:r>
                  <a:rPr lang="fr-CH" sz="1600" dirty="0">
                    <a:latin typeface="Garamond" panose="02020404030301010803" pitchFamily="18" charset="0"/>
                  </a:rPr>
                  <a:t>1</a:t>
                </a:r>
              </a:p>
            </p:txBody>
          </p:sp>
          <p:cxnSp>
            <p:nvCxnSpPr>
              <p:cNvPr id="13" name="Straight Connector 12">
                <a:extLst>
                  <a:ext uri="{FF2B5EF4-FFF2-40B4-BE49-F238E27FC236}">
                    <a16:creationId xmlns:a16="http://schemas.microsoft.com/office/drawing/2014/main" id="{F4078CD1-00C0-C471-EA21-55CBBE67C2BE}"/>
                  </a:ext>
                </a:extLst>
              </p:cNvPr>
              <p:cNvCxnSpPr/>
              <p:nvPr/>
            </p:nvCxnSpPr>
            <p:spPr bwMode="auto">
              <a:xfrm>
                <a:off x="6499543" y="5085184"/>
                <a:ext cx="537759" cy="0"/>
              </a:xfrm>
              <a:prstGeom prst="line">
                <a:avLst/>
              </a:prstGeom>
              <a:solidFill>
                <a:schemeClr val="accent1"/>
              </a:solidFill>
              <a:ln w="57150" cap="flat" cmpd="sng" algn="ctr">
                <a:solidFill>
                  <a:schemeClr val="accent1">
                    <a:lumMod val="20000"/>
                    <a:lumOff val="80000"/>
                  </a:schemeClr>
                </a:solidFill>
                <a:prstDash val="solid"/>
                <a:round/>
                <a:headEnd type="none" w="med" len="med"/>
                <a:tailEnd type="none" w="med" len="med"/>
              </a:ln>
              <a:effectLst/>
            </p:spPr>
          </p:cxnSp>
        </p:grpSp>
        <p:grpSp>
          <p:nvGrpSpPr>
            <p:cNvPr id="28" name="Group 27">
              <a:extLst>
                <a:ext uri="{FF2B5EF4-FFF2-40B4-BE49-F238E27FC236}">
                  <a16:creationId xmlns:a16="http://schemas.microsoft.com/office/drawing/2014/main" id="{6146A8D5-8BB1-BA7B-3FD4-1988695D2DE8}"/>
                </a:ext>
              </a:extLst>
            </p:cNvPr>
            <p:cNvGrpSpPr/>
            <p:nvPr/>
          </p:nvGrpSpPr>
          <p:grpSpPr>
            <a:xfrm>
              <a:off x="6660232" y="3006380"/>
              <a:ext cx="1478496" cy="278604"/>
              <a:chOff x="4184" y="321843"/>
              <a:chExt cx="8560583" cy="1584168"/>
            </a:xfrm>
            <a:solidFill>
              <a:schemeClr val="bg1"/>
            </a:solidFill>
            <a:scene3d>
              <a:camera prst="orthographicFront">
                <a:rot lat="0" lon="0" rev="0"/>
              </a:camera>
              <a:lightRig rig="soft" dir="t">
                <a:rot lat="0" lon="0" rev="0"/>
              </a:lightRig>
            </a:scene3d>
          </p:grpSpPr>
          <p:sp>
            <p:nvSpPr>
              <p:cNvPr id="29" name="Rectangle: Beveled 28">
                <a:extLst>
                  <a:ext uri="{FF2B5EF4-FFF2-40B4-BE49-F238E27FC236}">
                    <a16:creationId xmlns:a16="http://schemas.microsoft.com/office/drawing/2014/main" id="{087A4CA6-1C24-2851-7F18-A1D9B7936E34}"/>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rgbClr r="0" g="0" b="0"/>
              </a:effectRef>
              <a:fontRef idx="minor">
                <a:schemeClr val="lt1"/>
              </a:fontRef>
            </p:style>
          </p:sp>
          <p:sp>
            <p:nvSpPr>
              <p:cNvPr id="30" name="Rectangle: Beveled 4">
                <a:extLst>
                  <a:ext uri="{FF2B5EF4-FFF2-40B4-BE49-F238E27FC236}">
                    <a16:creationId xmlns:a16="http://schemas.microsoft.com/office/drawing/2014/main" id="{CC2E2CBE-1EF5-CA40-4EE6-71FA65D81B6F}"/>
                  </a:ext>
                </a:extLst>
              </p:cNvPr>
              <p:cNvSpPr txBox="1"/>
              <p:nvPr/>
            </p:nvSpPr>
            <p:spPr>
              <a:xfrm>
                <a:off x="202205" y="519864"/>
                <a:ext cx="8164541" cy="118812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dirty="0">
                  <a:ln>
                    <a:solidFill>
                      <a:schemeClr val="bg2">
                        <a:lumMod val="60000"/>
                        <a:lumOff val="40000"/>
                      </a:schemeClr>
                    </a:solidFill>
                  </a:ln>
                  <a:solidFill>
                    <a:sysClr val="windowText" lastClr="000000"/>
                  </a:solidFill>
                  <a:effectLst>
                    <a:reflection blurRad="6350" stA="55000" endA="300" endPos="45500" dir="5400000" sy="-100000" algn="bl" rotWithShape="0"/>
                  </a:effectLst>
                  <a:latin typeface="Garamond" panose="02020404030301010803" pitchFamily="18" charset="0"/>
                </a:endParaRPr>
              </a:p>
              <a:p>
                <a:pPr marL="0" lvl="0" indent="0" algn="ctr" defTabSz="800100">
                  <a:lnSpc>
                    <a:spcPct val="90000"/>
                  </a:lnSpc>
                  <a:spcBef>
                    <a:spcPct val="0"/>
                  </a:spcBef>
                  <a:spcAft>
                    <a:spcPct val="35000"/>
                  </a:spcAft>
                  <a:buNone/>
                </a:pPr>
                <a:r>
                  <a:rPr lang="fr-CH" b="1" u="none" dirty="0">
                    <a:ln>
                      <a:solidFill>
                        <a:schemeClr val="bg2">
                          <a:lumMod val="60000"/>
                          <a:lumOff val="40000"/>
                        </a:schemeClr>
                      </a:solidFill>
                    </a:ln>
                    <a:solidFill>
                      <a:sysClr val="windowText" lastClr="000000"/>
                    </a:solidFill>
                    <a:effectLst/>
                    <a:latin typeface="Garamond" panose="02020404030301010803" pitchFamily="18" charset="0"/>
                  </a:rPr>
                  <a:t>Négociateur</a:t>
                </a:r>
                <a:endParaRPr lang="fr-CH" b="1" u="none" kern="1200" dirty="0">
                  <a:ln>
                    <a:solidFill>
                      <a:schemeClr val="bg2">
                        <a:lumMod val="60000"/>
                        <a:lumOff val="40000"/>
                      </a:schemeClr>
                    </a:solidFill>
                  </a:ln>
                  <a:solidFill>
                    <a:sysClr val="windowText" lastClr="000000"/>
                  </a:solidFill>
                  <a:effectLst/>
                  <a:latin typeface="Garamond" panose="02020404030301010803" pitchFamily="18" charset="0"/>
                </a:endParaRPr>
              </a:p>
              <a:p>
                <a:pPr marL="0" lvl="0" indent="0" algn="ctr" defTabSz="800100">
                  <a:lnSpc>
                    <a:spcPct val="90000"/>
                  </a:lnSpc>
                  <a:spcBef>
                    <a:spcPct val="0"/>
                  </a:spcBef>
                  <a:spcAft>
                    <a:spcPct val="35000"/>
                  </a:spcAft>
                  <a:buNone/>
                </a:pPr>
                <a:endParaRPr lang="fr-CH" b="1" kern="1200" dirty="0">
                  <a:solidFill>
                    <a:sysClr val="windowText" lastClr="000000"/>
                  </a:solidFill>
                </a:endParaRPr>
              </a:p>
              <a:p>
                <a:pPr marL="0" lvl="0" indent="0" algn="ctr" defTabSz="800100">
                  <a:lnSpc>
                    <a:spcPct val="90000"/>
                  </a:lnSpc>
                  <a:spcBef>
                    <a:spcPct val="0"/>
                  </a:spcBef>
                  <a:spcAft>
                    <a:spcPct val="35000"/>
                  </a:spcAft>
                  <a:buNone/>
                </a:pPr>
                <a:endParaRPr lang="fr-CH" b="1" kern="1200" dirty="0">
                  <a:solidFill>
                    <a:sysClr val="windowText" lastClr="000000"/>
                  </a:solidFill>
                </a:endParaRPr>
              </a:p>
            </p:txBody>
          </p:sp>
        </p:grpSp>
      </p:grpSp>
    </p:spTree>
    <p:extLst>
      <p:ext uri="{BB962C8B-B14F-4D97-AF65-F5344CB8AC3E}">
        <p14:creationId xmlns:p14="http://schemas.microsoft.com/office/powerpoint/2010/main" val="17600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6" presetClass="emph" presetSubtype="0" fill="hold" grpId="0" nodeType="afterEffect">
                                  <p:stCondLst>
                                    <p:cond delay="0"/>
                                  </p:stCondLst>
                                  <p:childTnLst>
                                    <p:animScale>
                                      <p:cBhvr>
                                        <p:cTn id="30" dur="2000" fill="hold"/>
                                        <p:tgtEl>
                                          <p:spTgt spid="8"/>
                                        </p:tgtEl>
                                      </p:cBhvr>
                                      <p:by x="100000" y="400000"/>
                                    </p:animScale>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7176" name="Picture 8" descr="How disc personality assessment can make our life at work better - United  Partners">
            <a:extLst>
              <a:ext uri="{FF2B5EF4-FFF2-40B4-BE49-F238E27FC236}">
                <a16:creationId xmlns:a16="http://schemas.microsoft.com/office/drawing/2014/main" id="{4579315A-B4F3-F1F2-4091-1A7D87660EB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rot="1905861">
            <a:off x="5044395" y="3044196"/>
            <a:ext cx="3814231" cy="228853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7174" name="Picture 6" descr="Personality type redux | Dennis' Blog">
            <a:extLst>
              <a:ext uri="{FF2B5EF4-FFF2-40B4-BE49-F238E27FC236}">
                <a16:creationId xmlns:a16="http://schemas.microsoft.com/office/drawing/2014/main" id="{83216EBC-4815-1BA1-BDAE-0F88F85E66EC}"/>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rot="19988778">
            <a:off x="11957" y="2735937"/>
            <a:ext cx="4029253" cy="302194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107504" y="1052736"/>
            <a:ext cx="8856984" cy="5328592"/>
          </a:xfrm>
        </p:spPr>
        <p:txBody>
          <a:bodyPr/>
          <a:lstStyle/>
          <a:p>
            <a:pPr marL="514350" indent="-514350" algn="ctr">
              <a:buFont typeface="+mj-lt"/>
              <a:buAutoNum type="romanUcPeriod" startAt="2"/>
            </a:pPr>
            <a:r>
              <a:rPr lang="fr-CH" sz="2000" b="1" dirty="0">
                <a:solidFill>
                  <a:srgbClr val="932D1C"/>
                </a:solidFill>
                <a:latin typeface="Garamond" panose="02020404030301010803" pitchFamily="18" charset="0"/>
              </a:rPr>
              <a:t>On </a:t>
            </a:r>
            <a:r>
              <a:rPr lang="fr-CH" sz="2000" b="1" u="sng" dirty="0">
                <a:solidFill>
                  <a:srgbClr val="932D1C"/>
                </a:solidFill>
                <a:latin typeface="Garamond" panose="02020404030301010803" pitchFamily="18" charset="0"/>
              </a:rPr>
              <a:t>ÉVALUE…</a:t>
            </a:r>
            <a:r>
              <a:rPr lang="fr-CH" sz="2000" dirty="0">
                <a:solidFill>
                  <a:srgbClr val="932D1C"/>
                </a:solidFill>
                <a:latin typeface="Garamond" panose="02020404030301010803" pitchFamily="18" charset="0"/>
              </a:rPr>
              <a:t> </a:t>
            </a:r>
            <a:br>
              <a:rPr lang="fr-CH" sz="2000" dirty="0">
                <a:solidFill>
                  <a:srgbClr val="932D1C"/>
                </a:solidFill>
                <a:latin typeface="Garamond" panose="02020404030301010803" pitchFamily="18" charset="0"/>
              </a:rPr>
            </a:br>
            <a:r>
              <a:rPr lang="fr-CH" sz="2000" i="1" dirty="0">
                <a:latin typeface="Garamond" panose="02020404030301010803" pitchFamily="18" charset="0"/>
              </a:rPr>
              <a:t>(standardisée, sans besoin d’observateur)</a:t>
            </a:r>
            <a:br>
              <a:rPr lang="fr-CH" sz="2000" dirty="0">
                <a:solidFill>
                  <a:srgbClr val="932D1C"/>
                </a:solidFill>
                <a:latin typeface="Garamond" panose="02020404030301010803" pitchFamily="18" charset="0"/>
              </a:rPr>
            </a:br>
            <a:r>
              <a:rPr lang="fr-CH" sz="2000" dirty="0">
                <a:latin typeface="Garamond" panose="02020404030301010803" pitchFamily="18" charset="0"/>
              </a:rPr>
              <a:t>L’individu </a:t>
            </a:r>
            <a:r>
              <a:rPr lang="fr-CH" sz="2000" b="1" dirty="0">
                <a:latin typeface="Garamond" panose="02020404030301010803" pitchFamily="18" charset="0"/>
              </a:rPr>
              <a:t>DANS</a:t>
            </a:r>
            <a:r>
              <a:rPr lang="fr-CH" sz="2000" dirty="0">
                <a:latin typeface="Garamond" panose="02020404030301010803" pitchFamily="18" charset="0"/>
              </a:rPr>
              <a:t> le groupe </a:t>
            </a:r>
            <a:r>
              <a:rPr lang="fr-CH" sz="2000" b="1" u="sng" dirty="0">
                <a:latin typeface="Garamond" panose="02020404030301010803" pitchFamily="18" charset="0"/>
              </a:rPr>
              <a:t>ET</a:t>
            </a:r>
            <a:r>
              <a:rPr lang="fr-CH" sz="2000" dirty="0">
                <a:latin typeface="Garamond" panose="02020404030301010803" pitchFamily="18" charset="0"/>
              </a:rPr>
              <a:t> dans des situations </a:t>
            </a:r>
            <a:r>
              <a:rPr lang="fr-CH" sz="2000" b="1" dirty="0">
                <a:latin typeface="Garamond" panose="02020404030301010803" pitchFamily="18" charset="0"/>
              </a:rPr>
              <a:t>DYNAMIQUES</a:t>
            </a:r>
            <a:r>
              <a:rPr lang="fr-CH" sz="2000" dirty="0">
                <a:latin typeface="Garamond" panose="02020404030301010803" pitchFamily="18" charset="0"/>
              </a:rPr>
              <a:t>, </a:t>
            </a:r>
            <a:br>
              <a:rPr lang="fr-CH" sz="2000" dirty="0">
                <a:latin typeface="Garamond" panose="02020404030301010803" pitchFamily="18" charset="0"/>
              </a:rPr>
            </a:br>
            <a:r>
              <a:rPr lang="fr-CH" sz="2000" dirty="0">
                <a:latin typeface="Garamond" panose="02020404030301010803" pitchFamily="18" charset="0"/>
              </a:rPr>
              <a:t>à travers ses actions typologisées et révélant ses </a:t>
            </a:r>
            <a:r>
              <a:rPr lang="fr-CH" sz="2000" b="1" dirty="0">
                <a:latin typeface="Garamond" panose="02020404030301010803" pitchFamily="18" charset="0"/>
              </a:rPr>
              <a:t>STRATÉGIES</a:t>
            </a:r>
            <a:r>
              <a:rPr lang="fr-CH" sz="2000" dirty="0">
                <a:latin typeface="Garamond" panose="02020404030301010803" pitchFamily="18" charset="0"/>
              </a:rPr>
              <a:t> et </a:t>
            </a:r>
            <a:r>
              <a:rPr lang="fr-CH" sz="2000" b="1" dirty="0">
                <a:latin typeface="Garamond" panose="02020404030301010803" pitchFamily="18" charset="0"/>
              </a:rPr>
              <a:t>PROFILS</a:t>
            </a:r>
            <a:br>
              <a:rPr lang="fr-CH" sz="2000" b="1" dirty="0">
                <a:latin typeface="Garamond" panose="02020404030301010803" pitchFamily="18" charset="0"/>
              </a:rPr>
            </a:br>
            <a:r>
              <a:rPr lang="fr-CH" sz="2000" i="1" dirty="0">
                <a:latin typeface="Garamond" panose="02020404030301010803" pitchFamily="18" charset="0"/>
              </a:rPr>
              <a:t>A travers l’analyse de ses actions en jeu et de la transpositions de l’utilisations de différents moyens de parvenir à différents objectifs</a:t>
            </a:r>
            <a:endParaRPr lang="fr-FR" i="1" dirty="0"/>
          </a:p>
        </p:txBody>
      </p:sp>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4" name="Picture 3" descr="Icon&#10;&#10;Description automatically generated">
            <a:extLst>
              <a:ext uri="{FF2B5EF4-FFF2-40B4-BE49-F238E27FC236}">
                <a16:creationId xmlns:a16="http://schemas.microsoft.com/office/drawing/2014/main" id="{8D9792FD-61DC-55C8-A6C2-E637656BA9F6}"/>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5580114" y="260648"/>
            <a:ext cx="2272981" cy="1143000"/>
          </a:xfrm>
          <a:prstGeom prst="rect">
            <a:avLst/>
          </a:prstGeom>
        </p:spPr>
      </p:pic>
      <p:pic>
        <p:nvPicPr>
          <p:cNvPr id="7178" name="Picture 10" descr="Brand Archetypes: The Definitive Guide [36 Examples]">
            <a:extLst>
              <a:ext uri="{FF2B5EF4-FFF2-40B4-BE49-F238E27FC236}">
                <a16:creationId xmlns:a16="http://schemas.microsoft.com/office/drawing/2014/main" id="{AA827E02-3F16-FF44-F93A-FFE0BD92951A}"/>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2785139" y="3534714"/>
            <a:ext cx="3442692" cy="34426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9576CEC-4347-1844-DCF9-46FBFA7FD9D1}"/>
              </a:ext>
            </a:extLst>
          </p:cNvPr>
          <p:cNvPicPr>
            <a:picLocks noChangeAspect="1"/>
          </p:cNvPicPr>
          <p:nvPr/>
        </p:nvPicPr>
        <p:blipFill>
          <a:blip r:embed="rId7"/>
          <a:stretch>
            <a:fillRect/>
          </a:stretch>
        </p:blipFill>
        <p:spPr>
          <a:xfrm>
            <a:off x="2121884" y="3012610"/>
            <a:ext cx="4769201" cy="3811126"/>
          </a:xfrm>
          <a:prstGeom prst="ellipse">
            <a:avLst/>
          </a:prstGeom>
          <a:ln>
            <a:noFill/>
          </a:ln>
          <a:effectLst>
            <a:softEdge rad="112500"/>
          </a:effectLst>
        </p:spPr>
      </p:pic>
    </p:spTree>
    <p:extLst>
      <p:ext uri="{BB962C8B-B14F-4D97-AF65-F5344CB8AC3E}">
        <p14:creationId xmlns:p14="http://schemas.microsoft.com/office/powerpoint/2010/main" val="218272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2)">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7174"/>
                                        </p:tgtEl>
                                        <p:attrNameLst>
                                          <p:attrName>style.visibility</p:attrName>
                                        </p:attrNameLst>
                                      </p:cBhvr>
                                      <p:to>
                                        <p:strVal val="visible"/>
                                      </p:to>
                                    </p:set>
                                    <p:anim calcmode="lin" valueType="num">
                                      <p:cBhvr>
                                        <p:cTn id="18" dur="1000" fill="hold"/>
                                        <p:tgtEl>
                                          <p:spTgt spid="7174"/>
                                        </p:tgtEl>
                                        <p:attrNameLst>
                                          <p:attrName>ppt_w</p:attrName>
                                        </p:attrNameLst>
                                      </p:cBhvr>
                                      <p:tavLst>
                                        <p:tav tm="0">
                                          <p:val>
                                            <p:fltVal val="0"/>
                                          </p:val>
                                        </p:tav>
                                        <p:tav tm="100000">
                                          <p:val>
                                            <p:strVal val="#ppt_w"/>
                                          </p:val>
                                        </p:tav>
                                      </p:tavLst>
                                    </p:anim>
                                    <p:anim calcmode="lin" valueType="num">
                                      <p:cBhvr>
                                        <p:cTn id="19" dur="1000" fill="hold"/>
                                        <p:tgtEl>
                                          <p:spTgt spid="7174"/>
                                        </p:tgtEl>
                                        <p:attrNameLst>
                                          <p:attrName>ppt_h</p:attrName>
                                        </p:attrNameLst>
                                      </p:cBhvr>
                                      <p:tavLst>
                                        <p:tav tm="0">
                                          <p:val>
                                            <p:fltVal val="0"/>
                                          </p:val>
                                        </p:tav>
                                        <p:tav tm="100000">
                                          <p:val>
                                            <p:strVal val="#ppt_h"/>
                                          </p:val>
                                        </p:tav>
                                      </p:tavLst>
                                    </p:anim>
                                    <p:anim calcmode="lin" valueType="num">
                                      <p:cBhvr>
                                        <p:cTn id="20" dur="1000" fill="hold"/>
                                        <p:tgtEl>
                                          <p:spTgt spid="7174"/>
                                        </p:tgtEl>
                                        <p:attrNameLst>
                                          <p:attrName>style.rotation</p:attrName>
                                        </p:attrNameLst>
                                      </p:cBhvr>
                                      <p:tavLst>
                                        <p:tav tm="0">
                                          <p:val>
                                            <p:fltVal val="90"/>
                                          </p:val>
                                        </p:tav>
                                        <p:tav tm="100000">
                                          <p:val>
                                            <p:fltVal val="0"/>
                                          </p:val>
                                        </p:tav>
                                      </p:tavLst>
                                    </p:anim>
                                    <p:animEffect transition="in" filter="fade">
                                      <p:cBhvr>
                                        <p:cTn id="21" dur="1000"/>
                                        <p:tgtEl>
                                          <p:spTgt spid="7174"/>
                                        </p:tgtEl>
                                      </p:cBhvr>
                                    </p:animEffect>
                                  </p:childTnLst>
                                </p:cTn>
                              </p:par>
                              <p:par>
                                <p:cTn id="22" presetID="45" presetClass="entr" presetSubtype="0" fill="hold" nodeType="withEffect">
                                  <p:stCondLst>
                                    <p:cond delay="500"/>
                                  </p:stCondLst>
                                  <p:childTnLst>
                                    <p:set>
                                      <p:cBhvr>
                                        <p:cTn id="23" dur="1" fill="hold">
                                          <p:stCondLst>
                                            <p:cond delay="0"/>
                                          </p:stCondLst>
                                        </p:cTn>
                                        <p:tgtEl>
                                          <p:spTgt spid="7176"/>
                                        </p:tgtEl>
                                        <p:attrNameLst>
                                          <p:attrName>style.visibility</p:attrName>
                                        </p:attrNameLst>
                                      </p:cBhvr>
                                      <p:to>
                                        <p:strVal val="visible"/>
                                      </p:to>
                                    </p:set>
                                    <p:animEffect transition="in" filter="fade">
                                      <p:cBhvr>
                                        <p:cTn id="24" dur="1000"/>
                                        <p:tgtEl>
                                          <p:spTgt spid="7176"/>
                                        </p:tgtEl>
                                      </p:cBhvr>
                                    </p:animEffect>
                                    <p:anim calcmode="lin" valueType="num">
                                      <p:cBhvr>
                                        <p:cTn id="25" dur="1000" fill="hold"/>
                                        <p:tgtEl>
                                          <p:spTgt spid="7176"/>
                                        </p:tgtEl>
                                        <p:attrNameLst>
                                          <p:attrName>ppt_w</p:attrName>
                                        </p:attrNameLst>
                                      </p:cBhvr>
                                      <p:tavLst>
                                        <p:tav tm="0" fmla="#ppt_w*sin(2.5*pi*$)">
                                          <p:val>
                                            <p:fltVal val="0"/>
                                          </p:val>
                                        </p:tav>
                                        <p:tav tm="100000">
                                          <p:val>
                                            <p:fltVal val="1"/>
                                          </p:val>
                                        </p:tav>
                                      </p:tavLst>
                                    </p:anim>
                                    <p:anim calcmode="lin" valueType="num">
                                      <p:cBhvr>
                                        <p:cTn id="26" dur="1000" fill="hold"/>
                                        <p:tgtEl>
                                          <p:spTgt spid="7176"/>
                                        </p:tgtEl>
                                        <p:attrNameLst>
                                          <p:attrName>ppt_h</p:attrName>
                                        </p:attrNameLst>
                                      </p:cBhvr>
                                      <p:tavLst>
                                        <p:tav tm="0">
                                          <p:val>
                                            <p:strVal val="#ppt_h"/>
                                          </p:val>
                                        </p:tav>
                                        <p:tav tm="100000">
                                          <p:val>
                                            <p:strVal val="#ppt_h"/>
                                          </p:val>
                                        </p:tav>
                                      </p:tavLst>
                                    </p:anim>
                                  </p:childTnLst>
                                </p:cTn>
                              </p:par>
                              <p:par>
                                <p:cTn id="27" presetID="53" presetClass="entr" presetSubtype="16" fill="hold" nodeType="withEffect">
                                  <p:stCondLst>
                                    <p:cond delay="1000"/>
                                  </p:stCondLst>
                                  <p:childTnLst>
                                    <p:set>
                                      <p:cBhvr>
                                        <p:cTn id="28" dur="1" fill="hold">
                                          <p:stCondLst>
                                            <p:cond delay="0"/>
                                          </p:stCondLst>
                                        </p:cTn>
                                        <p:tgtEl>
                                          <p:spTgt spid="7178"/>
                                        </p:tgtEl>
                                        <p:attrNameLst>
                                          <p:attrName>style.visibility</p:attrName>
                                        </p:attrNameLst>
                                      </p:cBhvr>
                                      <p:to>
                                        <p:strVal val="visible"/>
                                      </p:to>
                                    </p:set>
                                    <p:anim calcmode="lin" valueType="num">
                                      <p:cBhvr>
                                        <p:cTn id="29" dur="1000" fill="hold"/>
                                        <p:tgtEl>
                                          <p:spTgt spid="7178"/>
                                        </p:tgtEl>
                                        <p:attrNameLst>
                                          <p:attrName>ppt_w</p:attrName>
                                        </p:attrNameLst>
                                      </p:cBhvr>
                                      <p:tavLst>
                                        <p:tav tm="0">
                                          <p:val>
                                            <p:fltVal val="0"/>
                                          </p:val>
                                        </p:tav>
                                        <p:tav tm="100000">
                                          <p:val>
                                            <p:strVal val="#ppt_w"/>
                                          </p:val>
                                        </p:tav>
                                      </p:tavLst>
                                    </p:anim>
                                    <p:anim calcmode="lin" valueType="num">
                                      <p:cBhvr>
                                        <p:cTn id="30" dur="1000" fill="hold"/>
                                        <p:tgtEl>
                                          <p:spTgt spid="7178"/>
                                        </p:tgtEl>
                                        <p:attrNameLst>
                                          <p:attrName>ppt_h</p:attrName>
                                        </p:attrNameLst>
                                      </p:cBhvr>
                                      <p:tavLst>
                                        <p:tav tm="0">
                                          <p:val>
                                            <p:fltVal val="0"/>
                                          </p:val>
                                        </p:tav>
                                        <p:tav tm="100000">
                                          <p:val>
                                            <p:strVal val="#ppt_h"/>
                                          </p:val>
                                        </p:tav>
                                      </p:tavLst>
                                    </p:anim>
                                    <p:animEffect transition="in" filter="fade">
                                      <p:cBhvr>
                                        <p:cTn id="31" dur="1000"/>
                                        <p:tgtEl>
                                          <p:spTgt spid="7178"/>
                                        </p:tgtEl>
                                      </p:cBhvr>
                                    </p:animEffect>
                                  </p:childTnLst>
                                </p:cTn>
                              </p:par>
                              <p:par>
                                <p:cTn id="32" presetID="8" presetClass="emph" presetSubtype="0" fill="hold" nodeType="withEffect">
                                  <p:stCondLst>
                                    <p:cond delay="1000"/>
                                  </p:stCondLst>
                                  <p:childTnLst>
                                    <p:animRot by="21600000">
                                      <p:cBhvr>
                                        <p:cTn id="33" dur="1000" fill="hold"/>
                                        <p:tgtEl>
                                          <p:spTgt spid="7178"/>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1000" fill="hold"/>
                                        <p:tgtEl>
                                          <p:spTgt spid="9"/>
                                        </p:tgtEl>
                                        <p:attrNameLst>
                                          <p:attrName>ppt_w</p:attrName>
                                        </p:attrNameLst>
                                      </p:cBhvr>
                                      <p:tavLst>
                                        <p:tav tm="0">
                                          <p:val>
                                            <p:fltVal val="0"/>
                                          </p:val>
                                        </p:tav>
                                        <p:tav tm="100000">
                                          <p:val>
                                            <p:strVal val="#ppt_w"/>
                                          </p:val>
                                        </p:tav>
                                      </p:tavLst>
                                    </p:anim>
                                    <p:anim calcmode="lin" valueType="num">
                                      <p:cBhvr>
                                        <p:cTn id="39" dur="1000" fill="hold"/>
                                        <p:tgtEl>
                                          <p:spTgt spid="9"/>
                                        </p:tgtEl>
                                        <p:attrNameLst>
                                          <p:attrName>ppt_h</p:attrName>
                                        </p:attrNameLst>
                                      </p:cBhvr>
                                      <p:tavLst>
                                        <p:tav tm="0">
                                          <p:val>
                                            <p:fltVal val="0"/>
                                          </p:val>
                                        </p:tav>
                                        <p:tav tm="100000">
                                          <p:val>
                                            <p:strVal val="#ppt_h"/>
                                          </p:val>
                                        </p:tav>
                                      </p:tavLst>
                                    </p:anim>
                                    <p:animEffect transition="in" filter="fade">
                                      <p:cBhvr>
                                        <p:cTn id="4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426828" y="1052736"/>
            <a:ext cx="9540552" cy="5328592"/>
          </a:xfrm>
        </p:spPr>
        <p:txBody>
          <a:bodyPr/>
          <a:lstStyle/>
          <a:p>
            <a:pPr marL="514350" indent="-514350" algn="ctr">
              <a:buFont typeface="+mj-lt"/>
              <a:buAutoNum type="romanUcPeriod" startAt="3"/>
            </a:pPr>
            <a:r>
              <a:rPr lang="fr-CH" sz="2000" b="1" dirty="0">
                <a:solidFill>
                  <a:srgbClr val="932D1C"/>
                </a:solidFill>
                <a:latin typeface="Garamond" panose="02020404030301010803" pitchFamily="18" charset="0"/>
              </a:rPr>
              <a:t>On les </a:t>
            </a:r>
            <a:r>
              <a:rPr lang="fr-CH" sz="2000" b="1" u="sng" dirty="0">
                <a:solidFill>
                  <a:srgbClr val="932D1C"/>
                </a:solidFill>
                <a:latin typeface="Garamond" panose="02020404030301010803" pitchFamily="18" charset="0"/>
              </a:rPr>
              <a:t>FORME et Ils s’AUTO-FORMENT…</a:t>
            </a:r>
            <a:r>
              <a:rPr lang="fr-CH" sz="2000" dirty="0">
                <a:latin typeface="Garamond" panose="02020404030301010803" pitchFamily="18" charset="0"/>
              </a:rPr>
              <a:t> </a:t>
            </a:r>
            <a:br>
              <a:rPr lang="fr-CH" sz="2000" dirty="0">
                <a:latin typeface="Garamond" panose="02020404030301010803" pitchFamily="18" charset="0"/>
              </a:rPr>
            </a:br>
            <a:r>
              <a:rPr lang="fr-CH" sz="2000" dirty="0">
                <a:latin typeface="Garamond" panose="02020404030301010803" pitchFamily="18" charset="0"/>
              </a:rPr>
              <a:t>À expérimenter les 4 </a:t>
            </a:r>
            <a:r>
              <a:rPr lang="fr-CH" sz="2000" b="1" dirty="0">
                <a:latin typeface="Garamond" panose="02020404030301010803" pitchFamily="18" charset="0"/>
              </a:rPr>
              <a:t>DIFFÉRENTES</a:t>
            </a:r>
            <a:r>
              <a:rPr lang="fr-CH" sz="2000" dirty="0">
                <a:latin typeface="Garamond" panose="02020404030301010803" pitchFamily="18" charset="0"/>
              </a:rPr>
              <a:t> Ressources (BPSE) en </a:t>
            </a:r>
            <a:r>
              <a:rPr lang="fr-CH" sz="2000" b="1" dirty="0">
                <a:latin typeface="Garamond" panose="02020404030301010803" pitchFamily="18" charset="0"/>
              </a:rPr>
              <a:t>DIFÉRENTS</a:t>
            </a:r>
            <a:r>
              <a:rPr lang="fr-CH" sz="2000" dirty="0">
                <a:latin typeface="Garamond" panose="02020404030301010803" pitchFamily="18" charset="0"/>
              </a:rPr>
              <a:t> Contextes </a:t>
            </a:r>
            <a:br>
              <a:rPr lang="fr-CH" sz="2000" dirty="0">
                <a:latin typeface="Garamond" panose="02020404030301010803" pitchFamily="18" charset="0"/>
              </a:rPr>
            </a:br>
            <a:r>
              <a:rPr lang="fr-CH" sz="2000" dirty="0">
                <a:latin typeface="Garamond" panose="02020404030301010803" pitchFamily="18" charset="0"/>
              </a:rPr>
              <a:t>(hasardeux, interactifs et/ou scénarisés) </a:t>
            </a:r>
            <a:r>
              <a:rPr lang="fr-CH" sz="2000" b="1" dirty="0">
                <a:latin typeface="Garamond" panose="02020404030301010803" pitchFamily="18" charset="0"/>
              </a:rPr>
              <a:t>À TRAVERS LE JEU</a:t>
            </a:r>
            <a:endParaRPr lang="fr-CH" b="1" dirty="0"/>
          </a:p>
          <a:p>
            <a:pPr marL="0" indent="0" algn="just">
              <a:lnSpc>
                <a:spcPct val="150000"/>
              </a:lnSpc>
            </a:pPr>
            <a:br>
              <a:rPr lang="fr-FR" dirty="0"/>
            </a:br>
            <a:endParaRPr lang="fr-FR" dirty="0"/>
          </a:p>
          <a:p>
            <a:pPr marL="0" indent="0" algn="just">
              <a:lnSpc>
                <a:spcPct val="150000"/>
              </a:lnSpc>
            </a:pPr>
            <a:r>
              <a:rPr lang="fr-FR" sz="8800" b="1" dirty="0">
                <a:effectLst>
                  <a:outerShdw blurRad="38100" dist="38100" dir="2700000" algn="tl">
                    <a:srgbClr val="000000">
                      <a:alpha val="43137"/>
                    </a:srgbClr>
                  </a:outerShdw>
                </a:effectLst>
                <a:latin typeface="Garamond" panose="02020404030301010803" pitchFamily="18" charset="0"/>
              </a:rPr>
              <a:t> </a:t>
            </a:r>
            <a:r>
              <a:rPr lang="fr-FR" sz="4400" b="1" u="sng" dirty="0">
                <a:solidFill>
                  <a:srgbClr val="580000"/>
                </a:solidFill>
                <a:effectLst>
                  <a:outerShdw blurRad="38100" dist="38100" dir="2700000" algn="tl">
                    <a:srgbClr val="000000">
                      <a:alpha val="43137"/>
                    </a:srgbClr>
                  </a:outerShdw>
                </a:effectLst>
                <a:latin typeface="Garamond" panose="02020404030301010803" pitchFamily="18" charset="0"/>
              </a:rPr>
              <a:t>Versus:</a:t>
            </a:r>
            <a:br>
              <a:rPr lang="fr-FR" dirty="0"/>
            </a:br>
            <a:endParaRPr lang="en-US" dirty="0"/>
          </a:p>
        </p:txBody>
      </p:sp>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4" name="Picture 3" descr="Icon&#10;&#10;Description automatically generated">
            <a:extLst>
              <a:ext uri="{FF2B5EF4-FFF2-40B4-BE49-F238E27FC236}">
                <a16:creationId xmlns:a16="http://schemas.microsoft.com/office/drawing/2014/main" id="{8D9792FD-61DC-55C8-A6C2-E637656BA9F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580114" y="260648"/>
            <a:ext cx="2272981" cy="1143000"/>
          </a:xfrm>
          <a:prstGeom prst="rect">
            <a:avLst/>
          </a:prstGeom>
        </p:spPr>
      </p:pic>
      <p:pic>
        <p:nvPicPr>
          <p:cNvPr id="7170" name="Picture 2" descr="الاختبارات GIF - Test Exam Tired GIFs">
            <a:extLst>
              <a:ext uri="{FF2B5EF4-FFF2-40B4-BE49-F238E27FC236}">
                <a16:creationId xmlns:a16="http://schemas.microsoft.com/office/drawing/2014/main" id="{A10E3176-6C41-D9F2-F404-7F9A02061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2276872"/>
            <a:ext cx="2895600" cy="20574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2" name="Picture 4" descr="That Test You Didnt Study For GIF - Fuck This Shit Give Up Unprepared GIFs">
            <a:extLst>
              <a:ext uri="{FF2B5EF4-FFF2-40B4-BE49-F238E27FC236}">
                <a16:creationId xmlns:a16="http://schemas.microsoft.com/office/drawing/2014/main" id="{A5664CB3-1616-CDFF-3206-625C29D4F3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94942"/>
            <a:ext cx="4743450" cy="25908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6" descr="DSC00015">
            <a:extLst>
              <a:ext uri="{FF2B5EF4-FFF2-40B4-BE49-F238E27FC236}">
                <a16:creationId xmlns:a16="http://schemas.microsoft.com/office/drawing/2014/main" id="{9A6175FC-3F1E-2143-31D9-6ECBDFA49401}"/>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flipH="1">
            <a:off x="5576176" y="2276872"/>
            <a:ext cx="3490469" cy="4651709"/>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8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2)">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animEffect transition="in" filter="fade">
                                      <p:cBhvr>
                                        <p:cTn id="19" dur="2000"/>
                                        <p:tgtEl>
                                          <p:spTgt spid="7170"/>
                                        </p:tgtEl>
                                      </p:cBhvr>
                                    </p:animEffect>
                                    <p:anim calcmode="lin" valueType="num">
                                      <p:cBhvr>
                                        <p:cTn id="20" dur="2000" fill="hold"/>
                                        <p:tgtEl>
                                          <p:spTgt spid="7170"/>
                                        </p:tgtEl>
                                        <p:attrNameLst>
                                          <p:attrName>ppt_x</p:attrName>
                                        </p:attrNameLst>
                                      </p:cBhvr>
                                      <p:tavLst>
                                        <p:tav tm="0">
                                          <p:val>
                                            <p:strVal val="#ppt_x"/>
                                          </p:val>
                                        </p:tav>
                                        <p:tav tm="100000">
                                          <p:val>
                                            <p:strVal val="#ppt_x"/>
                                          </p:val>
                                        </p:tav>
                                      </p:tavLst>
                                    </p:anim>
                                    <p:anim calcmode="lin" valueType="num">
                                      <p:cBhvr>
                                        <p:cTn id="21" dur="2000" fill="hold"/>
                                        <p:tgtEl>
                                          <p:spTgt spid="7170"/>
                                        </p:tgtEl>
                                        <p:attrNameLst>
                                          <p:attrName>ppt_y</p:attrName>
                                        </p:attrNameLst>
                                      </p:cBhvr>
                                      <p:tavLst>
                                        <p:tav tm="0">
                                          <p:val>
                                            <p:strVal val="#ppt_y-.1"/>
                                          </p:val>
                                        </p:tav>
                                        <p:tav tm="100000">
                                          <p:val>
                                            <p:strVal val="#ppt_y"/>
                                          </p:val>
                                        </p:tav>
                                      </p:tavLst>
                                    </p:anim>
                                  </p:childTnLst>
                                </p:cTn>
                              </p:par>
                              <p:par>
                                <p:cTn id="22" presetID="14" presetClass="entr" presetSubtype="10" fill="hold" nodeType="withEffect">
                                  <p:stCondLst>
                                    <p:cond delay="0"/>
                                  </p:stCondLst>
                                  <p:childTnLst>
                                    <p:set>
                                      <p:cBhvr>
                                        <p:cTn id="23" dur="1" fill="hold">
                                          <p:stCondLst>
                                            <p:cond delay="0"/>
                                          </p:stCondLst>
                                        </p:cTn>
                                        <p:tgtEl>
                                          <p:spTgt spid="7172"/>
                                        </p:tgtEl>
                                        <p:attrNameLst>
                                          <p:attrName>style.visibility</p:attrName>
                                        </p:attrNameLst>
                                      </p:cBhvr>
                                      <p:to>
                                        <p:strVal val="visible"/>
                                      </p:to>
                                    </p:set>
                                    <p:animEffect transition="in" filter="randombar(horizontal)">
                                      <p:cBhvr>
                                        <p:cTn id="24" dur="2000"/>
                                        <p:tgtEl>
                                          <p:spTgt spid="7172"/>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2" end="2"/>
                                            </p:txEl>
                                          </p:spTgt>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outVertical)">
                                      <p:cBhvr>
                                        <p:cTn id="36" dur="500"/>
                                        <p:tgtEl>
                                          <p:spTgt spid="5"/>
                                        </p:tgtEl>
                                      </p:cBhvr>
                                    </p:animEffect>
                                  </p:childTnLst>
                                </p:cTn>
                              </p:par>
                              <p:par>
                                <p:cTn id="37" presetID="26" presetClass="emph" presetSubtype="0" fill="hold" nodeType="withEffect">
                                  <p:stCondLst>
                                    <p:cond delay="0"/>
                                  </p:stCondLst>
                                  <p:childTnLst>
                                    <p:animEffect transition="out" filter="fade">
                                      <p:cBhvr>
                                        <p:cTn id="38" dur="500" tmFilter="0, 0; .2, .5; .8, .5; 1, 0"/>
                                        <p:tgtEl>
                                          <p:spTgt spid="5"/>
                                        </p:tgtEl>
                                      </p:cBhvr>
                                    </p:animEffect>
                                    <p:animScale>
                                      <p:cBhvr>
                                        <p:cTn id="39" dur="250" autoRev="1" fill="hold"/>
                                        <p:tgtEl>
                                          <p:spTgt spid="5"/>
                                        </p:tgtEl>
                                      </p:cBhvr>
                                      <p:by x="105000" y="105000"/>
                                    </p:animScale>
                                  </p:childTnLst>
                                </p:cTn>
                              </p:par>
                              <p:par>
                                <p:cTn id="40" presetID="32" presetClass="emph" presetSubtype="0" fill="hold" nodeType="withEffect">
                                  <p:stCondLst>
                                    <p:cond delay="0"/>
                                  </p:stCondLst>
                                  <p:childTnLst>
                                    <p:animRot by="120000">
                                      <p:cBhvr>
                                        <p:cTn id="41" dur="100" fill="hold">
                                          <p:stCondLst>
                                            <p:cond delay="0"/>
                                          </p:stCondLst>
                                        </p:cTn>
                                        <p:tgtEl>
                                          <p:spTgt spid="5"/>
                                        </p:tgtEl>
                                        <p:attrNameLst>
                                          <p:attrName>r</p:attrName>
                                        </p:attrNameLst>
                                      </p:cBhvr>
                                    </p:animRot>
                                    <p:animRot by="-240000">
                                      <p:cBhvr>
                                        <p:cTn id="42" dur="200" fill="hold">
                                          <p:stCondLst>
                                            <p:cond delay="200"/>
                                          </p:stCondLst>
                                        </p:cTn>
                                        <p:tgtEl>
                                          <p:spTgt spid="5"/>
                                        </p:tgtEl>
                                        <p:attrNameLst>
                                          <p:attrName>r</p:attrName>
                                        </p:attrNameLst>
                                      </p:cBhvr>
                                    </p:animRot>
                                    <p:animRot by="240000">
                                      <p:cBhvr>
                                        <p:cTn id="43" dur="200" fill="hold">
                                          <p:stCondLst>
                                            <p:cond delay="400"/>
                                          </p:stCondLst>
                                        </p:cTn>
                                        <p:tgtEl>
                                          <p:spTgt spid="5"/>
                                        </p:tgtEl>
                                        <p:attrNameLst>
                                          <p:attrName>r</p:attrName>
                                        </p:attrNameLst>
                                      </p:cBhvr>
                                    </p:animRot>
                                    <p:animRot by="-240000">
                                      <p:cBhvr>
                                        <p:cTn id="44" dur="200" fill="hold">
                                          <p:stCondLst>
                                            <p:cond delay="600"/>
                                          </p:stCondLst>
                                        </p:cTn>
                                        <p:tgtEl>
                                          <p:spTgt spid="5"/>
                                        </p:tgtEl>
                                        <p:attrNameLst>
                                          <p:attrName>r</p:attrName>
                                        </p:attrNameLst>
                                      </p:cBhvr>
                                    </p:animRot>
                                    <p:animRot by="120000">
                                      <p:cBhvr>
                                        <p:cTn id="45"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D78652B-168A-7977-D2F4-B20AD36A5983}"/>
              </a:ext>
            </a:extLst>
          </p:cNvPr>
          <p:cNvGraphicFramePr/>
          <p:nvPr>
            <p:extLst>
              <p:ext uri="{D42A27DB-BD31-4B8C-83A1-F6EECF244321}">
                <p14:modId xmlns:p14="http://schemas.microsoft.com/office/powerpoint/2010/main" val="2496725656"/>
              </p:ext>
            </p:extLst>
          </p:nvPr>
        </p:nvGraphicFramePr>
        <p:xfrm>
          <a:off x="287524" y="476672"/>
          <a:ext cx="8568952" cy="21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owchart: Preparation 5">
            <a:extLst>
              <a:ext uri="{FF2B5EF4-FFF2-40B4-BE49-F238E27FC236}">
                <a16:creationId xmlns:a16="http://schemas.microsoft.com/office/drawing/2014/main" id="{68BBDD96-0A64-2C79-D38C-7A51EC7AE792}"/>
              </a:ext>
            </a:extLst>
          </p:cNvPr>
          <p:cNvSpPr/>
          <p:nvPr/>
        </p:nvSpPr>
        <p:spPr bwMode="auto">
          <a:xfrm>
            <a:off x="270976" y="1516748"/>
            <a:ext cx="2711332" cy="832132"/>
          </a:xfrm>
          <a:prstGeom prst="flowChartPreparation">
            <a:avLst/>
          </a:prstGeom>
          <a:solidFill>
            <a:srgbClr val="811815"/>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Individus</a:t>
            </a:r>
          </a:p>
        </p:txBody>
      </p:sp>
      <p:sp>
        <p:nvSpPr>
          <p:cNvPr id="9" name="Rectangle 8">
            <a:extLst>
              <a:ext uri="{FF2B5EF4-FFF2-40B4-BE49-F238E27FC236}">
                <a16:creationId xmlns:a16="http://schemas.microsoft.com/office/drawing/2014/main" id="{3802F077-C0AA-B573-09F4-70A1A844A921}"/>
              </a:ext>
            </a:extLst>
          </p:cNvPr>
          <p:cNvSpPr/>
          <p:nvPr/>
        </p:nvSpPr>
        <p:spPr bwMode="auto">
          <a:xfrm>
            <a:off x="284766" y="1948264"/>
            <a:ext cx="2700300" cy="4669819"/>
          </a:xfrm>
          <a:prstGeom prst="rect">
            <a:avLst/>
          </a:prstGeom>
          <a:solidFill>
            <a:schemeClr val="bg1"/>
          </a:solidFill>
          <a:ln w="2857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t" anchorCtr="0" compatLnSpc="1">
            <a:prstTxWarp prst="textNoShape">
              <a:avLst/>
            </a:prstTxWarp>
          </a:bodyPr>
          <a:lstStyle/>
          <a:p>
            <a:pPr indent="-315517"/>
            <a:r>
              <a:rPr lang="fr-CH" b="1" dirty="0">
                <a:solidFill>
                  <a:srgbClr val="000000"/>
                </a:solidFill>
                <a:latin typeface="Garamond" panose="02020404030301010803" pitchFamily="18" charset="0"/>
              </a:rPr>
              <a:t>Abonnement: Utilisateur</a:t>
            </a:r>
            <a:endParaRPr lang="fr-CH" u="none" dirty="0">
              <a:solidFill>
                <a:srgbClr val="000000"/>
              </a:solidFill>
              <a:latin typeface="Garamond" panose="02020404030301010803" pitchFamily="18" charset="0"/>
            </a:endParaRPr>
          </a:p>
          <a:p>
            <a:pPr marL="283366" lvl="1" indent="-141683">
              <a:buFont typeface="Arial"/>
              <a:buChar char="•"/>
            </a:pPr>
            <a:r>
              <a:rPr lang="fr-CH" u="none" dirty="0">
                <a:solidFill>
                  <a:srgbClr val="000000"/>
                </a:solidFill>
                <a:latin typeface="Garamond" panose="02020404030301010803" pitchFamily="18" charset="0"/>
              </a:rPr>
              <a:t>Sur 1 Mois</a:t>
            </a:r>
          </a:p>
          <a:p>
            <a:pPr marL="283366" lvl="1" indent="-141683">
              <a:buFont typeface="Arial"/>
              <a:buChar char="•"/>
            </a:pPr>
            <a:r>
              <a:rPr lang="fr-CH" u="none" dirty="0">
                <a:solidFill>
                  <a:srgbClr val="000000"/>
                </a:solidFill>
                <a:latin typeface="Garamond" panose="02020404030301010803" pitchFamily="18" charset="0"/>
              </a:rPr>
              <a:t>Accès au Jeu &amp; Tutoriel</a:t>
            </a:r>
            <a:br>
              <a:rPr lang="fr-CH" u="none" dirty="0">
                <a:solidFill>
                  <a:srgbClr val="000000"/>
                </a:solidFill>
                <a:latin typeface="Garamond" panose="02020404030301010803" pitchFamily="18" charset="0"/>
              </a:rPr>
            </a:br>
            <a:endParaRPr lang="fr-CH" u="none" dirty="0">
              <a:solidFill>
                <a:srgbClr val="000000"/>
              </a:solidFill>
              <a:latin typeface="Garamond" panose="02020404030301010803" pitchFamily="18" charset="0"/>
            </a:endParaRPr>
          </a:p>
          <a:p>
            <a:pPr indent="-315517"/>
            <a:r>
              <a:rPr lang="fr-CH" b="1" dirty="0">
                <a:solidFill>
                  <a:srgbClr val="000000"/>
                </a:solidFill>
                <a:latin typeface="Garamond" panose="02020404030301010803" pitchFamily="18" charset="0"/>
              </a:rPr>
              <a:t>Évènement:</a:t>
            </a:r>
          </a:p>
          <a:p>
            <a:pPr lvl="1" indent="-315517">
              <a:buFont typeface="Arial" panose="020B0604020202020204" pitchFamily="34" charset="0"/>
              <a:buChar char="•"/>
            </a:pPr>
            <a:r>
              <a:rPr lang="fr-CH" u="none" dirty="0">
                <a:solidFill>
                  <a:srgbClr val="000000"/>
                </a:solidFill>
                <a:latin typeface="Garamond" panose="02020404030301010803" pitchFamily="18" charset="0"/>
              </a:rPr>
              <a:t>Compétitions</a:t>
            </a:r>
          </a:p>
          <a:p>
            <a:pPr lvl="1" indent="-315517">
              <a:buFont typeface="Arial" panose="020B0604020202020204" pitchFamily="34" charset="0"/>
              <a:buChar char="•"/>
            </a:pPr>
            <a:endParaRPr lang="fr-CH" u="none" dirty="0">
              <a:solidFill>
                <a:srgbClr val="000000"/>
              </a:solidFill>
              <a:latin typeface="Garamond" panose="02020404030301010803" pitchFamily="18" charset="0"/>
            </a:endParaRPr>
          </a:p>
          <a:p>
            <a:r>
              <a:rPr lang="fr-CH" b="1" dirty="0">
                <a:solidFill>
                  <a:srgbClr val="000000"/>
                </a:solidFill>
                <a:latin typeface="Garamond" panose="02020404030301010803" pitchFamily="18" charset="0"/>
              </a:rPr>
              <a:t>Prix</a:t>
            </a:r>
            <a:r>
              <a:rPr lang="fr-CH" u="none" dirty="0">
                <a:solidFill>
                  <a:srgbClr val="000000"/>
                </a:solidFill>
                <a:latin typeface="Garamond" panose="02020404030301010803" pitchFamily="18" charset="0"/>
              </a:rPr>
              <a:t>:</a:t>
            </a:r>
          </a:p>
          <a:p>
            <a:pPr lvl="1" indent="-315517">
              <a:buFont typeface="Arial" panose="020B0604020202020204" pitchFamily="34" charset="0"/>
              <a:buChar char="•"/>
            </a:pPr>
            <a:r>
              <a:rPr lang="fr-CH" u="none" dirty="0">
                <a:solidFill>
                  <a:srgbClr val="000000"/>
                </a:solidFill>
                <a:latin typeface="Garamond" panose="02020404030301010803" pitchFamily="18" charset="0"/>
              </a:rPr>
              <a:t>20 CHF</a:t>
            </a:r>
          </a:p>
        </p:txBody>
      </p:sp>
      <p:sp>
        <p:nvSpPr>
          <p:cNvPr id="10" name="Trapezoid 9">
            <a:extLst>
              <a:ext uri="{FF2B5EF4-FFF2-40B4-BE49-F238E27FC236}">
                <a16:creationId xmlns:a16="http://schemas.microsoft.com/office/drawing/2014/main" id="{AF8F682F-FF1D-8902-E137-DC0EEEB68443}"/>
              </a:ext>
            </a:extLst>
          </p:cNvPr>
          <p:cNvSpPr/>
          <p:nvPr/>
        </p:nvSpPr>
        <p:spPr bwMode="auto">
          <a:xfrm>
            <a:off x="3216005" y="1516748"/>
            <a:ext cx="2711332" cy="504012"/>
          </a:xfrm>
          <a:prstGeom prst="trapezoid">
            <a:avLst/>
          </a:prstGeom>
          <a:solidFill>
            <a:srgbClr val="58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Formateurs</a:t>
            </a:r>
          </a:p>
        </p:txBody>
      </p:sp>
      <p:sp>
        <p:nvSpPr>
          <p:cNvPr id="11" name="Rectangle 10">
            <a:extLst>
              <a:ext uri="{FF2B5EF4-FFF2-40B4-BE49-F238E27FC236}">
                <a16:creationId xmlns:a16="http://schemas.microsoft.com/office/drawing/2014/main" id="{F80D9E8C-3C47-0648-1E0A-487F66512BA8}"/>
              </a:ext>
            </a:extLst>
          </p:cNvPr>
          <p:cNvSpPr/>
          <p:nvPr/>
        </p:nvSpPr>
        <p:spPr bwMode="auto">
          <a:xfrm>
            <a:off x="3221520" y="1948264"/>
            <a:ext cx="2700300" cy="4669819"/>
          </a:xfrm>
          <a:prstGeom prst="rect">
            <a:avLst/>
          </a:prstGeom>
          <a:solidFill>
            <a:schemeClr val="bg1"/>
          </a:solidFill>
          <a:ln w="2857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t" anchorCtr="0" compatLnSpc="1">
            <a:prstTxWarp prst="textNoShape">
              <a:avLst/>
            </a:prstTxWarp>
          </a:bodyPr>
          <a:lstStyle/>
          <a:p>
            <a:pPr indent="-315517"/>
            <a:r>
              <a:rPr lang="fr-CH" b="1" dirty="0">
                <a:solidFill>
                  <a:srgbClr val="000000"/>
                </a:solidFill>
                <a:latin typeface="Garamond" panose="02020404030301010803" pitchFamily="18" charset="0"/>
              </a:rPr>
              <a:t>Certification: Formateur</a:t>
            </a:r>
            <a:endParaRPr lang="fr-CH" b="1" u="none" dirty="0">
              <a:solidFill>
                <a:srgbClr val="000000"/>
              </a:solidFill>
              <a:latin typeface="Garamond" panose="02020404030301010803" pitchFamily="18" charset="0"/>
            </a:endParaRPr>
          </a:p>
          <a:p>
            <a:pPr marL="283366" lvl="1" indent="-141683">
              <a:buFont typeface="Arial"/>
              <a:buChar char="•"/>
            </a:pPr>
            <a:r>
              <a:rPr lang="fr-CH" u="none" dirty="0">
                <a:solidFill>
                  <a:srgbClr val="000000"/>
                </a:solidFill>
                <a:latin typeface="Garamond" panose="02020404030301010803" pitchFamily="18" charset="0"/>
              </a:rPr>
              <a:t>Connaître et Savoir utiliser le VOBAN</a:t>
            </a:r>
          </a:p>
          <a:p>
            <a:pPr marL="283366" lvl="1" indent="-141683">
              <a:buFont typeface="Arial"/>
              <a:buChar char="•"/>
            </a:pPr>
            <a:r>
              <a:rPr lang="fr-CH" i="1" u="none" dirty="0">
                <a:solidFill>
                  <a:srgbClr val="000000"/>
                </a:solidFill>
                <a:latin typeface="Garamond" panose="02020404030301010803" pitchFamily="18" charset="0"/>
              </a:rPr>
              <a:t>Cf. Modèle </a:t>
            </a:r>
            <a:r>
              <a:rPr lang="fr-CH" i="1" u="none" dirty="0" err="1">
                <a:solidFill>
                  <a:srgbClr val="000000"/>
                </a:solidFill>
                <a:latin typeface="Garamond" panose="02020404030301010803" pitchFamily="18" charset="0"/>
              </a:rPr>
              <a:t>DiSC</a:t>
            </a:r>
            <a:r>
              <a:rPr lang="fr-CH" i="1" u="none" dirty="0">
                <a:solidFill>
                  <a:srgbClr val="000000"/>
                </a:solidFill>
                <a:latin typeface="Garamond" panose="02020404030301010803" pitchFamily="18" charset="0"/>
              </a:rPr>
              <a:t> pour Cours 2000-5000 CHF</a:t>
            </a:r>
          </a:p>
          <a:p>
            <a:pPr marL="283366" lvl="1" indent="-141683">
              <a:buFont typeface="Arial"/>
              <a:buChar char="•"/>
            </a:pPr>
            <a:r>
              <a:rPr lang="fr-CH" u="none" dirty="0">
                <a:solidFill>
                  <a:srgbClr val="000000"/>
                </a:solidFill>
                <a:latin typeface="Garamond" panose="02020404030301010803" pitchFamily="18" charset="0"/>
              </a:rPr>
              <a:t>Renouvellement annuel</a:t>
            </a:r>
          </a:p>
          <a:p>
            <a:pPr marL="283366" lvl="1" indent="-141683">
              <a:buFont typeface="Arial"/>
              <a:buChar char="•"/>
            </a:pPr>
            <a:endParaRPr lang="fr-CH" u="none" dirty="0">
              <a:solidFill>
                <a:srgbClr val="000000"/>
              </a:solidFill>
              <a:latin typeface="Garamond" panose="02020404030301010803" pitchFamily="18" charset="0"/>
            </a:endParaRPr>
          </a:p>
          <a:p>
            <a:pPr indent="-315517"/>
            <a:r>
              <a:rPr lang="fr-CH" b="1" dirty="0">
                <a:solidFill>
                  <a:srgbClr val="000000"/>
                </a:solidFill>
                <a:latin typeface="Garamond" panose="02020404030301010803" pitchFamily="18" charset="0"/>
              </a:rPr>
              <a:t>Certification: Instructeur</a:t>
            </a:r>
            <a:endParaRPr lang="fr-CH" u="none" dirty="0">
              <a:solidFill>
                <a:srgbClr val="000000"/>
              </a:solidFill>
              <a:latin typeface="Garamond" panose="02020404030301010803" pitchFamily="18" charset="0"/>
            </a:endParaRPr>
          </a:p>
          <a:p>
            <a:pPr marL="283366" lvl="1" indent="-141683">
              <a:buFont typeface="Arial"/>
              <a:buChar char="•"/>
            </a:pPr>
            <a:r>
              <a:rPr lang="fr-CH" u="none" dirty="0">
                <a:solidFill>
                  <a:srgbClr val="000000"/>
                </a:solidFill>
                <a:latin typeface="Garamond" panose="02020404030301010803" pitchFamily="18" charset="0"/>
              </a:rPr>
              <a:t>Savoir superviser et former des Formateurs</a:t>
            </a:r>
          </a:p>
          <a:p>
            <a:pPr marL="283366" lvl="1" indent="-141683">
              <a:buFont typeface="Arial"/>
              <a:buChar char="•"/>
            </a:pPr>
            <a:r>
              <a:rPr lang="fr-CH" u="none" dirty="0">
                <a:solidFill>
                  <a:srgbClr val="000000"/>
                </a:solidFill>
                <a:latin typeface="Garamond" panose="02020404030301010803" pitchFamily="18" charset="0"/>
              </a:rPr>
              <a:t>X Journées de Cours</a:t>
            </a:r>
          </a:p>
          <a:p>
            <a:pPr marL="283366" lvl="1" indent="-141683">
              <a:buFont typeface="Arial"/>
              <a:buChar char="•"/>
            </a:pPr>
            <a:r>
              <a:rPr lang="fr-CH" u="none" dirty="0">
                <a:solidFill>
                  <a:srgbClr val="000000"/>
                </a:solidFill>
                <a:latin typeface="Garamond" panose="02020404030301010803" pitchFamily="18" charset="0"/>
              </a:rPr>
              <a:t>Renouvellement annuel</a:t>
            </a:r>
          </a:p>
          <a:p>
            <a:pPr marL="283366" lvl="1" indent="-141683">
              <a:buFont typeface="Arial"/>
              <a:buChar char="•"/>
            </a:pPr>
            <a:endParaRPr lang="fr-CH" u="none" dirty="0">
              <a:solidFill>
                <a:srgbClr val="000000"/>
              </a:solidFill>
              <a:latin typeface="Garamond" panose="02020404030301010803" pitchFamily="18" charset="0"/>
            </a:endParaRPr>
          </a:p>
          <a:p>
            <a:pPr indent="-315517"/>
            <a:r>
              <a:rPr lang="fr-CH" b="1" dirty="0">
                <a:solidFill>
                  <a:srgbClr val="000000"/>
                </a:solidFill>
                <a:latin typeface="Garamond" panose="02020404030301010803" pitchFamily="18" charset="0"/>
              </a:rPr>
              <a:t>Carnet de Jeu</a:t>
            </a:r>
          </a:p>
          <a:p>
            <a:pPr marL="283366" lvl="1" indent="-141683">
              <a:buFont typeface="Arial"/>
              <a:buChar char="•"/>
            </a:pPr>
            <a:r>
              <a:rPr lang="fr-CH" u="none" dirty="0">
                <a:solidFill>
                  <a:srgbClr val="000000"/>
                </a:solidFill>
                <a:latin typeface="Garamond" panose="02020404030301010803" pitchFamily="18" charset="0"/>
              </a:rPr>
              <a:t>500 CHF par Jeu</a:t>
            </a:r>
          </a:p>
          <a:p>
            <a:pPr marL="141683" lvl="1"/>
            <a:endParaRPr lang="fr-CH" u="none" dirty="0">
              <a:solidFill>
                <a:srgbClr val="000000"/>
              </a:solidFill>
              <a:latin typeface="Garamond" panose="02020404030301010803" pitchFamily="18" charset="0"/>
            </a:endParaRPr>
          </a:p>
          <a:p>
            <a:pPr marL="283366" lvl="1" indent="-141683">
              <a:buFont typeface="Arial"/>
              <a:buChar char="•"/>
            </a:pPr>
            <a:endParaRPr lang="fr-CH" u="none" dirty="0">
              <a:solidFill>
                <a:srgbClr val="000000"/>
              </a:solidFill>
              <a:latin typeface="Garamond" panose="02020404030301010803" pitchFamily="18" charset="0"/>
            </a:endParaRPr>
          </a:p>
          <a:p>
            <a:pPr marL="283366" lvl="1" indent="-141683">
              <a:buFont typeface="Arial"/>
              <a:buChar char="•"/>
            </a:pPr>
            <a:endParaRPr lang="fr-CH" u="none" dirty="0">
              <a:solidFill>
                <a:srgbClr val="000000"/>
              </a:solidFill>
              <a:latin typeface="Garamond" panose="02020404030301010803" pitchFamily="18" charset="0"/>
            </a:endParaRPr>
          </a:p>
        </p:txBody>
      </p:sp>
      <p:sp>
        <p:nvSpPr>
          <p:cNvPr id="12" name="Rectangle 11">
            <a:extLst>
              <a:ext uri="{FF2B5EF4-FFF2-40B4-BE49-F238E27FC236}">
                <a16:creationId xmlns:a16="http://schemas.microsoft.com/office/drawing/2014/main" id="{4FE80057-6E6F-6B8C-E639-157E6357A426}"/>
              </a:ext>
            </a:extLst>
          </p:cNvPr>
          <p:cNvSpPr/>
          <p:nvPr/>
        </p:nvSpPr>
        <p:spPr bwMode="auto">
          <a:xfrm>
            <a:off x="6150000" y="1532198"/>
            <a:ext cx="2709234" cy="832132"/>
          </a:xfrm>
          <a:prstGeom prst="rect">
            <a:avLst/>
          </a:prstGeom>
          <a:solidFill>
            <a:schemeClr val="tx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Entreprises</a:t>
            </a:r>
          </a:p>
        </p:txBody>
      </p:sp>
      <p:sp>
        <p:nvSpPr>
          <p:cNvPr id="13" name="Rectangle 12">
            <a:extLst>
              <a:ext uri="{FF2B5EF4-FFF2-40B4-BE49-F238E27FC236}">
                <a16:creationId xmlns:a16="http://schemas.microsoft.com/office/drawing/2014/main" id="{95B6FC5C-3BB8-3B0D-D9F6-B858FD742DCF}"/>
              </a:ext>
            </a:extLst>
          </p:cNvPr>
          <p:cNvSpPr/>
          <p:nvPr/>
        </p:nvSpPr>
        <p:spPr bwMode="auto">
          <a:xfrm>
            <a:off x="6155517" y="1948264"/>
            <a:ext cx="2700300" cy="4669819"/>
          </a:xfrm>
          <a:prstGeom prst="rect">
            <a:avLst/>
          </a:prstGeom>
          <a:solidFill>
            <a:schemeClr val="bg1"/>
          </a:solidFill>
          <a:ln w="2857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t" anchorCtr="0" compatLnSpc="1">
            <a:prstTxWarp prst="textNoShape">
              <a:avLst/>
            </a:prstTxWarp>
          </a:bodyPr>
          <a:lstStyle/>
          <a:p>
            <a:pPr indent="-315517"/>
            <a:r>
              <a:rPr lang="fr-CH" b="1" dirty="0">
                <a:solidFill>
                  <a:srgbClr val="000000"/>
                </a:solidFill>
                <a:latin typeface="Garamond" panose="02020404030301010803" pitchFamily="18" charset="0"/>
              </a:rPr>
              <a:t>Licence</a:t>
            </a:r>
            <a:endParaRPr lang="fr-CH" b="1" u="none" dirty="0">
              <a:solidFill>
                <a:srgbClr val="000000"/>
              </a:solidFill>
              <a:latin typeface="Garamond" panose="02020404030301010803" pitchFamily="18" charset="0"/>
            </a:endParaRPr>
          </a:p>
          <a:p>
            <a:pPr marL="283366" lvl="1" indent="-141683">
              <a:buFont typeface="Arial"/>
              <a:buChar char="•"/>
            </a:pPr>
            <a:r>
              <a:rPr lang="fr-CH" u="none" dirty="0">
                <a:solidFill>
                  <a:srgbClr val="000000"/>
                </a:solidFill>
                <a:latin typeface="Garamond" panose="02020404030301010803" pitchFamily="18" charset="0"/>
              </a:rPr>
              <a:t>Souscription sur mesure</a:t>
            </a:r>
          </a:p>
          <a:p>
            <a:pPr marL="283366" lvl="1" indent="-141683">
              <a:buFont typeface="Arial"/>
              <a:buChar char="•"/>
            </a:pPr>
            <a:endParaRPr lang="fr-CH" u="none" dirty="0">
              <a:solidFill>
                <a:srgbClr val="000000"/>
              </a:solidFill>
              <a:latin typeface="Garamond" panose="02020404030301010803" pitchFamily="18" charset="0"/>
            </a:endParaRPr>
          </a:p>
        </p:txBody>
      </p:sp>
      <p:sp>
        <p:nvSpPr>
          <p:cNvPr id="5" name="Title 1">
            <a:extLst>
              <a:ext uri="{FF2B5EF4-FFF2-40B4-BE49-F238E27FC236}">
                <a16:creationId xmlns:a16="http://schemas.microsoft.com/office/drawing/2014/main" id="{C52B48F3-A6F9-6760-7D69-46F03ECFD80D}"/>
              </a:ext>
            </a:extLst>
          </p:cNvPr>
          <p:cNvSpPr>
            <a:spLocks noGrp="1"/>
          </p:cNvSpPr>
          <p:nvPr>
            <p:ph type="title"/>
          </p:nvPr>
        </p:nvSpPr>
        <p:spPr>
          <a:xfrm>
            <a:off x="685470" y="-218032"/>
            <a:ext cx="7772400" cy="1143000"/>
          </a:xfrm>
        </p:spPr>
        <p:txBody>
          <a:bodyPr/>
          <a:lstStyle/>
          <a:p>
            <a:r>
              <a:rPr lang="fr-CH" altLang="fr-FR" sz="1600" dirty="0">
                <a:solidFill>
                  <a:srgbClr val="932D1C"/>
                </a:solidFill>
                <a:latin typeface="Arnold Bocklin MN" panose="02000503000000020004" pitchFamily="2" charset="0"/>
              </a:rPr>
              <a:t>Le VOBAN</a:t>
            </a:r>
            <a:r>
              <a:rPr lang="fr-CH" altLang="fr-FR" sz="2000" dirty="0">
                <a:solidFill>
                  <a:srgbClr val="C13B25"/>
                </a:solidFill>
                <a:latin typeface="Arnold Boecklin" panose="04027200000000000000" pitchFamily="82" charset="0"/>
              </a:rPr>
              <a:t> </a:t>
            </a:r>
            <a:br>
              <a:rPr lang="fr-CH" altLang="fr-FR" sz="2000" dirty="0">
                <a:solidFill>
                  <a:srgbClr val="C13B25"/>
                </a:solidFill>
                <a:latin typeface="Arnold Boecklin" panose="04027200000000000000" pitchFamily="82" charset="0"/>
              </a:rPr>
            </a:br>
            <a:r>
              <a:rPr lang="fr-CH" altLang="fr-FR" sz="2800" b="1" u="sng" dirty="0">
                <a:solidFill>
                  <a:srgbClr val="932D1C"/>
                </a:solidFill>
                <a:latin typeface="Romanus" panose="02000500000000000000" pitchFamily="50" charset="0"/>
              </a:rPr>
              <a:t>OFFRES</a:t>
            </a:r>
            <a:endParaRPr lang="fr-CH" dirty="0">
              <a:solidFill>
                <a:srgbClr val="C13B25"/>
              </a:solidFill>
              <a:latin typeface="Arnold Boecklin" panose="04027200000000000000" pitchFamily="82" charset="0"/>
            </a:endParaRPr>
          </a:p>
        </p:txBody>
      </p:sp>
    </p:spTree>
    <p:extLst>
      <p:ext uri="{BB962C8B-B14F-4D97-AF65-F5344CB8AC3E}">
        <p14:creationId xmlns:p14="http://schemas.microsoft.com/office/powerpoint/2010/main" val="240901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A0E94915-83FC-CAAD-B3D6-5BF140B37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53" t="9636" b="20567"/>
          <a:stretch>
            <a:fillRect/>
          </a:stretch>
        </p:blipFill>
        <p:spPr bwMode="auto">
          <a:xfrm flipH="1">
            <a:off x="2925360" y="-57684"/>
            <a:ext cx="6255152"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6">
            <a:extLst>
              <a:ext uri="{FF2B5EF4-FFF2-40B4-BE49-F238E27FC236}">
                <a16:creationId xmlns:a16="http://schemas.microsoft.com/office/drawing/2014/main" id="{AD1729E6-C112-3578-A227-FF669031A494}"/>
              </a:ext>
            </a:extLst>
          </p:cNvPr>
          <p:cNvPicPr>
            <a:picLocks noChangeArrowheads="1"/>
          </p:cNvPicPr>
          <p:nvPr/>
        </p:nvPicPr>
        <p:blipFill>
          <a:blip r:embed="rId3">
            <a:lum bright="28000" contrast="-46000"/>
            <a:grayscl/>
            <a:extLst>
              <a:ext uri="{28A0092B-C50C-407E-A947-70E740481C1C}">
                <a14:useLocalDpi xmlns:a14="http://schemas.microsoft.com/office/drawing/2010/main" val="0"/>
              </a:ext>
            </a:extLst>
          </a:blip>
          <a:srcRect l="23090"/>
          <a:stretch>
            <a:fillRect/>
          </a:stretch>
        </p:blipFill>
        <p:spPr bwMode="auto">
          <a:xfrm flipV="1">
            <a:off x="0" y="4437065"/>
            <a:ext cx="46799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logo_XL">
            <a:extLst>
              <a:ext uri="{FF2B5EF4-FFF2-40B4-BE49-F238E27FC236}">
                <a16:creationId xmlns:a16="http://schemas.microsoft.com/office/drawing/2014/main" id="{09CC7680-22F4-37BD-72FD-5143CE7E5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639"/>
            <a:ext cx="3275857" cy="163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a16="http://schemas.microsoft.com/office/drawing/2014/main" id="{BF8FECC7-4269-D01A-CAA4-309065E55FC3}"/>
              </a:ext>
            </a:extLst>
          </p:cNvPr>
          <p:cNvPicPr>
            <a:picLocks noChangeAspect="1" noChangeArrowheads="1"/>
          </p:cNvPicPr>
          <p:nvPr/>
        </p:nvPicPr>
        <p:blipFill>
          <a:blip r:embed="rId5">
            <a:duotone>
              <a:prstClr val="black"/>
              <a:srgbClr val="D9C3A5">
                <a:tint val="50000"/>
                <a:satMod val="180000"/>
              </a:srgbClr>
            </a:duotone>
            <a:alphaModFix amt="10000"/>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a:xfrm rot="5400000">
            <a:off x="566124" y="-766819"/>
            <a:ext cx="7413439" cy="7368868"/>
          </a:xfrm>
          <a:prstGeom prst="rect">
            <a:avLst/>
          </a:prstGeom>
          <a:noFill/>
          <a:ln/>
          <a:effectLst>
            <a:outerShdw dist="35921" dir="2700000" algn="ctr" rotWithShape="0">
              <a:srgbClr val="808080"/>
            </a:outerShdw>
            <a:softEdge rad="635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tatue of a person&#10;&#10;Description automatically generated with medium confidence">
            <a:extLst>
              <a:ext uri="{FF2B5EF4-FFF2-40B4-BE49-F238E27FC236}">
                <a16:creationId xmlns:a16="http://schemas.microsoft.com/office/drawing/2014/main" id="{0C1491F0-07EC-5CA7-76C6-18C7CF00DEA8}"/>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547664" y="404664"/>
            <a:ext cx="5938610" cy="7890852"/>
          </a:xfrm>
          <a:prstGeom prst="rect">
            <a:avLst/>
          </a:prstGeom>
        </p:spPr>
      </p:pic>
      <p:pic>
        <p:nvPicPr>
          <p:cNvPr id="2" name="Picture 1" descr="DSC00013">
            <a:extLst>
              <a:ext uri="{FF2B5EF4-FFF2-40B4-BE49-F238E27FC236}">
                <a16:creationId xmlns:a16="http://schemas.microsoft.com/office/drawing/2014/main" id="{C44051FE-4AC9-17E5-6F32-2AABCA25291E}"/>
              </a:ext>
            </a:extLst>
          </p:cNvPr>
          <p:cNvPicPr>
            <a:picLocks noChangeAspect="1" noChangeArrowheads="1"/>
          </p:cNvPicPr>
          <p:nvPr/>
        </p:nvPicPr>
        <p:blipFill>
          <a:blip r:embed="rId8">
            <a:alphaModFix/>
            <a:extLst>
              <a:ext uri="{BEBA8EAE-BF5A-486C-A8C5-ECC9F3942E4B}">
                <a14:imgProps xmlns:a14="http://schemas.microsoft.com/office/drawing/2010/main">
                  <a14:imgLayer r:embed="rId9">
                    <a14:imgEffect>
                      <a14:sharpenSoften amount="50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71800" y="4790044"/>
            <a:ext cx="3002086" cy="2251565"/>
          </a:xfrm>
          <a:prstGeom prst="rect">
            <a:avLst/>
          </a:prstGeom>
          <a:noFill/>
          <a:ln>
            <a:noFill/>
          </a:ln>
          <a:effectLst>
            <a:softEdge rad="635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2">
            <a:extLst>
              <a:ext uri="{FF2B5EF4-FFF2-40B4-BE49-F238E27FC236}">
                <a16:creationId xmlns:a16="http://schemas.microsoft.com/office/drawing/2014/main" id="{E51E5680-625D-4D05-C92B-D593E82E83B5}"/>
              </a:ext>
            </a:extLst>
          </p:cNvPr>
          <p:cNvSpPr>
            <a:spLocks noGrp="1" noChangeArrowheads="1"/>
          </p:cNvSpPr>
          <p:nvPr>
            <p:ph type="ctrTitle"/>
          </p:nvPr>
        </p:nvSpPr>
        <p:spPr>
          <a:xfrm>
            <a:off x="685800" y="2133602"/>
            <a:ext cx="7772400" cy="1470025"/>
          </a:xfrm>
        </p:spPr>
        <p:txBody>
          <a:bodyPr/>
          <a:lstStyle/>
          <a:p>
            <a:pPr eaLnBrk="1" hangingPunct="1"/>
            <a:r>
              <a:rPr lang="fr-CH" altLang="fr-FR" sz="6000" b="1" u="sng" dirty="0">
                <a:solidFill>
                  <a:srgbClr val="932D1C"/>
                </a:solidFill>
                <a:latin typeface="Romanus" panose="02000500000000000000" pitchFamily="50" charset="0"/>
              </a:rPr>
              <a:t>V</a:t>
            </a:r>
            <a:r>
              <a:rPr lang="fr-CH" altLang="fr-FR" sz="4800" u="sng" dirty="0">
                <a:solidFill>
                  <a:srgbClr val="932D1C"/>
                </a:solidFill>
                <a:latin typeface="Caesar" pitchFamily="2" charset="0"/>
              </a:rPr>
              <a:t>OBAN</a:t>
            </a:r>
            <a:endParaRPr lang="fr-FR" altLang="fr-FR" sz="4800" u="sng" dirty="0">
              <a:solidFill>
                <a:srgbClr val="932D1C"/>
              </a:solidFill>
              <a:latin typeface="Caesar" pitchFamily="2" charset="0"/>
            </a:endParaRPr>
          </a:p>
        </p:txBody>
      </p:sp>
      <p:sp>
        <p:nvSpPr>
          <p:cNvPr id="5126" name="Rectangle 3">
            <a:extLst>
              <a:ext uri="{FF2B5EF4-FFF2-40B4-BE49-F238E27FC236}">
                <a16:creationId xmlns:a16="http://schemas.microsoft.com/office/drawing/2014/main" id="{99D790BD-242A-45D4-873A-41F8CCC03DDC}"/>
              </a:ext>
            </a:extLst>
          </p:cNvPr>
          <p:cNvSpPr>
            <a:spLocks noGrp="1" noChangeArrowheads="1"/>
          </p:cNvSpPr>
          <p:nvPr>
            <p:ph type="subTitle" idx="1"/>
          </p:nvPr>
        </p:nvSpPr>
        <p:spPr>
          <a:xfrm>
            <a:off x="-169888" y="3644264"/>
            <a:ext cx="9144000" cy="1295400"/>
          </a:xfrm>
        </p:spPr>
        <p:txBody>
          <a:bodyPr/>
          <a:lstStyle/>
          <a:p>
            <a:pPr eaLnBrk="1" hangingPunct="1"/>
            <a:r>
              <a:rPr lang="fr-FR" altLang="fr-FR" sz="2000" b="1" dirty="0">
                <a:solidFill>
                  <a:srgbClr val="C13B25"/>
                </a:solidFill>
                <a:latin typeface="Arnold Boecklin" panose="04027200000000000000" pitchFamily="82" charset="0"/>
              </a:rPr>
              <a:t>Mieux </a:t>
            </a:r>
            <a:r>
              <a:rPr lang="fr-FR" altLang="fr-FR" sz="2000" b="1" u="sng" dirty="0">
                <a:solidFill>
                  <a:srgbClr val="C13B25"/>
                </a:solidFill>
                <a:latin typeface="Arnold Boecklin" panose="04027200000000000000" pitchFamily="82" charset="0"/>
              </a:rPr>
              <a:t>Évaluer</a:t>
            </a:r>
            <a:r>
              <a:rPr lang="fr-FR" altLang="fr-FR" sz="2000" b="1" dirty="0">
                <a:solidFill>
                  <a:srgbClr val="C13B25"/>
                </a:solidFill>
                <a:latin typeface="Arnold Boecklin" panose="04027200000000000000" pitchFamily="82" charset="0"/>
              </a:rPr>
              <a:t> et Mieux </a:t>
            </a:r>
            <a:r>
              <a:rPr lang="fr-FR" altLang="fr-FR" sz="2000" b="1" u="sng" dirty="0">
                <a:solidFill>
                  <a:srgbClr val="C13B25"/>
                </a:solidFill>
                <a:latin typeface="Arnold Boecklin" panose="04027200000000000000" pitchFamily="82" charset="0"/>
              </a:rPr>
              <a:t>Former</a:t>
            </a:r>
            <a:r>
              <a:rPr lang="fr-FR" altLang="fr-FR" sz="2000" b="1" dirty="0">
                <a:solidFill>
                  <a:srgbClr val="C13B25"/>
                </a:solidFill>
                <a:latin typeface="Arnold Boecklin" panose="04027200000000000000" pitchFamily="82" charset="0"/>
              </a:rPr>
              <a:t> </a:t>
            </a:r>
            <a:br>
              <a:rPr lang="fr-FR" altLang="fr-FR" sz="2000" b="1" dirty="0">
                <a:solidFill>
                  <a:srgbClr val="C13B25"/>
                </a:solidFill>
                <a:latin typeface="Arnold Boecklin" panose="04027200000000000000" pitchFamily="82" charset="0"/>
              </a:rPr>
            </a:br>
            <a:r>
              <a:rPr lang="fr-FR" altLang="fr-FR" sz="2000" b="1" u="sng" dirty="0">
                <a:solidFill>
                  <a:srgbClr val="C13B25"/>
                </a:solidFill>
                <a:latin typeface="Garamond" panose="02020404030301010803" pitchFamily="18" charset="0"/>
              </a:rPr>
              <a:t>L’Individu DANS le Groupe ET</a:t>
            </a:r>
            <a:r>
              <a:rPr lang="fr-FR" altLang="fr-FR" b="1" u="sng" dirty="0">
                <a:solidFill>
                  <a:srgbClr val="C13B25"/>
                </a:solidFill>
                <a:latin typeface="Garamond" panose="02020404030301010803" pitchFamily="18" charset="0"/>
              </a:rPr>
              <a:t> en Situation DYNAMIQUE </a:t>
            </a:r>
            <a:endParaRPr lang="fr-FR" altLang="fr-FR" b="1" dirty="0">
              <a:solidFill>
                <a:srgbClr val="C13B25"/>
              </a:solidFill>
              <a:latin typeface="Arnold Boecklin" panose="04027200000000000000" pitchFamily="82" charset="0"/>
            </a:endParaRPr>
          </a:p>
          <a:p>
            <a:pPr eaLnBrk="1" hangingPunct="1"/>
            <a:r>
              <a:rPr lang="fr-FR" altLang="fr-FR" sz="2000" i="1" dirty="0">
                <a:solidFill>
                  <a:srgbClr val="C13B25"/>
                </a:solidFill>
                <a:latin typeface="Garamond" panose="02020404030301010803" pitchFamily="18" charset="0"/>
              </a:rPr>
              <a:t>En </a:t>
            </a:r>
            <a:r>
              <a:rPr lang="fr-FR" altLang="fr-FR" sz="2000" b="1" i="1" dirty="0">
                <a:solidFill>
                  <a:srgbClr val="C13B25"/>
                </a:solidFill>
                <a:latin typeface="Garamond" panose="02020404030301010803" pitchFamily="18" charset="0"/>
              </a:rPr>
              <a:t>Simulant </a:t>
            </a:r>
            <a:r>
              <a:rPr lang="fr-FR" altLang="fr-FR" sz="2000" i="1" dirty="0">
                <a:solidFill>
                  <a:srgbClr val="C13B25"/>
                </a:solidFill>
                <a:latin typeface="Garamond" panose="02020404030301010803" pitchFamily="18" charset="0"/>
              </a:rPr>
              <a:t>la </a:t>
            </a:r>
            <a:r>
              <a:rPr lang="fr-FR" altLang="fr-FR" sz="2000" b="1" i="1" dirty="0">
                <a:solidFill>
                  <a:srgbClr val="C13B25"/>
                </a:solidFill>
                <a:latin typeface="Garamond" panose="02020404030301010803" pitchFamily="18" charset="0"/>
              </a:rPr>
              <a:t>Stratégie</a:t>
            </a:r>
            <a:r>
              <a:rPr lang="fr-FR" altLang="fr-FR" sz="2000" i="1" dirty="0">
                <a:solidFill>
                  <a:srgbClr val="C13B25"/>
                </a:solidFill>
                <a:latin typeface="Garamond" panose="02020404030301010803" pitchFamily="18" charset="0"/>
              </a:rPr>
              <a:t>, à travers ses </a:t>
            </a:r>
            <a:r>
              <a:rPr lang="fr-FR" altLang="fr-FR" sz="2000" b="1" i="1" dirty="0">
                <a:solidFill>
                  <a:srgbClr val="C13B25"/>
                </a:solidFill>
                <a:latin typeface="Garamond" panose="02020404030301010803" pitchFamily="18" charset="0"/>
              </a:rPr>
              <a:t>Moyens</a:t>
            </a:r>
            <a:r>
              <a:rPr lang="fr-FR" altLang="fr-FR" sz="2000" i="1" dirty="0">
                <a:solidFill>
                  <a:srgbClr val="C13B25"/>
                </a:solidFill>
                <a:latin typeface="Garamond" panose="02020404030301010803" pitchFamily="18" charset="0"/>
              </a:rPr>
              <a:t>, la </a:t>
            </a:r>
            <a:r>
              <a:rPr lang="fr-FR" altLang="fr-FR" sz="2000" b="1" i="1" dirty="0">
                <a:solidFill>
                  <a:srgbClr val="C13B25"/>
                </a:solidFill>
                <a:latin typeface="Garamond" panose="02020404030301010803" pitchFamily="18" charset="0"/>
              </a:rPr>
              <a:t>Situation</a:t>
            </a:r>
            <a:r>
              <a:rPr lang="fr-FR" altLang="fr-FR" sz="2000" i="1" dirty="0">
                <a:solidFill>
                  <a:srgbClr val="C13B25"/>
                </a:solidFill>
                <a:latin typeface="Garamond" panose="02020404030301010803" pitchFamily="18" charset="0"/>
              </a:rPr>
              <a:t>, le </a:t>
            </a:r>
            <a:r>
              <a:rPr lang="fr-FR" altLang="fr-FR" sz="2000" b="1" i="1" dirty="0">
                <a:solidFill>
                  <a:srgbClr val="C13B25"/>
                </a:solidFill>
                <a:latin typeface="Garamond" panose="02020404030301010803" pitchFamily="18" charset="0"/>
              </a:rPr>
              <a:t>Temps</a:t>
            </a:r>
            <a:r>
              <a:rPr lang="fr-FR" altLang="fr-FR" sz="2000" i="1" dirty="0">
                <a:solidFill>
                  <a:srgbClr val="C13B25"/>
                </a:solidFill>
                <a:latin typeface="Garamond" panose="02020404030301010803" pitchFamily="18" charset="0"/>
              </a:rPr>
              <a:t> et l’</a:t>
            </a:r>
            <a:r>
              <a:rPr lang="fr-FR" altLang="fr-FR" sz="2000" b="1" i="1" dirty="0">
                <a:solidFill>
                  <a:srgbClr val="C13B25"/>
                </a:solidFill>
                <a:latin typeface="Garamond" panose="02020404030301010803" pitchFamily="18" charset="0"/>
              </a:rPr>
              <a:t>Aléatoire</a:t>
            </a:r>
          </a:p>
        </p:txBody>
      </p:sp>
      <p:sp>
        <p:nvSpPr>
          <p:cNvPr id="5127" name="Text Box 12">
            <a:extLst>
              <a:ext uri="{FF2B5EF4-FFF2-40B4-BE49-F238E27FC236}">
                <a16:creationId xmlns:a16="http://schemas.microsoft.com/office/drawing/2014/main" id="{4210B131-FDF0-96CF-AF35-827B0C09FD62}"/>
              </a:ext>
            </a:extLst>
          </p:cNvPr>
          <p:cNvSpPr txBox="1">
            <a:spLocks noChangeArrowheads="1"/>
          </p:cNvSpPr>
          <p:nvPr/>
        </p:nvSpPr>
        <p:spPr bwMode="auto">
          <a:xfrm>
            <a:off x="4067944" y="5900664"/>
            <a:ext cx="40687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fr-FR" altLang="fr-FR" sz="1400" b="1" dirty="0" err="1">
                <a:solidFill>
                  <a:srgbClr val="932D1C"/>
                </a:solidFill>
                <a:latin typeface="Frutiger 55 Roman" pitchFamily="34" charset="0"/>
              </a:rPr>
              <a:t>PsychoStratégie</a:t>
            </a:r>
            <a:r>
              <a:rPr lang="fr-FR" altLang="fr-FR" sz="1400" b="1" dirty="0">
                <a:solidFill>
                  <a:srgbClr val="932D1C"/>
                </a:solidFill>
                <a:latin typeface="Frutiger 55 Roman" pitchFamily="34" charset="0"/>
              </a:rPr>
              <a:t> SA</a:t>
            </a:r>
          </a:p>
          <a:p>
            <a:pPr algn="r" eaLnBrk="1" hangingPunct="1"/>
            <a:r>
              <a:rPr lang="fr-FR" altLang="fr-FR" sz="1400" b="1" dirty="0">
                <a:solidFill>
                  <a:srgbClr val="932D1C"/>
                </a:solidFill>
                <a:latin typeface="Frutiger 55 Roman" pitchFamily="34" charset="0"/>
              </a:rPr>
              <a:t>Ch. De la Fenettaz 9, CH – 1722 BOURGUILLON</a:t>
            </a:r>
          </a:p>
          <a:p>
            <a:pPr algn="r" eaLnBrk="1" hangingPunct="1"/>
            <a:r>
              <a:rPr lang="fr-FR" altLang="fr-FR" sz="1400" b="1" dirty="0">
                <a:solidFill>
                  <a:srgbClr val="932D1C"/>
                </a:solidFill>
                <a:latin typeface="Frutiger 55 Roman" pitchFamily="34" charset="0"/>
              </a:rPr>
              <a:t>www.psychostrategie.ch</a:t>
            </a:r>
          </a:p>
        </p:txBody>
      </p:sp>
      <p:pic>
        <p:nvPicPr>
          <p:cNvPr id="10" name="Picture 9">
            <a:extLst>
              <a:ext uri="{FF2B5EF4-FFF2-40B4-BE49-F238E27FC236}">
                <a16:creationId xmlns:a16="http://schemas.microsoft.com/office/drawing/2014/main" id="{3AFBDF39-FE1F-4953-5C9F-1DBD4DB033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7900" y="4891063"/>
            <a:ext cx="900112" cy="873424"/>
          </a:xfrm>
          <a:prstGeom prst="rect">
            <a:avLst/>
          </a:prstGeom>
          <a:effectLst>
            <a:glow rad="635000">
              <a:schemeClr val="bg1"/>
            </a:glow>
            <a:reflection blurRad="6350" stA="50000" endA="300" endPos="55000" dir="5400000" sy="-100000" algn="bl" rotWithShape="0"/>
          </a:effectLst>
        </p:spPr>
      </p:pic>
      <p:pic>
        <p:nvPicPr>
          <p:cNvPr id="11" name="Picture 6">
            <a:extLst>
              <a:ext uri="{FF2B5EF4-FFF2-40B4-BE49-F238E27FC236}">
                <a16:creationId xmlns:a16="http://schemas.microsoft.com/office/drawing/2014/main" id="{0771BA50-E7DE-2612-F2F7-FF69B4A3755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01466" y="2917615"/>
            <a:ext cx="792088" cy="792088"/>
          </a:xfrm>
          <a:prstGeom prst="ellipse">
            <a:avLst/>
          </a:prstGeom>
          <a:ln w="63500" cap="rnd">
            <a:solidFill>
              <a:srgbClr val="333333"/>
            </a:solidFill>
          </a:ln>
          <a:effectLst>
            <a:glow rad="317500">
              <a:srgbClr val="FF0000">
                <a:alpha val="25000"/>
              </a:srgbClr>
            </a:glow>
            <a:reflection blurRad="6350" stA="50000" endA="300" endPos="55000" dir="5400000" sy="-100000" algn="bl" rotWithShape="0"/>
          </a:effectLst>
          <a:scene3d>
            <a:camera prst="perspectiveContrastingRightFacing"/>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2" descr="A black and white image of a planet&#10;&#10;Description automatically generated with low confidence">
            <a:extLst>
              <a:ext uri="{FF2B5EF4-FFF2-40B4-BE49-F238E27FC236}">
                <a16:creationId xmlns:a16="http://schemas.microsoft.com/office/drawing/2014/main" id="{2371BACA-B376-8788-D19F-50711D294B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366" y="2899625"/>
            <a:ext cx="758495" cy="767213"/>
          </a:xfrm>
          <a:prstGeom prst="rect">
            <a:avLst/>
          </a:prstGeom>
          <a:effectLst>
            <a:glow rad="127000">
              <a:srgbClr val="FF0000">
                <a:alpha val="20000"/>
              </a:srgbClr>
            </a:glow>
          </a:effectLst>
        </p:spPr>
      </p:pic>
      <p:pic>
        <p:nvPicPr>
          <p:cNvPr id="14" name="Picture 4">
            <a:extLst>
              <a:ext uri="{FF2B5EF4-FFF2-40B4-BE49-F238E27FC236}">
                <a16:creationId xmlns:a16="http://schemas.microsoft.com/office/drawing/2014/main" id="{C9387621-2842-C348-E6E6-81A1E1C56191}"/>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133271" y="1594298"/>
            <a:ext cx="792089" cy="792088"/>
          </a:xfrm>
          <a:prstGeom prst="ellipse">
            <a:avLst/>
          </a:prstGeom>
          <a:ln w="63500" cap="rnd">
            <a:solidFill>
              <a:srgbClr val="333333"/>
            </a:solidFill>
          </a:ln>
          <a:effectLst>
            <a:glow rad="317500">
              <a:srgbClr val="00B0F0">
                <a:alpha val="25000"/>
              </a:srgbClr>
            </a:glow>
            <a:reflection blurRad="6350" stA="50000" endA="300" endPos="55000" dir="5400000" sy="-100000" algn="bl" rotWithShape="0"/>
          </a:effectLst>
          <a:scene3d>
            <a:camera prst="isometricOffAxis1Righ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6058FC0-2E7E-C330-1D8C-2671B9062B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41117" y="1566388"/>
            <a:ext cx="758495" cy="767213"/>
          </a:xfrm>
          <a:prstGeom prst="rect">
            <a:avLst/>
          </a:prstGeom>
          <a:effectLst>
            <a:glow rad="127000">
              <a:srgbClr val="00B0F0">
                <a:alpha val="20000"/>
              </a:srgbClr>
            </a:glow>
          </a:effectLst>
        </p:spPr>
      </p:pic>
      <p:pic>
        <p:nvPicPr>
          <p:cNvPr id="16" name="Picture 7">
            <a:extLst>
              <a:ext uri="{FF2B5EF4-FFF2-40B4-BE49-F238E27FC236}">
                <a16:creationId xmlns:a16="http://schemas.microsoft.com/office/drawing/2014/main" id="{BEE2C667-624C-A1C4-24EF-0CCF362A0D4A}"/>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628888" y="1611753"/>
            <a:ext cx="792088" cy="792088"/>
          </a:xfrm>
          <a:prstGeom prst="ellipse">
            <a:avLst/>
          </a:prstGeom>
          <a:ln w="63500" cap="rnd">
            <a:solidFill>
              <a:srgbClr val="333333"/>
            </a:solidFill>
          </a:ln>
          <a:effectLst>
            <a:glow rad="317500">
              <a:srgbClr val="FFC000">
                <a:alpha val="25000"/>
              </a:srgbClr>
            </a:glow>
            <a:reflection blurRad="6350" stA="50000" endA="300" endPos="55000" dir="5400000" sy="-100000" algn="bl" rotWithShape="0"/>
          </a:effectLst>
          <a:scene3d>
            <a:camera prst="isometricOffAxis2Lef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EBDB56A-4945-5138-45AF-6B66A8ACA4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62481" y="1611753"/>
            <a:ext cx="758495" cy="767213"/>
          </a:xfrm>
          <a:prstGeom prst="rect">
            <a:avLst/>
          </a:prstGeom>
          <a:effectLst>
            <a:glow rad="127000">
              <a:srgbClr val="FFC000">
                <a:alpha val="20000"/>
              </a:srgbClr>
            </a:glow>
          </a:effectLst>
        </p:spPr>
      </p:pic>
      <p:pic>
        <p:nvPicPr>
          <p:cNvPr id="18" name="Picture 5">
            <a:extLst>
              <a:ext uri="{FF2B5EF4-FFF2-40B4-BE49-F238E27FC236}">
                <a16:creationId xmlns:a16="http://schemas.microsoft.com/office/drawing/2014/main" id="{BB290EF7-0855-8978-41B3-9827613D17B1}"/>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770326" y="2790247"/>
            <a:ext cx="792088" cy="792088"/>
          </a:xfrm>
          <a:prstGeom prst="ellipse">
            <a:avLst/>
          </a:prstGeom>
          <a:ln w="63500" cap="rnd">
            <a:solidFill>
              <a:srgbClr val="333333"/>
            </a:solidFill>
          </a:ln>
          <a:effectLst>
            <a:glow rad="317500">
              <a:srgbClr val="92D050">
                <a:alpha val="25000"/>
              </a:srgbClr>
            </a:glow>
            <a:reflection blurRad="6350" stA="50000" endA="300" endPos="55000" dir="5400000" sy="-100000" algn="bl" rotWithShape="0"/>
          </a:effectLst>
          <a:scene3d>
            <a:camera prst="perspectiveContrastingLeftFacing"/>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8" descr="A close-up of a crescent moon&#10;&#10;Description automatically generated with low confidence">
            <a:extLst>
              <a:ext uri="{FF2B5EF4-FFF2-40B4-BE49-F238E27FC236}">
                <a16:creationId xmlns:a16="http://schemas.microsoft.com/office/drawing/2014/main" id="{D982D066-B6F8-D3F0-598F-B86C857E3D9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75758" y="2802684"/>
            <a:ext cx="758495" cy="767213"/>
          </a:xfrm>
          <a:prstGeom prst="rect">
            <a:avLst/>
          </a:prstGeom>
          <a:effectLst>
            <a:glow rad="127000">
              <a:srgbClr val="92D050">
                <a:alpha val="20000"/>
              </a:srgb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125"/>
                                        </p:tgtEl>
                                        <p:attrNameLst>
                                          <p:attrName>style.visibility</p:attrName>
                                        </p:attrNameLst>
                                      </p:cBhvr>
                                      <p:to>
                                        <p:strVal val="visible"/>
                                      </p:to>
                                    </p:set>
                                    <p:anim calcmode="lin" valueType="num">
                                      <p:cBhvr additive="base">
                                        <p:cTn id="11" dur="500" fill="hold"/>
                                        <p:tgtEl>
                                          <p:spTgt spid="5125"/>
                                        </p:tgtEl>
                                        <p:attrNameLst>
                                          <p:attrName>ppt_x</p:attrName>
                                        </p:attrNameLst>
                                      </p:cBhvr>
                                      <p:tavLst>
                                        <p:tav tm="0">
                                          <p:val>
                                            <p:strVal val="0-#ppt_w/2"/>
                                          </p:val>
                                        </p:tav>
                                        <p:tav tm="100000">
                                          <p:val>
                                            <p:strVal val="#ppt_x"/>
                                          </p:val>
                                        </p:tav>
                                      </p:tavLst>
                                    </p:anim>
                                    <p:anim calcmode="lin" valueType="num">
                                      <p:cBhvr additive="base">
                                        <p:cTn id="12" dur="500" fill="hold"/>
                                        <p:tgtEl>
                                          <p:spTgt spid="512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126">
                                            <p:txEl>
                                              <p:pRg st="0" end="0"/>
                                            </p:txEl>
                                          </p:spTgt>
                                        </p:tgtEl>
                                        <p:attrNameLst>
                                          <p:attrName>style.visibility</p:attrName>
                                        </p:attrNameLst>
                                      </p:cBhvr>
                                      <p:to>
                                        <p:strVal val="visible"/>
                                      </p:to>
                                    </p:set>
                                    <p:animEffect transition="in" filter="fade">
                                      <p:cBhvr>
                                        <p:cTn id="24" dur="500"/>
                                        <p:tgtEl>
                                          <p:spTgt spid="512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26">
                                            <p:txEl>
                                              <p:pRg st="1" end="1"/>
                                            </p:txEl>
                                          </p:spTgt>
                                        </p:tgtEl>
                                        <p:attrNameLst>
                                          <p:attrName>style.visibility</p:attrName>
                                        </p:attrNameLst>
                                      </p:cBhvr>
                                      <p:to>
                                        <p:strVal val="visible"/>
                                      </p:to>
                                    </p:set>
                                    <p:animEffect transition="in" filter="fade">
                                      <p:cBhvr>
                                        <p:cTn id="29" dur="500"/>
                                        <p:tgtEl>
                                          <p:spTgt spid="5126">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5"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anim calcmode="lin" valueType="num">
                                      <p:cBhvr>
                                        <p:cTn id="36" dur="500" fill="hold"/>
                                        <p:tgtEl>
                                          <p:spTgt spid="11"/>
                                        </p:tgtEl>
                                        <p:attrNameLst>
                                          <p:attrName>ppt_w</p:attrName>
                                        </p:attrNameLst>
                                      </p:cBhvr>
                                      <p:tavLst>
                                        <p:tav tm="0" fmla="#ppt_w*sin(2.5*pi*$)">
                                          <p:val>
                                            <p:fltVal val="0"/>
                                          </p:val>
                                        </p:tav>
                                        <p:tav tm="100000">
                                          <p:val>
                                            <p:fltVal val="1"/>
                                          </p:val>
                                        </p:tav>
                                      </p:tavLst>
                                    </p:anim>
                                    <p:anim calcmode="lin" valueType="num">
                                      <p:cBhvr>
                                        <p:cTn id="37" dur="500" fill="hold"/>
                                        <p:tgtEl>
                                          <p:spTgt spid="11"/>
                                        </p:tgtEl>
                                        <p:attrNameLst>
                                          <p:attrName>ppt_h</p:attrName>
                                        </p:attrNameLst>
                                      </p:cBhvr>
                                      <p:tavLst>
                                        <p:tav tm="0">
                                          <p:val>
                                            <p:strVal val="#ppt_h"/>
                                          </p:val>
                                        </p:tav>
                                        <p:tav tm="100000">
                                          <p:val>
                                            <p:strVal val="#ppt_h"/>
                                          </p:val>
                                        </p:tav>
                                      </p:tavLst>
                                    </p:anim>
                                  </p:childTnLst>
                                </p:cTn>
                              </p:par>
                            </p:childTnLst>
                          </p:cTn>
                        </p:par>
                        <p:par>
                          <p:cTn id="38" fill="hold">
                            <p:stCondLst>
                              <p:cond delay="500"/>
                            </p:stCondLst>
                            <p:childTnLst>
                              <p:par>
                                <p:cTn id="39" presetID="45" presetClass="exit" presetSubtype="0" fill="hold" nodeType="afterEffect">
                                  <p:stCondLst>
                                    <p:cond delay="0"/>
                                  </p:stCondLst>
                                  <p:childTnLst>
                                    <p:animEffect transition="out" filter="fade">
                                      <p:cBhvr>
                                        <p:cTn id="40" dur="250"/>
                                        <p:tgtEl>
                                          <p:spTgt spid="11"/>
                                        </p:tgtEl>
                                      </p:cBhvr>
                                    </p:animEffect>
                                    <p:anim calcmode="lin" valueType="num">
                                      <p:cBhvr>
                                        <p:cTn id="41" dur="25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2" dur="250"/>
                                        <p:tgtEl>
                                          <p:spTgt spid="11"/>
                                        </p:tgtEl>
                                        <p:attrNameLst>
                                          <p:attrName>ppt_h</p:attrName>
                                        </p:attrNameLst>
                                      </p:cBhvr>
                                      <p:tavLst>
                                        <p:tav tm="0">
                                          <p:val>
                                            <p:strVal val="ppt_h"/>
                                          </p:val>
                                        </p:tav>
                                        <p:tav tm="100000">
                                          <p:val>
                                            <p:strVal val="ppt_h"/>
                                          </p:val>
                                        </p:tav>
                                      </p:tavLst>
                                    </p:anim>
                                    <p:set>
                                      <p:cBhvr>
                                        <p:cTn id="43" dur="1" fill="hold">
                                          <p:stCondLst>
                                            <p:cond delay="249"/>
                                          </p:stCondLst>
                                        </p:cTn>
                                        <p:tgtEl>
                                          <p:spTgt spid="11"/>
                                        </p:tgtEl>
                                        <p:attrNameLst>
                                          <p:attrName>style.visibility</p:attrName>
                                        </p:attrNameLst>
                                      </p:cBhvr>
                                      <p:to>
                                        <p:strVal val="hidden"/>
                                      </p:to>
                                    </p:set>
                                  </p:childTnLst>
                                </p:cTn>
                              </p:par>
                            </p:childTnLst>
                          </p:cTn>
                        </p:par>
                        <p:par>
                          <p:cTn id="44" fill="hold">
                            <p:stCondLst>
                              <p:cond delay="750"/>
                            </p:stCondLst>
                            <p:childTnLst>
                              <p:par>
                                <p:cTn id="45" presetID="45"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anim calcmode="lin" valueType="num">
                                      <p:cBhvr>
                                        <p:cTn id="48" dur="500" fill="hold"/>
                                        <p:tgtEl>
                                          <p:spTgt spid="13"/>
                                        </p:tgtEl>
                                        <p:attrNameLst>
                                          <p:attrName>ppt_w</p:attrName>
                                        </p:attrNameLst>
                                      </p:cBhvr>
                                      <p:tavLst>
                                        <p:tav tm="0" fmla="#ppt_w*sin(2.5*pi*$)">
                                          <p:val>
                                            <p:fltVal val="0"/>
                                          </p:val>
                                        </p:tav>
                                        <p:tav tm="100000">
                                          <p:val>
                                            <p:fltVal val="1"/>
                                          </p:val>
                                        </p:tav>
                                      </p:tavLst>
                                    </p:anim>
                                    <p:anim calcmode="lin" valueType="num">
                                      <p:cBhvr>
                                        <p:cTn id="49" dur="500" fill="hold"/>
                                        <p:tgtEl>
                                          <p:spTgt spid="13"/>
                                        </p:tgtEl>
                                        <p:attrNameLst>
                                          <p:attrName>ppt_h</p:attrName>
                                        </p:attrNameLst>
                                      </p:cBhvr>
                                      <p:tavLst>
                                        <p:tav tm="0">
                                          <p:val>
                                            <p:strVal val="#ppt_h"/>
                                          </p:val>
                                        </p:tav>
                                        <p:tav tm="100000">
                                          <p:val>
                                            <p:strVal val="#ppt_h"/>
                                          </p:val>
                                        </p:tav>
                                      </p:tavLst>
                                    </p:anim>
                                  </p:childTnLst>
                                </p:cTn>
                              </p:par>
                              <p:par>
                                <p:cTn id="50" presetID="45" presetClass="entr" presetSubtype="0" fill="hold" nodeType="withEffect">
                                  <p:stCondLst>
                                    <p:cond delay="25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anim calcmode="lin" valueType="num">
                                      <p:cBhvr>
                                        <p:cTn id="53" dur="500" fill="hold"/>
                                        <p:tgtEl>
                                          <p:spTgt spid="14"/>
                                        </p:tgtEl>
                                        <p:attrNameLst>
                                          <p:attrName>ppt_w</p:attrName>
                                        </p:attrNameLst>
                                      </p:cBhvr>
                                      <p:tavLst>
                                        <p:tav tm="0" fmla="#ppt_w*sin(2.5*pi*$)">
                                          <p:val>
                                            <p:fltVal val="0"/>
                                          </p:val>
                                        </p:tav>
                                        <p:tav tm="100000">
                                          <p:val>
                                            <p:fltVal val="1"/>
                                          </p:val>
                                        </p:tav>
                                      </p:tavLst>
                                    </p:anim>
                                    <p:anim calcmode="lin" valueType="num">
                                      <p:cBhvr>
                                        <p:cTn id="54" dur="500" fill="hold"/>
                                        <p:tgtEl>
                                          <p:spTgt spid="14"/>
                                        </p:tgtEl>
                                        <p:attrNameLst>
                                          <p:attrName>ppt_h</p:attrName>
                                        </p:attrNameLst>
                                      </p:cBhvr>
                                      <p:tavLst>
                                        <p:tav tm="0">
                                          <p:val>
                                            <p:strVal val="#ppt_h"/>
                                          </p:val>
                                        </p:tav>
                                        <p:tav tm="100000">
                                          <p:val>
                                            <p:strVal val="#ppt_h"/>
                                          </p:val>
                                        </p:tav>
                                      </p:tavLst>
                                    </p:anim>
                                  </p:childTnLst>
                                </p:cTn>
                              </p:par>
                            </p:childTnLst>
                          </p:cTn>
                        </p:par>
                        <p:par>
                          <p:cTn id="55" fill="hold">
                            <p:stCondLst>
                              <p:cond delay="1500"/>
                            </p:stCondLst>
                            <p:childTnLst>
                              <p:par>
                                <p:cTn id="56" presetID="45" presetClass="exit" presetSubtype="0" fill="hold" nodeType="afterEffect">
                                  <p:stCondLst>
                                    <p:cond delay="0"/>
                                  </p:stCondLst>
                                  <p:childTnLst>
                                    <p:animEffect transition="out" filter="fade">
                                      <p:cBhvr>
                                        <p:cTn id="57" dur="250"/>
                                        <p:tgtEl>
                                          <p:spTgt spid="14"/>
                                        </p:tgtEl>
                                      </p:cBhvr>
                                    </p:animEffect>
                                    <p:anim calcmode="lin" valueType="num">
                                      <p:cBhvr>
                                        <p:cTn id="58" dur="2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9" dur="250"/>
                                        <p:tgtEl>
                                          <p:spTgt spid="14"/>
                                        </p:tgtEl>
                                        <p:attrNameLst>
                                          <p:attrName>ppt_h</p:attrName>
                                        </p:attrNameLst>
                                      </p:cBhvr>
                                      <p:tavLst>
                                        <p:tav tm="0">
                                          <p:val>
                                            <p:strVal val="ppt_h"/>
                                          </p:val>
                                        </p:tav>
                                        <p:tav tm="100000">
                                          <p:val>
                                            <p:strVal val="ppt_h"/>
                                          </p:val>
                                        </p:tav>
                                      </p:tavLst>
                                    </p:anim>
                                    <p:set>
                                      <p:cBhvr>
                                        <p:cTn id="60" dur="1" fill="hold">
                                          <p:stCondLst>
                                            <p:cond delay="249"/>
                                          </p:stCondLst>
                                        </p:cTn>
                                        <p:tgtEl>
                                          <p:spTgt spid="14"/>
                                        </p:tgtEl>
                                        <p:attrNameLst>
                                          <p:attrName>style.visibility</p:attrName>
                                        </p:attrNameLst>
                                      </p:cBhvr>
                                      <p:to>
                                        <p:strVal val="hidden"/>
                                      </p:to>
                                    </p:set>
                                  </p:childTnLst>
                                </p:cTn>
                              </p:par>
                            </p:childTnLst>
                          </p:cTn>
                        </p:par>
                        <p:par>
                          <p:cTn id="61" fill="hold">
                            <p:stCondLst>
                              <p:cond delay="1750"/>
                            </p:stCondLst>
                            <p:childTnLst>
                              <p:par>
                                <p:cTn id="62" presetID="45" presetClass="entr" presetSubtype="0" fill="hold"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anim calcmode="lin" valueType="num">
                                      <p:cBhvr>
                                        <p:cTn id="65" dur="500" fill="hold"/>
                                        <p:tgtEl>
                                          <p:spTgt spid="15"/>
                                        </p:tgtEl>
                                        <p:attrNameLst>
                                          <p:attrName>ppt_w</p:attrName>
                                        </p:attrNameLst>
                                      </p:cBhvr>
                                      <p:tavLst>
                                        <p:tav tm="0" fmla="#ppt_w*sin(2.5*pi*$)">
                                          <p:val>
                                            <p:fltVal val="0"/>
                                          </p:val>
                                        </p:tav>
                                        <p:tav tm="100000">
                                          <p:val>
                                            <p:fltVal val="1"/>
                                          </p:val>
                                        </p:tav>
                                      </p:tavLst>
                                    </p:anim>
                                    <p:anim calcmode="lin" valueType="num">
                                      <p:cBhvr>
                                        <p:cTn id="66" dur="500" fill="hold"/>
                                        <p:tgtEl>
                                          <p:spTgt spid="15"/>
                                        </p:tgtEl>
                                        <p:attrNameLst>
                                          <p:attrName>ppt_h</p:attrName>
                                        </p:attrNameLst>
                                      </p:cBhvr>
                                      <p:tavLst>
                                        <p:tav tm="0">
                                          <p:val>
                                            <p:strVal val="#ppt_h"/>
                                          </p:val>
                                        </p:tav>
                                        <p:tav tm="100000">
                                          <p:val>
                                            <p:strVal val="#ppt_h"/>
                                          </p:val>
                                        </p:tav>
                                      </p:tavLst>
                                    </p:anim>
                                  </p:childTnLst>
                                </p:cTn>
                              </p:par>
                              <p:par>
                                <p:cTn id="67" presetID="45" presetClass="entr" presetSubtype="0" fill="hold" nodeType="withEffect">
                                  <p:stCondLst>
                                    <p:cond delay="25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anim calcmode="lin" valueType="num">
                                      <p:cBhvr>
                                        <p:cTn id="70" dur="500" fill="hold"/>
                                        <p:tgtEl>
                                          <p:spTgt spid="16"/>
                                        </p:tgtEl>
                                        <p:attrNameLst>
                                          <p:attrName>ppt_w</p:attrName>
                                        </p:attrNameLst>
                                      </p:cBhvr>
                                      <p:tavLst>
                                        <p:tav tm="0" fmla="#ppt_w*sin(2.5*pi*$)">
                                          <p:val>
                                            <p:fltVal val="0"/>
                                          </p:val>
                                        </p:tav>
                                        <p:tav tm="100000">
                                          <p:val>
                                            <p:fltVal val="1"/>
                                          </p:val>
                                        </p:tav>
                                      </p:tavLst>
                                    </p:anim>
                                    <p:anim calcmode="lin" valueType="num">
                                      <p:cBhvr>
                                        <p:cTn id="71" dur="500" fill="hold"/>
                                        <p:tgtEl>
                                          <p:spTgt spid="16"/>
                                        </p:tgtEl>
                                        <p:attrNameLst>
                                          <p:attrName>ppt_h</p:attrName>
                                        </p:attrNameLst>
                                      </p:cBhvr>
                                      <p:tavLst>
                                        <p:tav tm="0">
                                          <p:val>
                                            <p:strVal val="#ppt_h"/>
                                          </p:val>
                                        </p:tav>
                                        <p:tav tm="100000">
                                          <p:val>
                                            <p:strVal val="#ppt_h"/>
                                          </p:val>
                                        </p:tav>
                                      </p:tavLst>
                                    </p:anim>
                                  </p:childTnLst>
                                </p:cTn>
                              </p:par>
                            </p:childTnLst>
                          </p:cTn>
                        </p:par>
                        <p:par>
                          <p:cTn id="72" fill="hold">
                            <p:stCondLst>
                              <p:cond delay="2500"/>
                            </p:stCondLst>
                            <p:childTnLst>
                              <p:par>
                                <p:cTn id="73" presetID="45" presetClass="exit" presetSubtype="0" fill="hold" nodeType="afterEffect">
                                  <p:stCondLst>
                                    <p:cond delay="0"/>
                                  </p:stCondLst>
                                  <p:childTnLst>
                                    <p:animEffect transition="out" filter="fade">
                                      <p:cBhvr>
                                        <p:cTn id="74" dur="250"/>
                                        <p:tgtEl>
                                          <p:spTgt spid="16"/>
                                        </p:tgtEl>
                                      </p:cBhvr>
                                    </p:animEffect>
                                    <p:anim calcmode="lin" valueType="num">
                                      <p:cBhvr>
                                        <p:cTn id="75" dur="25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6" dur="250"/>
                                        <p:tgtEl>
                                          <p:spTgt spid="16"/>
                                        </p:tgtEl>
                                        <p:attrNameLst>
                                          <p:attrName>ppt_h</p:attrName>
                                        </p:attrNameLst>
                                      </p:cBhvr>
                                      <p:tavLst>
                                        <p:tav tm="0">
                                          <p:val>
                                            <p:strVal val="ppt_h"/>
                                          </p:val>
                                        </p:tav>
                                        <p:tav tm="100000">
                                          <p:val>
                                            <p:strVal val="ppt_h"/>
                                          </p:val>
                                        </p:tav>
                                      </p:tavLst>
                                    </p:anim>
                                    <p:set>
                                      <p:cBhvr>
                                        <p:cTn id="77" dur="1" fill="hold">
                                          <p:stCondLst>
                                            <p:cond delay="249"/>
                                          </p:stCondLst>
                                        </p:cTn>
                                        <p:tgtEl>
                                          <p:spTgt spid="16"/>
                                        </p:tgtEl>
                                        <p:attrNameLst>
                                          <p:attrName>style.visibility</p:attrName>
                                        </p:attrNameLst>
                                      </p:cBhvr>
                                      <p:to>
                                        <p:strVal val="hidden"/>
                                      </p:to>
                                    </p:set>
                                  </p:childTnLst>
                                </p:cTn>
                              </p:par>
                            </p:childTnLst>
                          </p:cTn>
                        </p:par>
                        <p:par>
                          <p:cTn id="78" fill="hold">
                            <p:stCondLst>
                              <p:cond delay="2750"/>
                            </p:stCondLst>
                            <p:childTnLst>
                              <p:par>
                                <p:cTn id="79" presetID="45" presetClass="entr" presetSubtype="0" fill="hold"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anim calcmode="lin" valueType="num">
                                      <p:cBhvr>
                                        <p:cTn id="82" dur="500" fill="hold"/>
                                        <p:tgtEl>
                                          <p:spTgt spid="17"/>
                                        </p:tgtEl>
                                        <p:attrNameLst>
                                          <p:attrName>ppt_w</p:attrName>
                                        </p:attrNameLst>
                                      </p:cBhvr>
                                      <p:tavLst>
                                        <p:tav tm="0" fmla="#ppt_w*sin(2.5*pi*$)">
                                          <p:val>
                                            <p:fltVal val="0"/>
                                          </p:val>
                                        </p:tav>
                                        <p:tav tm="100000">
                                          <p:val>
                                            <p:fltVal val="1"/>
                                          </p:val>
                                        </p:tav>
                                      </p:tavLst>
                                    </p:anim>
                                    <p:anim calcmode="lin" valueType="num">
                                      <p:cBhvr>
                                        <p:cTn id="83" dur="500" fill="hold"/>
                                        <p:tgtEl>
                                          <p:spTgt spid="17"/>
                                        </p:tgtEl>
                                        <p:attrNameLst>
                                          <p:attrName>ppt_h</p:attrName>
                                        </p:attrNameLst>
                                      </p:cBhvr>
                                      <p:tavLst>
                                        <p:tav tm="0">
                                          <p:val>
                                            <p:strVal val="#ppt_h"/>
                                          </p:val>
                                        </p:tav>
                                        <p:tav tm="100000">
                                          <p:val>
                                            <p:strVal val="#ppt_h"/>
                                          </p:val>
                                        </p:tav>
                                      </p:tavLst>
                                    </p:anim>
                                  </p:childTnLst>
                                </p:cTn>
                              </p:par>
                              <p:par>
                                <p:cTn id="84" presetID="45" presetClass="entr" presetSubtype="0" fill="hold" nodeType="withEffect">
                                  <p:stCondLst>
                                    <p:cond delay="25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anim calcmode="lin" valueType="num">
                                      <p:cBhvr>
                                        <p:cTn id="87" dur="500" fill="hold"/>
                                        <p:tgtEl>
                                          <p:spTgt spid="18"/>
                                        </p:tgtEl>
                                        <p:attrNameLst>
                                          <p:attrName>ppt_w</p:attrName>
                                        </p:attrNameLst>
                                      </p:cBhvr>
                                      <p:tavLst>
                                        <p:tav tm="0" fmla="#ppt_w*sin(2.5*pi*$)">
                                          <p:val>
                                            <p:fltVal val="0"/>
                                          </p:val>
                                        </p:tav>
                                        <p:tav tm="100000">
                                          <p:val>
                                            <p:fltVal val="1"/>
                                          </p:val>
                                        </p:tav>
                                      </p:tavLst>
                                    </p:anim>
                                    <p:anim calcmode="lin" valueType="num">
                                      <p:cBhvr>
                                        <p:cTn id="88" dur="500" fill="hold"/>
                                        <p:tgtEl>
                                          <p:spTgt spid="18"/>
                                        </p:tgtEl>
                                        <p:attrNameLst>
                                          <p:attrName>ppt_h</p:attrName>
                                        </p:attrNameLst>
                                      </p:cBhvr>
                                      <p:tavLst>
                                        <p:tav tm="0">
                                          <p:val>
                                            <p:strVal val="#ppt_h"/>
                                          </p:val>
                                        </p:tav>
                                        <p:tav tm="100000">
                                          <p:val>
                                            <p:strVal val="#ppt_h"/>
                                          </p:val>
                                        </p:tav>
                                      </p:tavLst>
                                    </p:anim>
                                  </p:childTnLst>
                                </p:cTn>
                              </p:par>
                            </p:childTnLst>
                          </p:cTn>
                        </p:par>
                        <p:par>
                          <p:cTn id="89" fill="hold">
                            <p:stCondLst>
                              <p:cond delay="3500"/>
                            </p:stCondLst>
                            <p:childTnLst>
                              <p:par>
                                <p:cTn id="90" presetID="45" presetClass="exit" presetSubtype="0" fill="hold" nodeType="afterEffect">
                                  <p:stCondLst>
                                    <p:cond delay="0"/>
                                  </p:stCondLst>
                                  <p:childTnLst>
                                    <p:animEffect transition="out" filter="fade">
                                      <p:cBhvr>
                                        <p:cTn id="91" dur="250"/>
                                        <p:tgtEl>
                                          <p:spTgt spid="18"/>
                                        </p:tgtEl>
                                      </p:cBhvr>
                                    </p:animEffect>
                                    <p:anim calcmode="lin" valueType="num">
                                      <p:cBhvr>
                                        <p:cTn id="92" dur="250"/>
                                        <p:tgtEl>
                                          <p:spTgt spid="1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93" dur="250"/>
                                        <p:tgtEl>
                                          <p:spTgt spid="18"/>
                                        </p:tgtEl>
                                        <p:attrNameLst>
                                          <p:attrName>ppt_h</p:attrName>
                                        </p:attrNameLst>
                                      </p:cBhvr>
                                      <p:tavLst>
                                        <p:tav tm="0">
                                          <p:val>
                                            <p:strVal val="ppt_h"/>
                                          </p:val>
                                        </p:tav>
                                        <p:tav tm="100000">
                                          <p:val>
                                            <p:strVal val="ppt_h"/>
                                          </p:val>
                                        </p:tav>
                                      </p:tavLst>
                                    </p:anim>
                                    <p:set>
                                      <p:cBhvr>
                                        <p:cTn id="94" dur="1" fill="hold">
                                          <p:stCondLst>
                                            <p:cond delay="249"/>
                                          </p:stCondLst>
                                        </p:cTn>
                                        <p:tgtEl>
                                          <p:spTgt spid="18"/>
                                        </p:tgtEl>
                                        <p:attrNameLst>
                                          <p:attrName>style.visibility</p:attrName>
                                        </p:attrNameLst>
                                      </p:cBhvr>
                                      <p:to>
                                        <p:strVal val="hidden"/>
                                      </p:to>
                                    </p:set>
                                  </p:childTnLst>
                                </p:cTn>
                              </p:par>
                            </p:childTnLst>
                          </p:cTn>
                        </p:par>
                        <p:par>
                          <p:cTn id="95" fill="hold">
                            <p:stCondLst>
                              <p:cond delay="3750"/>
                            </p:stCondLst>
                            <p:childTnLst>
                              <p:par>
                                <p:cTn id="96" presetID="45" presetClass="entr" presetSubtype="0" fill="hold" nodeType="after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500"/>
                                        <p:tgtEl>
                                          <p:spTgt spid="19"/>
                                        </p:tgtEl>
                                      </p:cBhvr>
                                    </p:animEffect>
                                    <p:anim calcmode="lin" valueType="num">
                                      <p:cBhvr>
                                        <p:cTn id="99" dur="500" fill="hold"/>
                                        <p:tgtEl>
                                          <p:spTgt spid="19"/>
                                        </p:tgtEl>
                                        <p:attrNameLst>
                                          <p:attrName>ppt_w</p:attrName>
                                        </p:attrNameLst>
                                      </p:cBhvr>
                                      <p:tavLst>
                                        <p:tav tm="0" fmla="#ppt_w*sin(2.5*pi*$)">
                                          <p:val>
                                            <p:fltVal val="0"/>
                                          </p:val>
                                        </p:tav>
                                        <p:tav tm="100000">
                                          <p:val>
                                            <p:fltVal val="1"/>
                                          </p:val>
                                        </p:tav>
                                      </p:tavLst>
                                    </p:anim>
                                    <p:anim calcmode="lin" valueType="num">
                                      <p:cBhvr>
                                        <p:cTn id="100" dur="500" fill="hold"/>
                                        <p:tgtEl>
                                          <p:spTgt spid="19"/>
                                        </p:tgtEl>
                                        <p:attrNameLst>
                                          <p:attrName>ppt_h</p:attrName>
                                        </p:attrNameLst>
                                      </p:cBhvr>
                                      <p:tavLst>
                                        <p:tav tm="0">
                                          <p:val>
                                            <p:strVal val="#ppt_h"/>
                                          </p:val>
                                        </p:tav>
                                        <p:tav tm="100000">
                                          <p:val>
                                            <p:strVal val="#ppt_h"/>
                                          </p:val>
                                        </p:tav>
                                      </p:tavLst>
                                    </p:anim>
                                  </p:childTnLst>
                                </p:cTn>
                              </p:par>
                              <p:par>
                                <p:cTn id="101" presetID="26" presetClass="entr" presetSubtype="0" fill="hold" nodeType="withEffect">
                                  <p:stCondLst>
                                    <p:cond delay="250"/>
                                  </p:stCondLst>
                                  <p:childTnLst>
                                    <p:set>
                                      <p:cBhvr>
                                        <p:cTn id="102" dur="1" fill="hold">
                                          <p:stCondLst>
                                            <p:cond delay="0"/>
                                          </p:stCondLst>
                                        </p:cTn>
                                        <p:tgtEl>
                                          <p:spTgt spid="10"/>
                                        </p:tgtEl>
                                        <p:attrNameLst>
                                          <p:attrName>style.visibility</p:attrName>
                                        </p:attrNameLst>
                                      </p:cBhvr>
                                      <p:to>
                                        <p:strVal val="visible"/>
                                      </p:to>
                                    </p:set>
                                    <p:animEffect transition="in" filter="wipe(down)">
                                      <p:cBhvr>
                                        <p:cTn id="103" dur="217">
                                          <p:stCondLst>
                                            <p:cond delay="0"/>
                                          </p:stCondLst>
                                        </p:cTn>
                                        <p:tgtEl>
                                          <p:spTgt spid="10"/>
                                        </p:tgtEl>
                                      </p:cBhvr>
                                    </p:animEffect>
                                    <p:anim calcmode="lin" valueType="num">
                                      <p:cBhvr>
                                        <p:cTn id="104" dur="683"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5" dur="249"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6" dur="249" tmFilter="0, 0; 0.125,0.2665; 0.25,0.4; 0.375,0.465; 0.5,0.5;  0.625,0.535; 0.75,0.6; 0.875,0.7335; 1,1">
                                          <p:stCondLst>
                                            <p:cond delay="249"/>
                                          </p:stCondLst>
                                        </p:cTn>
                                        <p:tgtEl>
                                          <p:spTgt spid="10"/>
                                        </p:tgtEl>
                                        <p:attrNameLst>
                                          <p:attrName>ppt_y</p:attrName>
                                        </p:attrNameLst>
                                      </p:cBhvr>
                                      <p:tavLst>
                                        <p:tav tm="0" fmla="#ppt_y-sin(pi*$)/9">
                                          <p:val>
                                            <p:fltVal val="0"/>
                                          </p:val>
                                        </p:tav>
                                        <p:tav tm="100000">
                                          <p:val>
                                            <p:fltVal val="1"/>
                                          </p:val>
                                        </p:tav>
                                      </p:tavLst>
                                    </p:anim>
                                    <p:anim calcmode="lin" valueType="num">
                                      <p:cBhvr>
                                        <p:cTn id="107" dur="124" tmFilter="0, 0; 0.125,0.2665; 0.25,0.4; 0.375,0.465; 0.5,0.5;  0.625,0.535; 0.75,0.6; 0.875,0.7335; 1,1">
                                          <p:stCondLst>
                                            <p:cond delay="497"/>
                                          </p:stCondLst>
                                        </p:cTn>
                                        <p:tgtEl>
                                          <p:spTgt spid="10"/>
                                        </p:tgtEl>
                                        <p:attrNameLst>
                                          <p:attrName>ppt_y</p:attrName>
                                        </p:attrNameLst>
                                      </p:cBhvr>
                                      <p:tavLst>
                                        <p:tav tm="0" fmla="#ppt_y-sin(pi*$)/27">
                                          <p:val>
                                            <p:fltVal val="0"/>
                                          </p:val>
                                        </p:tav>
                                        <p:tav tm="100000">
                                          <p:val>
                                            <p:fltVal val="1"/>
                                          </p:val>
                                        </p:tav>
                                      </p:tavLst>
                                    </p:anim>
                                    <p:anim calcmode="lin" valueType="num">
                                      <p:cBhvr>
                                        <p:cTn id="108" dur="62" tmFilter="0, 0; 0.125,0.2665; 0.25,0.4; 0.375,0.465; 0.5,0.5;  0.625,0.535; 0.75,0.6; 0.875,0.7335; 1,1">
                                          <p:stCondLst>
                                            <p:cond delay="621"/>
                                          </p:stCondLst>
                                        </p:cTn>
                                        <p:tgtEl>
                                          <p:spTgt spid="10"/>
                                        </p:tgtEl>
                                        <p:attrNameLst>
                                          <p:attrName>ppt_y</p:attrName>
                                        </p:attrNameLst>
                                      </p:cBhvr>
                                      <p:tavLst>
                                        <p:tav tm="0" fmla="#ppt_y-sin(pi*$)/81">
                                          <p:val>
                                            <p:fltVal val="0"/>
                                          </p:val>
                                        </p:tav>
                                        <p:tav tm="100000">
                                          <p:val>
                                            <p:fltVal val="1"/>
                                          </p:val>
                                        </p:tav>
                                      </p:tavLst>
                                    </p:anim>
                                    <p:animScale>
                                      <p:cBhvr>
                                        <p:cTn id="109" dur="10">
                                          <p:stCondLst>
                                            <p:cond delay="244"/>
                                          </p:stCondLst>
                                        </p:cTn>
                                        <p:tgtEl>
                                          <p:spTgt spid="10"/>
                                        </p:tgtEl>
                                      </p:cBhvr>
                                      <p:to x="100000" y="60000"/>
                                    </p:animScale>
                                    <p:animScale>
                                      <p:cBhvr>
                                        <p:cTn id="110" dur="62" decel="50000">
                                          <p:stCondLst>
                                            <p:cond delay="254"/>
                                          </p:stCondLst>
                                        </p:cTn>
                                        <p:tgtEl>
                                          <p:spTgt spid="10"/>
                                        </p:tgtEl>
                                      </p:cBhvr>
                                      <p:to x="100000" y="100000"/>
                                    </p:animScale>
                                    <p:animScale>
                                      <p:cBhvr>
                                        <p:cTn id="111" dur="10">
                                          <p:stCondLst>
                                            <p:cond delay="492"/>
                                          </p:stCondLst>
                                        </p:cTn>
                                        <p:tgtEl>
                                          <p:spTgt spid="10"/>
                                        </p:tgtEl>
                                      </p:cBhvr>
                                      <p:to x="100000" y="80000"/>
                                    </p:animScale>
                                    <p:animScale>
                                      <p:cBhvr>
                                        <p:cTn id="112" dur="62" decel="50000">
                                          <p:stCondLst>
                                            <p:cond delay="502"/>
                                          </p:stCondLst>
                                        </p:cTn>
                                        <p:tgtEl>
                                          <p:spTgt spid="10"/>
                                        </p:tgtEl>
                                      </p:cBhvr>
                                      <p:to x="100000" y="100000"/>
                                    </p:animScale>
                                    <p:animScale>
                                      <p:cBhvr>
                                        <p:cTn id="113" dur="10">
                                          <p:stCondLst>
                                            <p:cond delay="616"/>
                                          </p:stCondLst>
                                        </p:cTn>
                                        <p:tgtEl>
                                          <p:spTgt spid="10"/>
                                        </p:tgtEl>
                                      </p:cBhvr>
                                      <p:to x="100000" y="90000"/>
                                    </p:animScale>
                                    <p:animScale>
                                      <p:cBhvr>
                                        <p:cTn id="114" dur="62" decel="50000">
                                          <p:stCondLst>
                                            <p:cond delay="625"/>
                                          </p:stCondLst>
                                        </p:cTn>
                                        <p:tgtEl>
                                          <p:spTgt spid="10"/>
                                        </p:tgtEl>
                                      </p:cBhvr>
                                      <p:to x="100000" y="100000"/>
                                    </p:animScale>
                                    <p:animScale>
                                      <p:cBhvr>
                                        <p:cTn id="115" dur="10">
                                          <p:stCondLst>
                                            <p:cond delay="678"/>
                                          </p:stCondLst>
                                        </p:cTn>
                                        <p:tgtEl>
                                          <p:spTgt spid="10"/>
                                        </p:tgtEl>
                                      </p:cBhvr>
                                      <p:to x="100000" y="95000"/>
                                    </p:animScale>
                                    <p:animScale>
                                      <p:cBhvr>
                                        <p:cTn id="116" dur="62" decel="50000">
                                          <p:stCondLst>
                                            <p:cond delay="688"/>
                                          </p:stCondLst>
                                        </p:cTn>
                                        <p:tgtEl>
                                          <p:spTgt spid="10"/>
                                        </p:tgtEl>
                                      </p:cBhvr>
                                      <p:to x="100000" y="100000"/>
                                    </p:animScale>
                                  </p:childTnLst>
                                </p:cTn>
                              </p:par>
                              <p:par>
                                <p:cTn id="117" presetID="8" presetClass="emph" presetSubtype="0" fill="hold" nodeType="withEffect">
                                  <p:stCondLst>
                                    <p:cond delay="0"/>
                                  </p:stCondLst>
                                  <p:childTnLst>
                                    <p:animRot by="21600000">
                                      <p:cBhvr>
                                        <p:cTn id="118" dur="1000" fill="hold"/>
                                        <p:tgtEl>
                                          <p:spTgt spid="10"/>
                                        </p:tgtEl>
                                        <p:attrNameLst>
                                          <p:attrName>r</p:attrName>
                                        </p:attrNameLst>
                                      </p:cBhvr>
                                    </p:animRot>
                                  </p:childTnLst>
                                </p:cTn>
                              </p:par>
                              <p:par>
                                <p:cTn id="119" presetID="32" presetClass="emph" presetSubtype="0" fill="hold" nodeType="withEffect">
                                  <p:stCondLst>
                                    <p:cond delay="500"/>
                                  </p:stCondLst>
                                  <p:childTnLst>
                                    <p:animRot by="120000">
                                      <p:cBhvr>
                                        <p:cTn id="120" dur="100" fill="hold">
                                          <p:stCondLst>
                                            <p:cond delay="0"/>
                                          </p:stCondLst>
                                        </p:cTn>
                                        <p:tgtEl>
                                          <p:spTgt spid="10"/>
                                        </p:tgtEl>
                                        <p:attrNameLst>
                                          <p:attrName>r</p:attrName>
                                        </p:attrNameLst>
                                      </p:cBhvr>
                                    </p:animRot>
                                    <p:animRot by="-240000">
                                      <p:cBhvr>
                                        <p:cTn id="121" dur="200" fill="hold">
                                          <p:stCondLst>
                                            <p:cond delay="200"/>
                                          </p:stCondLst>
                                        </p:cTn>
                                        <p:tgtEl>
                                          <p:spTgt spid="10"/>
                                        </p:tgtEl>
                                        <p:attrNameLst>
                                          <p:attrName>r</p:attrName>
                                        </p:attrNameLst>
                                      </p:cBhvr>
                                    </p:animRot>
                                    <p:animRot by="240000">
                                      <p:cBhvr>
                                        <p:cTn id="122" dur="200" fill="hold">
                                          <p:stCondLst>
                                            <p:cond delay="400"/>
                                          </p:stCondLst>
                                        </p:cTn>
                                        <p:tgtEl>
                                          <p:spTgt spid="10"/>
                                        </p:tgtEl>
                                        <p:attrNameLst>
                                          <p:attrName>r</p:attrName>
                                        </p:attrNameLst>
                                      </p:cBhvr>
                                    </p:animRot>
                                    <p:animRot by="-240000">
                                      <p:cBhvr>
                                        <p:cTn id="123" dur="200" fill="hold">
                                          <p:stCondLst>
                                            <p:cond delay="600"/>
                                          </p:stCondLst>
                                        </p:cTn>
                                        <p:tgtEl>
                                          <p:spTgt spid="10"/>
                                        </p:tgtEl>
                                        <p:attrNameLst>
                                          <p:attrName>r</p:attrName>
                                        </p:attrNameLst>
                                      </p:cBhvr>
                                    </p:animRot>
                                    <p:animRot by="120000">
                                      <p:cBhvr>
                                        <p:cTn id="124"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D78652B-168A-7977-D2F4-B20AD36A5983}"/>
              </a:ext>
            </a:extLst>
          </p:cNvPr>
          <p:cNvGraphicFramePr/>
          <p:nvPr>
            <p:extLst>
              <p:ext uri="{D42A27DB-BD31-4B8C-83A1-F6EECF244321}">
                <p14:modId xmlns:p14="http://schemas.microsoft.com/office/powerpoint/2010/main" val="2786048558"/>
              </p:ext>
            </p:extLst>
          </p:nvPr>
        </p:nvGraphicFramePr>
        <p:xfrm>
          <a:off x="287524" y="476672"/>
          <a:ext cx="8568952" cy="21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owchart: Preparation 5">
            <a:extLst>
              <a:ext uri="{FF2B5EF4-FFF2-40B4-BE49-F238E27FC236}">
                <a16:creationId xmlns:a16="http://schemas.microsoft.com/office/drawing/2014/main" id="{68BBDD96-0A64-2C79-D38C-7A51EC7AE792}"/>
              </a:ext>
            </a:extLst>
          </p:cNvPr>
          <p:cNvSpPr/>
          <p:nvPr/>
        </p:nvSpPr>
        <p:spPr bwMode="auto">
          <a:xfrm>
            <a:off x="276492" y="1556792"/>
            <a:ext cx="2711332" cy="832132"/>
          </a:xfrm>
          <a:prstGeom prst="flowChartPreparation">
            <a:avLst/>
          </a:prstGeom>
          <a:solidFill>
            <a:srgbClr val="811815"/>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Profils</a:t>
            </a:r>
          </a:p>
        </p:txBody>
      </p:sp>
      <p:sp>
        <p:nvSpPr>
          <p:cNvPr id="9" name="Rectangle 8">
            <a:extLst>
              <a:ext uri="{FF2B5EF4-FFF2-40B4-BE49-F238E27FC236}">
                <a16:creationId xmlns:a16="http://schemas.microsoft.com/office/drawing/2014/main" id="{3802F077-C0AA-B573-09F4-70A1A844A921}"/>
              </a:ext>
            </a:extLst>
          </p:cNvPr>
          <p:cNvSpPr/>
          <p:nvPr/>
        </p:nvSpPr>
        <p:spPr bwMode="auto">
          <a:xfrm>
            <a:off x="298500" y="1988840"/>
            <a:ext cx="8557976" cy="1728192"/>
          </a:xfrm>
          <a:prstGeom prst="rect">
            <a:avLst/>
          </a:prstGeom>
          <a:solidFill>
            <a:schemeClr val="bg1"/>
          </a:solidFill>
          <a:ln w="28575" cap="flat" cmpd="sng" algn="ctr">
            <a:solidFill>
              <a:srgbClr val="8118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3366" lvl="1" indent="-141683">
              <a:buFont typeface="Arial"/>
              <a:buChar char="•"/>
            </a:pPr>
            <a:r>
              <a:rPr lang="fr-CH" b="1" dirty="0">
                <a:solidFill>
                  <a:srgbClr val="000000"/>
                </a:solidFill>
                <a:latin typeface="Garamond" panose="02020404030301010803" pitchFamily="18" charset="0"/>
              </a:rPr>
              <a:t>Recherche sur la Base de Données</a:t>
            </a:r>
          </a:p>
          <a:p>
            <a:pPr marL="141683" lvl="1"/>
            <a:r>
              <a:rPr lang="fr-CH" u="none" dirty="0">
                <a:solidFill>
                  <a:srgbClr val="000000"/>
                </a:solidFill>
                <a:latin typeface="Garamond" panose="02020404030301010803" pitchFamily="18" charset="0"/>
              </a:rPr>
              <a:t>Recherche sur la Base de Donnée afin d’en tirer des résultats HES-UNI-EPFZ (école militaire)</a:t>
            </a:r>
          </a:p>
          <a:p>
            <a:pPr marL="141683" lvl="1"/>
            <a:r>
              <a:rPr lang="fr-CH" u="none" dirty="0">
                <a:solidFill>
                  <a:srgbClr val="000000"/>
                </a:solidFill>
                <a:latin typeface="Garamond" panose="02020404030301010803" pitchFamily="18" charset="0"/>
              </a:rPr>
              <a:t>&gt; </a:t>
            </a:r>
            <a:r>
              <a:rPr lang="fr-CH" i="1" u="none" dirty="0">
                <a:solidFill>
                  <a:srgbClr val="000000"/>
                </a:solidFill>
                <a:latin typeface="Garamond" panose="02020404030301010803" pitchFamily="18" charset="0"/>
              </a:rPr>
              <a:t>Création, Automatisation et Gestion centralisée d’une Base de Donnée sécurisée</a:t>
            </a:r>
          </a:p>
          <a:p>
            <a:pPr marL="141683" lvl="1"/>
            <a:r>
              <a:rPr lang="fr-CH" i="1" u="none" dirty="0">
                <a:solidFill>
                  <a:srgbClr val="000000"/>
                </a:solidFill>
                <a:latin typeface="Garamond" panose="02020404030301010803" pitchFamily="18" charset="0"/>
              </a:rPr>
              <a:t>Utiliser les outils d’Intelligence Artificielle sur la Base de donnée, le Déroulement des parties, des Opposants</a:t>
            </a:r>
          </a:p>
          <a:p>
            <a:pPr marL="141683" lvl="1"/>
            <a:r>
              <a:rPr lang="fr-CH" i="1" u="none" dirty="0">
                <a:solidFill>
                  <a:srgbClr val="000000"/>
                </a:solidFill>
                <a:latin typeface="Garamond" panose="02020404030301010803" pitchFamily="18" charset="0"/>
              </a:rPr>
              <a:t>Opportunités: Développer les théories de leadership, Simulation des Comportements Humains, Communauté</a:t>
            </a:r>
            <a:br>
              <a:rPr lang="fr-CH" i="1" u="none" dirty="0">
                <a:solidFill>
                  <a:srgbClr val="000000"/>
                </a:solidFill>
                <a:latin typeface="Garamond" panose="02020404030301010803" pitchFamily="18" charset="0"/>
              </a:rPr>
            </a:br>
            <a:endParaRPr lang="fr-CH" i="1" u="none" dirty="0">
              <a:solidFill>
                <a:srgbClr val="000000"/>
              </a:solidFill>
              <a:latin typeface="Garamond" panose="02020404030301010803" pitchFamily="18" charset="0"/>
            </a:endParaRPr>
          </a:p>
        </p:txBody>
      </p:sp>
      <p:sp>
        <p:nvSpPr>
          <p:cNvPr id="5" name="Title 1">
            <a:extLst>
              <a:ext uri="{FF2B5EF4-FFF2-40B4-BE49-F238E27FC236}">
                <a16:creationId xmlns:a16="http://schemas.microsoft.com/office/drawing/2014/main" id="{C52B48F3-A6F9-6760-7D69-46F03ECFD80D}"/>
              </a:ext>
            </a:extLst>
          </p:cNvPr>
          <p:cNvSpPr>
            <a:spLocks noGrp="1"/>
          </p:cNvSpPr>
          <p:nvPr>
            <p:ph type="title"/>
          </p:nvPr>
        </p:nvSpPr>
        <p:spPr>
          <a:xfrm>
            <a:off x="685470" y="-218032"/>
            <a:ext cx="7772400" cy="1143000"/>
          </a:xfrm>
        </p:spPr>
        <p:txBody>
          <a:bodyPr/>
          <a:lstStyle/>
          <a:p>
            <a:r>
              <a:rPr lang="fr-CH" altLang="fr-FR" sz="1600" dirty="0">
                <a:solidFill>
                  <a:srgbClr val="932D1C"/>
                </a:solidFill>
                <a:latin typeface="Arnold Bocklin MN" panose="02000503000000020004" pitchFamily="2" charset="0"/>
              </a:rPr>
              <a:t>Le VOBAN</a:t>
            </a:r>
            <a:r>
              <a:rPr lang="fr-CH" altLang="fr-FR" sz="2000" dirty="0">
                <a:solidFill>
                  <a:srgbClr val="C13B25"/>
                </a:solidFill>
                <a:latin typeface="Arnold Boecklin" panose="04027200000000000000" pitchFamily="82" charset="0"/>
              </a:rPr>
              <a:t> </a:t>
            </a:r>
            <a:br>
              <a:rPr lang="fr-CH" altLang="fr-FR" sz="2000" dirty="0">
                <a:solidFill>
                  <a:srgbClr val="C13B25"/>
                </a:solidFill>
                <a:latin typeface="Arnold Boecklin" panose="04027200000000000000" pitchFamily="82" charset="0"/>
              </a:rPr>
            </a:br>
            <a:r>
              <a:rPr lang="fr-CH" altLang="fr-FR" sz="2800" b="1" u="sng" dirty="0">
                <a:solidFill>
                  <a:srgbClr val="932D1C"/>
                </a:solidFill>
                <a:latin typeface="Romanus" panose="02000500000000000000" pitchFamily="50" charset="0"/>
              </a:rPr>
              <a:t>Prochaines Étapes</a:t>
            </a:r>
            <a:endParaRPr lang="fr-CH" dirty="0">
              <a:solidFill>
                <a:srgbClr val="C13B25"/>
              </a:solidFill>
              <a:latin typeface="Arnold Boecklin" panose="04027200000000000000" pitchFamily="82" charset="0"/>
            </a:endParaRPr>
          </a:p>
        </p:txBody>
      </p:sp>
      <p:grpSp>
        <p:nvGrpSpPr>
          <p:cNvPr id="2" name="Group 1">
            <a:extLst>
              <a:ext uri="{FF2B5EF4-FFF2-40B4-BE49-F238E27FC236}">
                <a16:creationId xmlns:a16="http://schemas.microsoft.com/office/drawing/2014/main" id="{5E5630AB-B818-7017-E88D-A912D6226F08}"/>
              </a:ext>
            </a:extLst>
          </p:cNvPr>
          <p:cNvGrpSpPr/>
          <p:nvPr/>
        </p:nvGrpSpPr>
        <p:grpSpPr>
          <a:xfrm>
            <a:off x="270976" y="3861048"/>
            <a:ext cx="8560583" cy="1584168"/>
            <a:chOff x="4184" y="321843"/>
            <a:chExt cx="8560583" cy="1584168"/>
          </a:xfrm>
          <a:solidFill>
            <a:schemeClr val="bg2">
              <a:lumMod val="75000"/>
            </a:schemeClr>
          </a:solidFill>
          <a:scene3d>
            <a:camera prst="orthographicFront">
              <a:rot lat="0" lon="0" rev="0"/>
            </a:camera>
            <a:lightRig rig="soft" dir="t">
              <a:rot lat="0" lon="0" rev="0"/>
            </a:lightRig>
          </a:scene3d>
        </p:grpSpPr>
        <p:sp>
          <p:nvSpPr>
            <p:cNvPr id="3" name="Rectangle: Beveled 2">
              <a:extLst>
                <a:ext uri="{FF2B5EF4-FFF2-40B4-BE49-F238E27FC236}">
                  <a16:creationId xmlns:a16="http://schemas.microsoft.com/office/drawing/2014/main" id="{8DBB238A-0EF0-2A68-E1A6-EBA543984990}"/>
                </a:ext>
              </a:extLst>
            </p:cNvPr>
            <p:cNvSpPr/>
            <p:nvPr/>
          </p:nvSpPr>
          <p:spPr>
            <a:xfrm>
              <a:off x="4184" y="321843"/>
              <a:ext cx="8560583" cy="1584168"/>
            </a:xfrm>
            <a:prstGeom prst="bevel">
              <a:avLst/>
            </a:prstGeom>
            <a:grpFill/>
            <a:ln>
              <a:noFill/>
            </a:ln>
            <a:effectLst>
              <a:outerShdw blurRad="107950" dist="12700" dir="5400000" algn="ctr">
                <a:srgbClr val="000000"/>
              </a:outerShdw>
            </a:effectLst>
            <a:sp3d contourW="44450" prstMaterial="matte">
              <a:contourClr>
                <a:srgbClr val="FFFFFF"/>
              </a:contourClr>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Rectangle: Beveled 4">
              <a:extLst>
                <a:ext uri="{FF2B5EF4-FFF2-40B4-BE49-F238E27FC236}">
                  <a16:creationId xmlns:a16="http://schemas.microsoft.com/office/drawing/2014/main" id="{3E08ADAF-3AA6-3174-22BA-A513402BA77E}"/>
                </a:ext>
              </a:extLst>
            </p:cNvPr>
            <p:cNvSpPr txBox="1"/>
            <p:nvPr/>
          </p:nvSpPr>
          <p:spPr>
            <a:xfrm>
              <a:off x="202205" y="519864"/>
              <a:ext cx="8164541" cy="1188126"/>
            </a:xfrm>
            <a:prstGeom prst="rect">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br>
                <a:rPr lang="fr-CH" sz="18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br>
              <a:r>
                <a:rPr lang="fr-CH" sz="4000" b="1" u="sng" kern="1200" dirty="0">
                  <a:ln>
                    <a:solidFill>
                      <a:schemeClr val="bg2">
                        <a:lumMod val="60000"/>
                        <a:lumOff val="40000"/>
                      </a:schemeClr>
                    </a:solidFill>
                  </a:ln>
                  <a:solidFill>
                    <a:schemeClr val="bg1"/>
                  </a:solidFill>
                  <a:effectLst>
                    <a:outerShdw blurRad="50800" dist="38100" dir="5400000" algn="t" rotWithShape="0">
                      <a:prstClr val="black">
                        <a:alpha val="40000"/>
                      </a:prstClr>
                    </a:outerShdw>
                  </a:effectLst>
                  <a:latin typeface="Garamond" panose="02020404030301010803" pitchFamily="18" charset="0"/>
                </a:rPr>
                <a:t>Axe Commercial</a:t>
              </a:r>
            </a:p>
            <a:p>
              <a:pPr marL="0" lvl="0" indent="0" algn="ctr" defTabSz="800100">
                <a:lnSpc>
                  <a:spcPct val="90000"/>
                </a:lnSpc>
                <a:spcBef>
                  <a:spcPct val="0"/>
                </a:spcBef>
                <a:spcAft>
                  <a:spcPct val="35000"/>
                </a:spcAft>
                <a:buNone/>
              </a:pPr>
              <a:endParaRPr lang="fr-CH" sz="2000" b="1" kern="1200" dirty="0">
                <a:solidFill>
                  <a:schemeClr val="tx1"/>
                </a:solidFill>
              </a:endParaRPr>
            </a:p>
            <a:p>
              <a:pPr marL="0" lvl="0" indent="0" algn="ctr" defTabSz="800100">
                <a:lnSpc>
                  <a:spcPct val="90000"/>
                </a:lnSpc>
                <a:spcBef>
                  <a:spcPct val="0"/>
                </a:spcBef>
                <a:spcAft>
                  <a:spcPct val="35000"/>
                </a:spcAft>
                <a:buNone/>
              </a:pPr>
              <a:endParaRPr lang="fr-CH" sz="2000" b="1" kern="1200" dirty="0">
                <a:solidFill>
                  <a:schemeClr val="tx1"/>
                </a:solidFill>
              </a:endParaRPr>
            </a:p>
          </p:txBody>
        </p:sp>
      </p:grpSp>
      <p:sp>
        <p:nvSpPr>
          <p:cNvPr id="10" name="Trapezoid 9">
            <a:extLst>
              <a:ext uri="{FF2B5EF4-FFF2-40B4-BE49-F238E27FC236}">
                <a16:creationId xmlns:a16="http://schemas.microsoft.com/office/drawing/2014/main" id="{AF8F682F-FF1D-8902-E137-DC0EEEB68443}"/>
              </a:ext>
            </a:extLst>
          </p:cNvPr>
          <p:cNvSpPr/>
          <p:nvPr/>
        </p:nvSpPr>
        <p:spPr bwMode="auto">
          <a:xfrm>
            <a:off x="6102650" y="4590188"/>
            <a:ext cx="2711332" cy="504012"/>
          </a:xfrm>
          <a:prstGeom prst="trapezoid">
            <a:avLst/>
          </a:prstGeom>
          <a:solidFill>
            <a:srgbClr val="58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algn="ctr"/>
            <a:r>
              <a:rPr kumimoji="0" lang="fr-CH" sz="2000" b="0" i="0" u="sng" strike="noStrike" cap="none" normalizeH="0" baseline="0" dirty="0">
                <a:ln>
                  <a:noFill/>
                </a:ln>
                <a:solidFill>
                  <a:srgbClr val="FFFFFF"/>
                </a:solidFill>
                <a:effectLst/>
                <a:latin typeface="Arnold Bocklin MN" panose="02000503000000020004" pitchFamily="2" charset="0"/>
              </a:rPr>
              <a:t>Utilisation</a:t>
            </a:r>
          </a:p>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 </a:t>
            </a:r>
          </a:p>
        </p:txBody>
      </p:sp>
      <p:sp>
        <p:nvSpPr>
          <p:cNvPr id="11" name="Rectangle 10">
            <a:extLst>
              <a:ext uri="{FF2B5EF4-FFF2-40B4-BE49-F238E27FC236}">
                <a16:creationId xmlns:a16="http://schemas.microsoft.com/office/drawing/2014/main" id="{F80D9E8C-3C47-0648-1E0A-487F66512BA8}"/>
              </a:ext>
            </a:extLst>
          </p:cNvPr>
          <p:cNvSpPr/>
          <p:nvPr/>
        </p:nvSpPr>
        <p:spPr bwMode="auto">
          <a:xfrm>
            <a:off x="257035" y="5066510"/>
            <a:ext cx="8560583" cy="1746865"/>
          </a:xfrm>
          <a:prstGeom prst="rect">
            <a:avLst/>
          </a:prstGeom>
          <a:solidFill>
            <a:schemeClr val="bg1"/>
          </a:solidFill>
          <a:ln w="28575" cap="flat" cmpd="sng" algn="ctr">
            <a:solidFill>
              <a:srgbClr val="58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3366" lvl="1" indent="-141683">
              <a:buFont typeface="Arial"/>
              <a:buChar char="•"/>
            </a:pPr>
            <a:r>
              <a:rPr lang="fr-CH" b="1" dirty="0">
                <a:solidFill>
                  <a:srgbClr val="000000"/>
                </a:solidFill>
                <a:latin typeface="Garamond" panose="02020404030301010803" pitchFamily="18" charset="0"/>
              </a:rPr>
              <a:t>Afin de Tester/Commercialiser</a:t>
            </a:r>
          </a:p>
          <a:p>
            <a:pPr marL="141683" lvl="1"/>
            <a:r>
              <a:rPr lang="fr-CH" u="none" dirty="0">
                <a:solidFill>
                  <a:srgbClr val="000000"/>
                </a:solidFill>
                <a:latin typeface="Garamond" panose="02020404030301010803" pitchFamily="18" charset="0"/>
              </a:rPr>
              <a:t>Travailler avec des Formateurs pour diffuser le modèle et la formation au VOBAN (EHL-HEC-IMD) </a:t>
            </a:r>
            <a:br>
              <a:rPr lang="fr-CH" u="none" dirty="0">
                <a:solidFill>
                  <a:srgbClr val="000000"/>
                </a:solidFill>
                <a:latin typeface="Garamond" panose="02020404030301010803" pitchFamily="18" charset="0"/>
              </a:rPr>
            </a:br>
            <a:r>
              <a:rPr lang="fr-CH" u="none" dirty="0">
                <a:solidFill>
                  <a:srgbClr val="000000"/>
                </a:solidFill>
                <a:latin typeface="Garamond" panose="02020404030301010803" pitchFamily="18" charset="0"/>
              </a:rPr>
              <a:t>&gt; </a:t>
            </a:r>
            <a:r>
              <a:rPr lang="fr-CH" i="1" u="none" dirty="0">
                <a:solidFill>
                  <a:srgbClr val="000000"/>
                </a:solidFill>
                <a:latin typeface="Garamond" panose="02020404030301010803" pitchFamily="18" charset="0"/>
              </a:rPr>
              <a:t>Tester in vivo l’utilisation de VOBAN, Préparer à la Commercialisation</a:t>
            </a:r>
            <a:br>
              <a:rPr lang="fr-CH" i="1" u="none" dirty="0">
                <a:solidFill>
                  <a:srgbClr val="000000"/>
                </a:solidFill>
                <a:latin typeface="Garamond" panose="02020404030301010803" pitchFamily="18" charset="0"/>
              </a:rPr>
            </a:br>
            <a:br>
              <a:rPr lang="fr-CH" i="1" u="none" dirty="0">
                <a:solidFill>
                  <a:srgbClr val="000000"/>
                </a:solidFill>
                <a:latin typeface="Garamond" panose="02020404030301010803" pitchFamily="18" charset="0"/>
              </a:rPr>
            </a:br>
            <a:r>
              <a:rPr lang="fr-CH" i="1" u="none" dirty="0">
                <a:solidFill>
                  <a:srgbClr val="000000"/>
                </a:solidFill>
                <a:latin typeface="Garamond" panose="02020404030301010803" pitchFamily="18" charset="0"/>
              </a:rPr>
              <a:t>Opportunités: Étendre le public cible, Simulation de la Concurrence sur le marché</a:t>
            </a:r>
          </a:p>
        </p:txBody>
      </p:sp>
    </p:spTree>
    <p:extLst>
      <p:ext uri="{BB962C8B-B14F-4D97-AF65-F5344CB8AC3E}">
        <p14:creationId xmlns:p14="http://schemas.microsoft.com/office/powerpoint/2010/main" val="28558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116632"/>
            <a:ext cx="7772400" cy="947192"/>
          </a:xfrm>
        </p:spPr>
        <p:txBody>
          <a:bodyPr/>
          <a:lstStyle/>
          <a:p>
            <a:r>
              <a:rPr lang="fr-CH" altLang="fr-FR" sz="2800" b="1" u="sng" dirty="0">
                <a:solidFill>
                  <a:srgbClr val="932D1C"/>
                </a:solidFill>
                <a:latin typeface="Romanus" panose="02000500000000000000" pitchFamily="50" charset="0"/>
              </a:rPr>
              <a:t>BOURSES</a:t>
            </a:r>
            <a:endParaRPr lang="fr-CH" dirty="0">
              <a:solidFill>
                <a:srgbClr val="C13B25"/>
              </a:solidFill>
              <a:latin typeface="Arnold Boecklin" panose="04027200000000000000" pitchFamily="82" charset="0"/>
            </a:endParaRPr>
          </a:p>
        </p:txBody>
      </p:sp>
      <p:graphicFrame>
        <p:nvGraphicFramePr>
          <p:cNvPr id="4" name="Table 4">
            <a:extLst>
              <a:ext uri="{FF2B5EF4-FFF2-40B4-BE49-F238E27FC236}">
                <a16:creationId xmlns:a16="http://schemas.microsoft.com/office/drawing/2014/main" id="{97C368ED-B0FF-71B0-21C4-4F1B6742839E}"/>
              </a:ext>
            </a:extLst>
          </p:cNvPr>
          <p:cNvGraphicFramePr>
            <a:graphicFrameLocks noGrp="1"/>
          </p:cNvGraphicFramePr>
          <p:nvPr>
            <p:extLst>
              <p:ext uri="{D42A27DB-BD31-4B8C-83A1-F6EECF244321}">
                <p14:modId xmlns:p14="http://schemas.microsoft.com/office/powerpoint/2010/main" val="2146518255"/>
              </p:ext>
            </p:extLst>
          </p:nvPr>
        </p:nvGraphicFramePr>
        <p:xfrm>
          <a:off x="287524" y="1268760"/>
          <a:ext cx="8568952" cy="4536502"/>
        </p:xfrm>
        <a:graphic>
          <a:graphicData uri="http://schemas.openxmlformats.org/drawingml/2006/table">
            <a:tbl>
              <a:tblPr firstRow="1" bandRow="1">
                <a:tableStyleId>{5202B0CA-FC54-4496-8BCA-5EF66A818D29}</a:tableStyleId>
              </a:tblPr>
              <a:tblGrid>
                <a:gridCol w="6916179">
                  <a:extLst>
                    <a:ext uri="{9D8B030D-6E8A-4147-A177-3AD203B41FA5}">
                      <a16:colId xmlns:a16="http://schemas.microsoft.com/office/drawing/2014/main" val="168798067"/>
                    </a:ext>
                  </a:extLst>
                </a:gridCol>
                <a:gridCol w="1652773">
                  <a:extLst>
                    <a:ext uri="{9D8B030D-6E8A-4147-A177-3AD203B41FA5}">
                      <a16:colId xmlns:a16="http://schemas.microsoft.com/office/drawing/2014/main" val="3434369677"/>
                    </a:ext>
                  </a:extLst>
                </a:gridCol>
              </a:tblGrid>
              <a:tr h="193278">
                <a:tc gridSpan="2">
                  <a:txBody>
                    <a:bodyPr/>
                    <a:lstStyle/>
                    <a:p>
                      <a:pPr algn="ctr"/>
                      <a:endParaRPr lang="fr-CH" sz="100" u="none" dirty="0">
                        <a:latin typeface="Garamond" panose="02020404030301010803" pitchFamily="18" charset="0"/>
                      </a:endParaRPr>
                    </a:p>
                  </a:txBody>
                  <a:tcPr anchor="ctr"/>
                </a:tc>
                <a:tc hMerge="1">
                  <a:txBody>
                    <a:bodyPr/>
                    <a:lstStyle/>
                    <a:p>
                      <a:endParaRPr lang="fr-CH" dirty="0"/>
                    </a:p>
                  </a:txBody>
                  <a:tcPr/>
                </a:tc>
                <a:extLst>
                  <a:ext uri="{0D108BD9-81ED-4DB2-BD59-A6C34878D82A}">
                    <a16:rowId xmlns:a16="http://schemas.microsoft.com/office/drawing/2014/main" val="3291003756"/>
                  </a:ext>
                </a:extLst>
              </a:tr>
              <a:tr h="10758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sz="2000" b="1" u="none" dirty="0">
                          <a:latin typeface="Garamond" panose="02020404030301010803" pitchFamily="18" charset="0"/>
                        </a:rPr>
                        <a:t>Développement de l'application </a:t>
                      </a:r>
                      <a:br>
                        <a:rPr lang="fr-CH" sz="2000" b="1" u="none" dirty="0">
                          <a:latin typeface="Garamond" panose="02020404030301010803" pitchFamily="18" charset="0"/>
                        </a:rPr>
                      </a:br>
                      <a:r>
                        <a:rPr lang="fr-CH" sz="2000" b="0" i="1" u="none" dirty="0">
                          <a:latin typeface="Garamond" panose="02020404030301010803" pitchFamily="18" charset="0"/>
                        </a:rPr>
                        <a:t>(design et gameplay)</a:t>
                      </a:r>
                    </a:p>
                  </a:txBody>
                  <a:tcPr anchor="ctr"/>
                </a:tc>
                <a:tc>
                  <a:txBody>
                    <a:bodyPr/>
                    <a:lstStyle/>
                    <a:p>
                      <a:pPr algn="ctr"/>
                      <a:r>
                        <a:rPr lang="fr-CH" sz="2400" b="1" dirty="0">
                          <a:latin typeface="ROMANUS" panose="02000500000000000000" pitchFamily="50" charset="0"/>
                        </a:rPr>
                        <a:t>30’000.-</a:t>
                      </a:r>
                    </a:p>
                  </a:txBody>
                  <a:tcPr anchor="ctr"/>
                </a:tc>
                <a:extLst>
                  <a:ext uri="{0D108BD9-81ED-4DB2-BD59-A6C34878D82A}">
                    <a16:rowId xmlns:a16="http://schemas.microsoft.com/office/drawing/2014/main" val="3844932123"/>
                  </a:ext>
                </a:extLst>
              </a:tr>
              <a:tr h="10758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sz="2000" b="1" u="none" dirty="0">
                          <a:latin typeface="Garamond" panose="02020404030301010803" pitchFamily="18" charset="0"/>
                        </a:rPr>
                        <a:t>Création de la base de données sécurisée </a:t>
                      </a:r>
                      <a:br>
                        <a:rPr lang="fr-CH" sz="2000" b="1" u="none" dirty="0">
                          <a:latin typeface="Garamond" panose="02020404030301010803" pitchFamily="18" charset="0"/>
                        </a:rPr>
                      </a:br>
                      <a:r>
                        <a:rPr lang="fr-CH" sz="2000" b="0" i="1" u="none" dirty="0">
                          <a:latin typeface="Garamond" panose="02020404030301010803" pitchFamily="18" charset="0"/>
                        </a:rPr>
                        <a:t>(pour y faire de la recherche)</a:t>
                      </a:r>
                    </a:p>
                  </a:txBody>
                  <a:tcPr anchor="ctr"/>
                </a:tc>
                <a:tc>
                  <a:txBody>
                    <a:bodyPr/>
                    <a:lstStyle/>
                    <a:p>
                      <a:pPr algn="ctr"/>
                      <a:r>
                        <a:rPr lang="fr-CH" sz="2400" b="1" dirty="0">
                          <a:latin typeface="ROMANUS" panose="02000500000000000000" pitchFamily="50" charset="0"/>
                        </a:rPr>
                        <a:t>10’000.-</a:t>
                      </a:r>
                    </a:p>
                  </a:txBody>
                  <a:tcPr anchor="ctr"/>
                </a:tc>
                <a:extLst>
                  <a:ext uri="{0D108BD9-81ED-4DB2-BD59-A6C34878D82A}">
                    <a16:rowId xmlns:a16="http://schemas.microsoft.com/office/drawing/2014/main" val="3320330936"/>
                  </a:ext>
                </a:extLst>
              </a:tr>
              <a:tr h="1115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sz="2000" b="1" u="none" dirty="0">
                          <a:latin typeface="Garamond" panose="02020404030301010803" pitchFamily="18" charset="0"/>
                        </a:rPr>
                        <a:t>Création d’un premier échantillon de joueur comme setup</a:t>
                      </a:r>
                      <a:br>
                        <a:rPr lang="fr-CH" sz="2000" b="1" u="none" dirty="0">
                          <a:latin typeface="Garamond" panose="02020404030301010803" pitchFamily="18" charset="0"/>
                        </a:rPr>
                      </a:br>
                      <a:r>
                        <a:rPr lang="fr-CH" sz="2000" b="0" i="1" u="none" dirty="0">
                          <a:latin typeface="Garamond" panose="02020404030301010803" pitchFamily="18" charset="0"/>
                        </a:rPr>
                        <a:t>(pour y évaluer les parties et les joueurs et en tirer des profils)</a:t>
                      </a:r>
                    </a:p>
                  </a:txBody>
                  <a:tcPr anchor="ctr"/>
                </a:tc>
                <a:tc>
                  <a:txBody>
                    <a:bodyPr/>
                    <a:lstStyle/>
                    <a:p>
                      <a:pPr algn="ctr"/>
                      <a:r>
                        <a:rPr lang="fr-CH" sz="2400" b="1" dirty="0">
                          <a:latin typeface="ROMANUS" panose="02000500000000000000" pitchFamily="50" charset="0"/>
                        </a:rPr>
                        <a:t>20’000.-</a:t>
                      </a:r>
                    </a:p>
                  </a:txBody>
                  <a:tcPr anchor="ctr"/>
                </a:tc>
                <a:extLst>
                  <a:ext uri="{0D108BD9-81ED-4DB2-BD59-A6C34878D82A}">
                    <a16:rowId xmlns:a16="http://schemas.microsoft.com/office/drawing/2014/main" val="1749252414"/>
                  </a:ext>
                </a:extLst>
              </a:tr>
              <a:tr h="10758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sz="2000" b="1" u="none" dirty="0">
                          <a:latin typeface="Garamond" panose="02020404030301010803" pitchFamily="18" charset="0"/>
                        </a:rPr>
                        <a:t>Frais de matériel et de représentation</a:t>
                      </a:r>
                    </a:p>
                  </a:txBody>
                  <a:tcPr anchor="ctr"/>
                </a:tc>
                <a:tc>
                  <a:txBody>
                    <a:bodyPr/>
                    <a:lstStyle/>
                    <a:p>
                      <a:pPr algn="ctr"/>
                      <a:r>
                        <a:rPr lang="fr-CH" sz="2400" b="1" dirty="0">
                          <a:latin typeface="ROMANUS" panose="02000500000000000000" pitchFamily="50" charset="0"/>
                        </a:rPr>
                        <a:t>10’000.-</a:t>
                      </a:r>
                    </a:p>
                  </a:txBody>
                  <a:tcPr anchor="ctr"/>
                </a:tc>
                <a:extLst>
                  <a:ext uri="{0D108BD9-81ED-4DB2-BD59-A6C34878D82A}">
                    <a16:rowId xmlns:a16="http://schemas.microsoft.com/office/drawing/2014/main" val="1419558570"/>
                  </a:ext>
                </a:extLst>
              </a:tr>
            </a:tbl>
          </a:graphicData>
        </a:graphic>
      </p:graphicFrame>
    </p:spTree>
    <p:extLst>
      <p:ext uri="{BB962C8B-B14F-4D97-AF65-F5344CB8AC3E}">
        <p14:creationId xmlns:p14="http://schemas.microsoft.com/office/powerpoint/2010/main" val="4270060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E0511CB8-B637-BC11-4168-6F87EBE82A0D}"/>
              </a:ext>
            </a:extLst>
          </p:cNvPr>
          <p:cNvPicPr>
            <a:picLocks noChangeAspect="1"/>
          </p:cNvPicPr>
          <p:nvPr/>
        </p:nvPicPr>
        <p:blipFill>
          <a:blip r:embed="rId3">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38742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44624"/>
            <a:ext cx="7772400" cy="1008112"/>
          </a:xfrm>
        </p:spPr>
        <p:txBody>
          <a:bodyPr/>
          <a:lstStyle/>
          <a:p>
            <a:r>
              <a:rPr lang="fr-CH" sz="2800" b="1" dirty="0">
                <a:solidFill>
                  <a:srgbClr val="932D1C"/>
                </a:solidFill>
                <a:latin typeface="Romanus" panose="02000500000000000000" pitchFamily="50" charset="0"/>
              </a:rPr>
              <a:t>CONCLUSION</a:t>
            </a:r>
            <a:endParaRPr lang="fr-CH" sz="2800" dirty="0">
              <a:solidFill>
                <a:srgbClr val="932D1C"/>
              </a:solidFill>
              <a:latin typeface="Romanus" panose="02000500000000000000" pitchFamily="50"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457200" y="908722"/>
            <a:ext cx="8229600" cy="5217443"/>
          </a:xfrm>
        </p:spPr>
        <p:txBody>
          <a:bodyPr/>
          <a:lstStyle/>
          <a:p>
            <a:pPr marL="0" indent="0" algn="ctr">
              <a:lnSpc>
                <a:spcPct val="200000"/>
              </a:lnSpc>
            </a:pPr>
            <a:r>
              <a:rPr lang="fr-CH" sz="2400" b="1" i="1" dirty="0">
                <a:latin typeface="Garamond" panose="02020404030301010803" pitchFamily="18" charset="0"/>
              </a:rPr>
              <a:t>Le VOBAN est une quête en soi…, le fruit de longues réflexions et d’un savoir stratégique ancestral qui ne demande qu’à éclore pour faire émerger une nouvelle gamme de stratèges à même de relever les titanesques défis de notre avenir…</a:t>
            </a:r>
          </a:p>
        </p:txBody>
      </p:sp>
    </p:spTree>
    <p:extLst>
      <p:ext uri="{BB962C8B-B14F-4D97-AF65-F5344CB8AC3E}">
        <p14:creationId xmlns:p14="http://schemas.microsoft.com/office/powerpoint/2010/main" val="2661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326E0C5-C278-482C-8226-F877DC36B7C3}"/>
              </a:ext>
            </a:extLst>
          </p:cNvPr>
          <p:cNvSpPr>
            <a:spLocks noGrp="1" noChangeArrowheads="1"/>
          </p:cNvSpPr>
          <p:nvPr>
            <p:ph type="title"/>
          </p:nvPr>
        </p:nvSpPr>
        <p:spPr>
          <a:xfrm>
            <a:off x="997744" y="692696"/>
            <a:ext cx="6762750" cy="874712"/>
          </a:xfrm>
        </p:spPr>
        <p:txBody>
          <a:bodyPr/>
          <a:lstStyle/>
          <a:p>
            <a:pPr eaLnBrk="1" hangingPunct="1">
              <a:defRPr/>
            </a:pPr>
            <a:r>
              <a:rPr lang="fr-CH" sz="2800" b="1" dirty="0">
                <a:solidFill>
                  <a:schemeClr val="tx1"/>
                </a:solidFill>
                <a:latin typeface="Garamond" panose="02020404030301010803" pitchFamily="18" charset="0"/>
              </a:rPr>
              <a:t>Pour des renseignements</a:t>
            </a:r>
            <a:r>
              <a:rPr lang="fr-CH" sz="2800" b="1" dirty="0">
                <a:solidFill>
                  <a:schemeClr val="tx1"/>
                </a:solidFill>
                <a:effectLst>
                  <a:outerShdw blurRad="38100" dist="38100" dir="2700000" algn="tl">
                    <a:srgbClr val="C0C0C0"/>
                  </a:outerShdw>
                </a:effectLst>
                <a:latin typeface="Garamond" panose="02020404030301010803" pitchFamily="18" charset="0"/>
              </a:rPr>
              <a:t> </a:t>
            </a:r>
            <a:r>
              <a:rPr lang="fr-CH" sz="2800" b="1" dirty="0">
                <a:solidFill>
                  <a:schemeClr val="tx1"/>
                </a:solidFill>
                <a:latin typeface="Garamond" panose="02020404030301010803" pitchFamily="18" charset="0"/>
              </a:rPr>
              <a:t>complémentaires</a:t>
            </a:r>
            <a:r>
              <a:rPr lang="fr-CH" sz="2800" b="1" dirty="0">
                <a:solidFill>
                  <a:srgbClr val="FF9900"/>
                </a:solidFill>
                <a:latin typeface="Garamond" panose="02020404030301010803" pitchFamily="18" charset="0"/>
              </a:rPr>
              <a:t> </a:t>
            </a:r>
            <a:endParaRPr lang="fr-FR" sz="2800" b="1" dirty="0">
              <a:solidFill>
                <a:srgbClr val="FF9900"/>
              </a:solidFill>
              <a:latin typeface="Garamond" panose="02020404030301010803" pitchFamily="18" charset="0"/>
            </a:endParaRPr>
          </a:p>
        </p:txBody>
      </p:sp>
      <p:sp>
        <p:nvSpPr>
          <p:cNvPr id="342019" name="Rectangle 3">
            <a:extLst>
              <a:ext uri="{FF2B5EF4-FFF2-40B4-BE49-F238E27FC236}">
                <a16:creationId xmlns:a16="http://schemas.microsoft.com/office/drawing/2014/main" id="{FEE3FC1E-3563-4FA7-89AA-400C17397A3F}"/>
              </a:ext>
            </a:extLst>
          </p:cNvPr>
          <p:cNvSpPr>
            <a:spLocks noGrp="1" noChangeArrowheads="1"/>
          </p:cNvSpPr>
          <p:nvPr>
            <p:ph type="body" idx="1"/>
          </p:nvPr>
        </p:nvSpPr>
        <p:spPr bwMode="auto">
          <a:xfrm>
            <a:off x="873125" y="1844677"/>
            <a:ext cx="7011988" cy="4206875"/>
          </a:xfrm>
          <a:ln>
            <a:miter lim="800000"/>
            <a:headEnd/>
            <a:tailEnd/>
          </a:ln>
        </p:spPr>
        <p:txBody>
          <a:bodyPr vert="horz" wrap="square" lIns="91440" tIns="45720" rIns="91440" bIns="45720" numCol="1" anchor="t" anchorCtr="0" compatLnSpc="1">
            <a:prstTxWarp prst="textNoShape">
              <a:avLst/>
            </a:prstTxWarp>
          </a:bodyPr>
          <a:lstStyle/>
          <a:p>
            <a:pPr marL="469900" indent="-469900" algn="ctr">
              <a:defRPr/>
            </a:pPr>
            <a:endParaRPr lang="fr-CH" sz="1300" dirty="0">
              <a:effectLst>
                <a:outerShdw blurRad="38100" dist="38100" dir="2700000" algn="tl">
                  <a:srgbClr val="C0C0C0"/>
                </a:outerShdw>
              </a:effectLst>
              <a:latin typeface="Frutiger 55 Roman"/>
            </a:endParaRPr>
          </a:p>
          <a:p>
            <a:pPr marL="469900" indent="-469900" algn="ctr">
              <a:defRPr/>
            </a:pPr>
            <a:r>
              <a:rPr lang="fr-CH" sz="2400" dirty="0">
                <a:effectLst>
                  <a:outerShdw blurRad="38100" dist="38100" dir="2700000" algn="tl">
                    <a:srgbClr val="C0C0C0"/>
                  </a:outerShdw>
                </a:effectLst>
                <a:latin typeface="Garamond" panose="02020404030301010803" pitchFamily="18" charset="0"/>
              </a:rPr>
              <a:t>PsychoStratégie SA</a:t>
            </a:r>
          </a:p>
          <a:p>
            <a:pPr marL="469900" indent="-469900" algn="ctr">
              <a:defRPr/>
            </a:pPr>
            <a:r>
              <a:rPr lang="fr-CH" sz="2400" dirty="0">
                <a:latin typeface="Garamond" panose="02020404030301010803" pitchFamily="18" charset="0"/>
              </a:rPr>
              <a:t>Ch. de la Fenettaz 9</a:t>
            </a:r>
          </a:p>
          <a:p>
            <a:pPr marL="469900" indent="-469900" algn="ctr">
              <a:defRPr/>
            </a:pPr>
            <a:r>
              <a:rPr lang="fr-CH" sz="2400" dirty="0">
                <a:latin typeface="Garamond" panose="02020404030301010803" pitchFamily="18" charset="0"/>
              </a:rPr>
              <a:t>1722 BOURGUILLON</a:t>
            </a:r>
          </a:p>
          <a:p>
            <a:pPr marL="469900" indent="-469900" algn="ctr">
              <a:defRPr/>
            </a:pPr>
            <a:endParaRPr lang="fr-CH" sz="2400" dirty="0">
              <a:latin typeface="Garamond" panose="02020404030301010803" pitchFamily="18" charset="0"/>
            </a:endParaRPr>
          </a:p>
          <a:p>
            <a:pPr marL="469900" indent="-469900" algn="ctr">
              <a:defRPr/>
            </a:pPr>
            <a:r>
              <a:rPr lang="fr-CH" sz="2400" dirty="0">
                <a:latin typeface="Garamond" panose="02020404030301010803" pitchFamily="18" charset="0"/>
              </a:rPr>
              <a:t>Tél. 079 871 26 54</a:t>
            </a:r>
          </a:p>
          <a:p>
            <a:pPr marL="469900" indent="-469900" algn="ctr">
              <a:defRPr/>
            </a:pPr>
            <a:endParaRPr lang="fr-CH" sz="2400" dirty="0">
              <a:latin typeface="Garamond" panose="02020404030301010803" pitchFamily="18" charset="0"/>
            </a:endParaRPr>
          </a:p>
          <a:p>
            <a:pPr marL="469900" indent="-469900" algn="ctr">
              <a:defRPr/>
            </a:pPr>
            <a:endParaRPr lang="fr-CH" sz="2400" dirty="0">
              <a:latin typeface="Garamond" panose="02020404030301010803" pitchFamily="18" charset="0"/>
            </a:endParaRPr>
          </a:p>
          <a:p>
            <a:pPr marL="469900" indent="-469900" algn="ctr">
              <a:defRPr/>
            </a:pPr>
            <a:r>
              <a:rPr lang="fr-CH" sz="2400" dirty="0">
                <a:latin typeface="Garamond" panose="02020404030301010803" pitchFamily="18" charset="0"/>
              </a:rPr>
              <a:t>E-mail : contact@psychostrategie.ch</a:t>
            </a:r>
          </a:p>
          <a:p>
            <a:pPr marL="469900" indent="-469900" algn="ctr">
              <a:defRPr/>
            </a:pPr>
            <a:r>
              <a:rPr lang="fr-CH" sz="2400" dirty="0">
                <a:latin typeface="Garamond" panose="02020404030301010803" pitchFamily="18" charset="0"/>
              </a:rPr>
              <a:t>Site internet : www.psychostrategie.ch</a:t>
            </a:r>
            <a:endParaRPr lang="fr-FR" sz="2400" dirty="0">
              <a:latin typeface="Garamond" panose="02020404030301010803" pitchFamily="18" charset="0"/>
            </a:endParaRPr>
          </a:p>
        </p:txBody>
      </p:sp>
      <p:sp>
        <p:nvSpPr>
          <p:cNvPr id="52228" name="Rectangle 4">
            <a:extLst>
              <a:ext uri="{FF2B5EF4-FFF2-40B4-BE49-F238E27FC236}">
                <a16:creationId xmlns:a16="http://schemas.microsoft.com/office/drawing/2014/main" id="{4D62B9F3-9EC7-411C-9D4E-22AC417D1862}"/>
              </a:ext>
            </a:extLst>
          </p:cNvPr>
          <p:cNvSpPr>
            <a:spLocks noChangeArrowheads="1"/>
          </p:cNvSpPr>
          <p:nvPr/>
        </p:nvSpPr>
        <p:spPr bwMode="auto">
          <a:xfrm>
            <a:off x="1" y="28014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endParaRPr lang="fr-CH" altLang="fr-F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AE4F-C8C7-3C8A-2E4C-BA837E3933F2}"/>
              </a:ext>
            </a:extLst>
          </p:cNvPr>
          <p:cNvSpPr>
            <a:spLocks noGrp="1"/>
          </p:cNvSpPr>
          <p:nvPr>
            <p:ph type="title"/>
          </p:nvPr>
        </p:nvSpPr>
        <p:spPr>
          <a:xfrm>
            <a:off x="0" y="609600"/>
            <a:ext cx="9144000" cy="4259560"/>
          </a:xfrm>
        </p:spPr>
        <p:txBody>
          <a:bodyPr/>
          <a:lstStyle/>
          <a:p>
            <a:pPr algn="l" rtl="0" fontAlgn="base"/>
            <a:r>
              <a:rPr lang="fr-CH" sz="1800" b="1" i="0" u="sng" dirty="0">
                <a:solidFill>
                  <a:srgbClr val="000000"/>
                </a:solidFill>
                <a:effectLst/>
                <a:latin typeface="Calibri" panose="020F0502020204030204" pitchFamily="34" charset="0"/>
              </a:rPr>
              <a:t>Chiffrer le projet : De quoi avons-nous besoin ?</a:t>
            </a:r>
            <a:r>
              <a:rPr lang="fr-CH" sz="1800" b="0" i="0" dirty="0">
                <a:solidFill>
                  <a:srgbClr val="000000"/>
                </a:solidFill>
                <a:effectLst/>
                <a:latin typeface="Calibri" panose="020F0502020204030204" pitchFamily="34" charset="0"/>
              </a:rPr>
              <a:t>  </a:t>
            </a:r>
            <a:br>
              <a:rPr lang="fr-CH" b="0" i="0" dirty="0">
                <a:solidFill>
                  <a:srgbClr val="000000"/>
                </a:solidFill>
                <a:effectLst/>
                <a:latin typeface="Segoe UI" panose="020B0502040204020203" pitchFamily="34" charset="0"/>
              </a:rPr>
            </a:br>
            <a:r>
              <a:rPr lang="fr-CH" sz="1800" b="0" i="0" dirty="0">
                <a:solidFill>
                  <a:srgbClr val="000000"/>
                </a:solidFill>
                <a:effectLst/>
                <a:latin typeface="Calibri" panose="020F0502020204030204" pitchFamily="34" charset="0"/>
              </a:rPr>
              <a:t>Dans la phase initiale du projet, les besoins se monteraient à : </a:t>
            </a:r>
            <a:br>
              <a:rPr lang="fr-CH" sz="1800" b="0" i="0" dirty="0">
                <a:solidFill>
                  <a:srgbClr val="000000"/>
                </a:solidFill>
                <a:effectLst/>
                <a:latin typeface="Calibri" panose="020F0502020204030204" pitchFamily="34" charset="0"/>
              </a:rPr>
            </a:br>
            <a:br>
              <a:rPr lang="fr-CH" sz="1800" b="0" i="0" dirty="0">
                <a:solidFill>
                  <a:srgbClr val="000000"/>
                </a:solidFill>
                <a:effectLst/>
                <a:latin typeface="Calibri" panose="020F0502020204030204" pitchFamily="34" charset="0"/>
              </a:rPr>
            </a:br>
            <a:br>
              <a:rPr lang="fr-CH" b="0" i="0" dirty="0">
                <a:solidFill>
                  <a:srgbClr val="000000"/>
                </a:solidFill>
                <a:effectLst/>
                <a:latin typeface="Segoe UI" panose="020B0502040204020203" pitchFamily="34" charset="0"/>
              </a:rPr>
            </a:br>
            <a:r>
              <a:rPr lang="fr-CH" sz="1800" b="0" i="0" dirty="0">
                <a:solidFill>
                  <a:srgbClr val="000000"/>
                </a:solidFill>
                <a:effectLst/>
                <a:latin typeface="Calibri" panose="020F0502020204030204" pitchFamily="34" charset="0"/>
              </a:rPr>
              <a:t>Développement de l'application en termes de design et gameplay 30’000 .-  </a:t>
            </a:r>
            <a:br>
              <a:rPr lang="fr-CH" sz="1800" b="0" i="0" dirty="0">
                <a:solidFill>
                  <a:srgbClr val="000000"/>
                </a:solidFill>
                <a:effectLst/>
                <a:latin typeface="Calibri" panose="020F0502020204030204" pitchFamily="34" charset="0"/>
              </a:rPr>
            </a:br>
            <a:br>
              <a:rPr lang="fr-CH" sz="1800" b="0" i="0" dirty="0">
                <a:solidFill>
                  <a:srgbClr val="000000"/>
                </a:solidFill>
                <a:effectLst/>
                <a:latin typeface="Calibri" panose="020F0502020204030204" pitchFamily="34" charset="0"/>
              </a:rPr>
            </a:br>
            <a:r>
              <a:rPr lang="fr-CH" sz="1800" b="0" i="0" dirty="0">
                <a:solidFill>
                  <a:srgbClr val="000000"/>
                </a:solidFill>
                <a:effectLst/>
                <a:latin typeface="Calibri" panose="020F0502020204030204" pitchFamily="34" charset="0"/>
              </a:rPr>
              <a:t>Création de la base de données sécurisée pour y faire de la recherche 10'000.- </a:t>
            </a:r>
            <a:br>
              <a:rPr lang="fr-CH" sz="1800" b="0" i="0" dirty="0">
                <a:solidFill>
                  <a:srgbClr val="000000"/>
                </a:solidFill>
                <a:effectLst/>
                <a:latin typeface="Calibri" panose="020F0502020204030204" pitchFamily="34" charset="0"/>
              </a:rPr>
            </a:br>
            <a:br>
              <a:rPr lang="fr-CH" sz="1800" b="0" i="0" dirty="0">
                <a:solidFill>
                  <a:srgbClr val="000000"/>
                </a:solidFill>
                <a:effectLst/>
                <a:latin typeface="Calibri" panose="020F0502020204030204" pitchFamily="34" charset="0"/>
              </a:rPr>
            </a:br>
            <a:r>
              <a:rPr lang="fr-CH" sz="1800" b="0" i="0" dirty="0">
                <a:solidFill>
                  <a:srgbClr val="000000"/>
                </a:solidFill>
                <a:effectLst/>
                <a:latin typeface="Calibri" panose="020F0502020204030204" pitchFamily="34" charset="0"/>
              </a:rPr>
              <a:t>Création d’un premier échantillon de joueur pour mettre en œuvre un </a:t>
            </a:r>
            <a:r>
              <a:rPr lang="fr-CH" sz="1800" b="0" i="0" dirty="0" err="1">
                <a:solidFill>
                  <a:srgbClr val="000000"/>
                </a:solidFill>
                <a:effectLst/>
                <a:latin typeface="Calibri" panose="020F0502020204030204" pitchFamily="34" charset="0"/>
              </a:rPr>
              <a:t>set-up</a:t>
            </a:r>
            <a:r>
              <a:rPr lang="fr-CH" sz="1800" b="0" i="0" dirty="0">
                <a:solidFill>
                  <a:srgbClr val="000000"/>
                </a:solidFill>
                <a:effectLst/>
                <a:latin typeface="Calibri" panose="020F0502020204030204" pitchFamily="34" charset="0"/>
              </a:rPr>
              <a:t> de recherche  pour « Profiler, évaluer les parties et joueur pour en tirer des profils » 20'000.- </a:t>
            </a:r>
            <a:br>
              <a:rPr lang="fr-CH" sz="1800" b="0" i="0" dirty="0">
                <a:solidFill>
                  <a:srgbClr val="000000"/>
                </a:solidFill>
                <a:effectLst/>
                <a:latin typeface="Calibri" panose="020F0502020204030204" pitchFamily="34" charset="0"/>
              </a:rPr>
            </a:br>
            <a:br>
              <a:rPr lang="fr-CH" sz="1800" b="0" i="0" dirty="0">
                <a:solidFill>
                  <a:srgbClr val="000000"/>
                </a:solidFill>
                <a:effectLst/>
                <a:latin typeface="Calibri" panose="020F0502020204030204" pitchFamily="34" charset="0"/>
              </a:rPr>
            </a:br>
            <a:r>
              <a:rPr lang="fr-CH" sz="1800" b="0" i="0" dirty="0">
                <a:solidFill>
                  <a:srgbClr val="000000"/>
                </a:solidFill>
                <a:effectLst/>
                <a:latin typeface="Calibri" panose="020F0502020204030204" pitchFamily="34" charset="0"/>
              </a:rPr>
              <a:t>Frais de matériel et de représentation 10'000.- </a:t>
            </a:r>
            <a:br>
              <a:rPr lang="fr-CH" sz="1800" b="0" i="0" dirty="0">
                <a:solidFill>
                  <a:srgbClr val="000000"/>
                </a:solidFill>
                <a:effectLst/>
                <a:latin typeface="Calibri" panose="020F0502020204030204" pitchFamily="34" charset="0"/>
              </a:rPr>
            </a:br>
            <a:endParaRPr lang="fr-CH" b="1" dirty="0"/>
          </a:p>
        </p:txBody>
      </p:sp>
    </p:spTree>
    <p:extLst>
      <p:ext uri="{BB962C8B-B14F-4D97-AF65-F5344CB8AC3E}">
        <p14:creationId xmlns:p14="http://schemas.microsoft.com/office/powerpoint/2010/main" val="1128283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E0511CB8-B637-BC11-4168-6F87EBE82A0D}"/>
              </a:ext>
            </a:extLst>
          </p:cNvPr>
          <p:cNvPicPr>
            <a:picLocks noChangeAspect="1"/>
          </p:cNvPicPr>
          <p:nvPr/>
        </p:nvPicPr>
        <p:blipFill>
          <a:blip r:embed="rId3">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38742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44624"/>
            <a:ext cx="7772400" cy="1008112"/>
          </a:xfrm>
        </p:spPr>
        <p:txBody>
          <a:bodyPr/>
          <a:lstStyle/>
          <a:p>
            <a:r>
              <a:rPr lang="fr-CH" sz="2800" b="1" dirty="0">
                <a:solidFill>
                  <a:srgbClr val="932D1C"/>
                </a:solidFill>
                <a:latin typeface="Romanus" panose="02000500000000000000" pitchFamily="50" charset="0"/>
              </a:rPr>
              <a:t>NEXT STEP - Application</a:t>
            </a:r>
            <a:endParaRPr lang="fr-CH" sz="2800" dirty="0">
              <a:solidFill>
                <a:srgbClr val="932D1C"/>
              </a:solidFill>
              <a:latin typeface="Romanus" panose="02000500000000000000" pitchFamily="50"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457200" y="908720"/>
            <a:ext cx="8229600" cy="5217443"/>
          </a:xfrm>
        </p:spPr>
        <p:txBody>
          <a:bodyPr/>
          <a:lstStyle/>
          <a:p>
            <a:pPr marL="514350" indent="-514350">
              <a:buAutoNum type="romanUcPeriod"/>
            </a:pPr>
            <a:r>
              <a:rPr lang="fr-CH" b="1" dirty="0">
                <a:latin typeface="Garamond" panose="02020404030301010803" pitchFamily="18" charset="0"/>
              </a:rPr>
              <a:t>VOBAN APPLICATION</a:t>
            </a:r>
          </a:p>
          <a:p>
            <a:pPr marL="1771650" lvl="3" indent="-514350">
              <a:buAutoNum type="romanUcPeriod"/>
            </a:pPr>
            <a:r>
              <a:rPr lang="fr-CH" sz="1800" b="1" dirty="0">
                <a:latin typeface="Garamond" panose="02020404030301010803" pitchFamily="18" charset="0"/>
              </a:rPr>
              <a:t> Aspect juridique de protection</a:t>
            </a:r>
          </a:p>
          <a:p>
            <a:pPr marL="1771650" lvl="3" indent="-514350">
              <a:buAutoNum type="romanUcPeriod"/>
            </a:pPr>
            <a:r>
              <a:rPr lang="fr-CH" sz="1800" b="1" dirty="0">
                <a:latin typeface="Garamond" panose="02020404030301010803" pitchFamily="18" charset="0"/>
              </a:rPr>
              <a:t> Développement d’une base de données</a:t>
            </a:r>
          </a:p>
          <a:p>
            <a:pPr marL="1771650" lvl="3" indent="-514350">
              <a:buAutoNum type="romanUcPeriod"/>
            </a:pPr>
            <a:r>
              <a:rPr lang="fr-CH" sz="1800" b="1" dirty="0">
                <a:latin typeface="Garamond" panose="02020404030301010803" pitchFamily="18" charset="0"/>
              </a:rPr>
              <a:t> Exploration utilisation IA dans application</a:t>
            </a:r>
          </a:p>
          <a:p>
            <a:pPr marL="514350" indent="-514350">
              <a:buAutoNum type="romanUcPeriod"/>
            </a:pPr>
            <a:endParaRPr lang="fr-CH" b="1" dirty="0">
              <a:latin typeface="Garamond" panose="02020404030301010803" pitchFamily="18" charset="0"/>
            </a:endParaRPr>
          </a:p>
          <a:p>
            <a:pPr marL="514350" indent="-514350">
              <a:buAutoNum type="romanUcPeriod"/>
            </a:pPr>
            <a:r>
              <a:rPr lang="fr-CH" b="1" dirty="0">
                <a:latin typeface="Garamond" panose="02020404030301010803" pitchFamily="18" charset="0"/>
              </a:rPr>
              <a:t>RECHERCHE DE FONDS </a:t>
            </a:r>
          </a:p>
          <a:p>
            <a:pPr marL="1771650" lvl="3" indent="-514350">
              <a:buAutoNum type="romanUcPeriod"/>
            </a:pPr>
            <a:r>
              <a:rPr lang="fr-CH" b="1" dirty="0" err="1">
                <a:latin typeface="Garamond" panose="02020404030301010803" pitchFamily="18" charset="0"/>
              </a:rPr>
              <a:t>Innosuisse</a:t>
            </a:r>
            <a:r>
              <a:rPr lang="fr-CH" b="1" dirty="0">
                <a:latin typeface="Garamond" panose="02020404030301010803" pitchFamily="18" charset="0"/>
              </a:rPr>
              <a:t>; investisseurs; organisation/fonds de recherche</a:t>
            </a:r>
          </a:p>
          <a:p>
            <a:pPr marL="514350" indent="-514350">
              <a:buAutoNum type="romanUcPeriod"/>
            </a:pPr>
            <a:r>
              <a:rPr lang="fr-CH" b="1" dirty="0">
                <a:latin typeface="Garamond" panose="02020404030301010803" pitchFamily="18" charset="0"/>
              </a:rPr>
              <a:t>RECHERCHE DE «PARTENAIRES SCIENTIFIQUES» POUR ANALYSE DES DONNÉES</a:t>
            </a:r>
          </a:p>
          <a:p>
            <a:pPr marL="1771650" lvl="3" indent="-514350">
              <a:buAutoNum type="romanUcPeriod"/>
            </a:pPr>
            <a:r>
              <a:rPr lang="fr-CH" b="1" dirty="0">
                <a:latin typeface="Garamond" panose="02020404030301010803" pitchFamily="18" charset="0"/>
              </a:rPr>
              <a:t>Institut de psychologie pour analyse des données (</a:t>
            </a:r>
            <a:r>
              <a:rPr lang="fr-CH" b="1" dirty="0" err="1">
                <a:latin typeface="Garamond" panose="02020404030301010803" pitchFamily="18" charset="0"/>
              </a:rPr>
              <a:t>UniFR</a:t>
            </a:r>
            <a:r>
              <a:rPr lang="fr-CH" b="1" dirty="0">
                <a:latin typeface="Garamond" panose="02020404030301010803" pitchFamily="18" charset="0"/>
              </a:rPr>
              <a:t> ou </a:t>
            </a:r>
            <a:r>
              <a:rPr lang="fr-CH" b="1" dirty="0" err="1">
                <a:latin typeface="Garamond" panose="02020404030301010803" pitchFamily="18" charset="0"/>
              </a:rPr>
              <a:t>UniL</a:t>
            </a:r>
            <a:r>
              <a:rPr lang="fr-CH" b="1" dirty="0">
                <a:latin typeface="Garamond" panose="02020404030301010803" pitchFamily="18" charset="0"/>
              </a:rPr>
              <a:t> ou </a:t>
            </a:r>
            <a:r>
              <a:rPr lang="fr-CH" b="1" dirty="0" err="1">
                <a:latin typeface="Garamond" panose="02020404030301010803" pitchFamily="18" charset="0"/>
              </a:rPr>
              <a:t>UniNE</a:t>
            </a:r>
            <a:r>
              <a:rPr lang="fr-CH" b="1" dirty="0">
                <a:latin typeface="Garamond" panose="02020404030301010803" pitchFamily="18" charset="0"/>
              </a:rPr>
              <a:t>)</a:t>
            </a:r>
          </a:p>
          <a:p>
            <a:pPr marL="1771650" lvl="3" indent="-514350">
              <a:buAutoNum type="romanUcPeriod"/>
            </a:pPr>
            <a:r>
              <a:rPr lang="fr-CH" b="1" dirty="0">
                <a:latin typeface="Garamond" panose="02020404030301010803" pitchFamily="18" charset="0"/>
              </a:rPr>
              <a:t>HEC (pour le réseau de formation)</a:t>
            </a:r>
          </a:p>
          <a:p>
            <a:pPr marL="514350" indent="-514350">
              <a:buAutoNum type="romanUcPeriod"/>
            </a:pPr>
            <a:r>
              <a:rPr lang="fr-CH" b="1" dirty="0">
                <a:latin typeface="Garamond" panose="02020404030301010803" pitchFamily="18" charset="0"/>
              </a:rPr>
              <a:t>RECHERCHE DE «STRUCTURES» POUR DIFFUSER LE PRODUIT ET LES FORMATION</a:t>
            </a:r>
          </a:p>
          <a:p>
            <a:pPr marL="1771650" lvl="3" indent="-514350">
              <a:buAutoNum type="romanUcPeriod"/>
            </a:pPr>
            <a:r>
              <a:rPr lang="fr-CH" b="1" dirty="0">
                <a:latin typeface="Garamond" panose="02020404030301010803" pitchFamily="18" charset="0"/>
              </a:rPr>
              <a:t>IMD (pour le réseau international et le public cible)</a:t>
            </a:r>
          </a:p>
          <a:p>
            <a:pPr marL="1771650" lvl="3" indent="-514350">
              <a:buAutoNum type="romanUcPeriod"/>
            </a:pPr>
            <a:r>
              <a:rPr lang="fr-CH" b="1" dirty="0" err="1">
                <a:latin typeface="Garamond" panose="02020404030301010803" pitchFamily="18" charset="0"/>
              </a:rPr>
              <a:t>PsychoStratégie</a:t>
            </a:r>
            <a:r>
              <a:rPr lang="fr-CH" b="1" dirty="0">
                <a:latin typeface="Garamond" panose="02020404030301010803" pitchFamily="18" charset="0"/>
              </a:rPr>
              <a:t> comme centre de formation?</a:t>
            </a:r>
          </a:p>
          <a:p>
            <a:pPr marL="1771650" lvl="3" indent="-514350">
              <a:buAutoNum type="romanUcPeriod"/>
            </a:pPr>
            <a:r>
              <a:rPr lang="fr-CH" b="1" dirty="0">
                <a:latin typeface="Garamond" panose="02020404030301010803" pitchFamily="18" charset="0"/>
              </a:rPr>
              <a:t>Autres? EPFZ (académie militaire)</a:t>
            </a:r>
          </a:p>
          <a:p>
            <a:pPr marL="514350" indent="-514350">
              <a:buAutoNum type="romanUcPeriod"/>
            </a:pPr>
            <a:endParaRPr lang="fr-CH" sz="2400" b="1" dirty="0">
              <a:latin typeface="Garamond" panose="02020404030301010803" pitchFamily="18" charset="0"/>
            </a:endParaRPr>
          </a:p>
          <a:p>
            <a:pPr marL="0" indent="0" algn="ctr">
              <a:lnSpc>
                <a:spcPct val="200000"/>
              </a:lnSpc>
            </a:pPr>
            <a:endParaRPr lang="fr-CH" sz="2400" b="1" i="1" dirty="0">
              <a:latin typeface="Garamond" panose="02020404030301010803" pitchFamily="18" charset="0"/>
            </a:endParaRPr>
          </a:p>
        </p:txBody>
      </p:sp>
    </p:spTree>
    <p:extLst>
      <p:ext uri="{BB962C8B-B14F-4D97-AF65-F5344CB8AC3E}">
        <p14:creationId xmlns:p14="http://schemas.microsoft.com/office/powerpoint/2010/main" val="17367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B5F7FE-FA80-5060-4BC6-A2711C4D8C0B}"/>
              </a:ext>
            </a:extLst>
          </p:cNvPr>
          <p:cNvSpPr>
            <a:spLocks noGrp="1"/>
          </p:cNvSpPr>
          <p:nvPr>
            <p:ph type="title"/>
          </p:nvPr>
        </p:nvSpPr>
        <p:spPr>
          <a:xfrm>
            <a:off x="685800" y="188640"/>
            <a:ext cx="7772400" cy="1143000"/>
          </a:xfrm>
        </p:spPr>
        <p:txBody>
          <a:bodyPr/>
          <a:lstStyle/>
          <a:p>
            <a:r>
              <a:rPr lang="fr-CH" dirty="0"/>
              <a:t>ATELIER VOBAN</a:t>
            </a:r>
          </a:p>
        </p:txBody>
      </p:sp>
      <p:sp>
        <p:nvSpPr>
          <p:cNvPr id="3" name="Espace réservé de l'image en ligne 2">
            <a:extLst>
              <a:ext uri="{FF2B5EF4-FFF2-40B4-BE49-F238E27FC236}">
                <a16:creationId xmlns:a16="http://schemas.microsoft.com/office/drawing/2014/main" id="{C6B2B30F-7469-9278-A334-471B458FD5E3}"/>
              </a:ext>
            </a:extLst>
          </p:cNvPr>
          <p:cNvSpPr>
            <a:spLocks noGrp="1"/>
          </p:cNvSpPr>
          <p:nvPr>
            <p:ph type="clipArt" sz="half" idx="1"/>
          </p:nvPr>
        </p:nvSpPr>
        <p:spPr>
          <a:xfrm>
            <a:off x="457201" y="1600200"/>
            <a:ext cx="4038600" cy="4525963"/>
          </a:xfrm>
        </p:spPr>
      </p:sp>
      <p:sp>
        <p:nvSpPr>
          <p:cNvPr id="4" name="Espace réservé du texte 3">
            <a:extLst>
              <a:ext uri="{FF2B5EF4-FFF2-40B4-BE49-F238E27FC236}">
                <a16:creationId xmlns:a16="http://schemas.microsoft.com/office/drawing/2014/main" id="{5341CC2B-57A9-1BA9-F6C1-8DA4A147BE89}"/>
              </a:ext>
            </a:extLst>
          </p:cNvPr>
          <p:cNvSpPr>
            <a:spLocks noGrp="1"/>
          </p:cNvSpPr>
          <p:nvPr>
            <p:ph type="body" sz="half" idx="2"/>
          </p:nvPr>
        </p:nvSpPr>
        <p:spPr/>
        <p:txBody>
          <a:bodyPr/>
          <a:lstStyle/>
          <a:p>
            <a:r>
              <a:rPr lang="fr-CH" dirty="0"/>
              <a:t>Organisation de journées sous la forme d’ateliers ou de workshop !</a:t>
            </a:r>
            <a:br>
              <a:rPr lang="fr-CH" dirty="0"/>
            </a:br>
            <a:r>
              <a:rPr lang="fr-CH" dirty="0"/>
              <a:t>Journées récréatives-culturelles ou </a:t>
            </a:r>
            <a:r>
              <a:rPr lang="fr-CH" dirty="0" err="1"/>
              <a:t>teambuilding</a:t>
            </a:r>
            <a:endParaRPr lang="fr-CH" dirty="0"/>
          </a:p>
          <a:p>
            <a:r>
              <a:rPr lang="fr-CH" dirty="0"/>
              <a:t>Les journées peuvent être organisées aussi bien pour des entreprises que pour des particuliers.</a:t>
            </a:r>
          </a:p>
          <a:p>
            <a:r>
              <a:rPr lang="fr-CH" dirty="0"/>
              <a:t>Les cessions sont découpées en plusieurs phases :</a:t>
            </a:r>
          </a:p>
          <a:p>
            <a:r>
              <a:rPr lang="fr-CH" dirty="0"/>
              <a:t>		- Introduction théorique</a:t>
            </a:r>
          </a:p>
          <a:p>
            <a:r>
              <a:rPr lang="fr-CH" dirty="0"/>
              <a:t>		- Explication des règles</a:t>
            </a:r>
          </a:p>
          <a:p>
            <a:r>
              <a:rPr lang="fr-CH" dirty="0"/>
              <a:t>		- Jouer</a:t>
            </a:r>
          </a:p>
          <a:p>
            <a:r>
              <a:rPr lang="fr-CH" dirty="0"/>
              <a:t>		- Débriefing des parties</a:t>
            </a:r>
          </a:p>
          <a:p>
            <a:endParaRPr lang="fr-CH" dirty="0"/>
          </a:p>
          <a:p>
            <a:r>
              <a:rPr lang="fr-CH" dirty="0"/>
              <a:t>Les workshops peuvent se faire sous forme de parties autonomes ou alors avec des compétitions entre les différentes parties.</a:t>
            </a:r>
          </a:p>
          <a:p>
            <a:endParaRPr lang="fr-CH" dirty="0"/>
          </a:p>
          <a:p>
            <a:endParaRPr lang="fr-CH" dirty="0"/>
          </a:p>
        </p:txBody>
      </p:sp>
      <p:pic>
        <p:nvPicPr>
          <p:cNvPr id="5" name="Picture 6" descr="DSC00015">
            <a:extLst>
              <a:ext uri="{FF2B5EF4-FFF2-40B4-BE49-F238E27FC236}">
                <a16:creationId xmlns:a16="http://schemas.microsoft.com/office/drawing/2014/main" id="{FBEFC4BF-C152-2283-9345-FF2381C3E47F}"/>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flipH="1">
            <a:off x="195496" y="997697"/>
            <a:ext cx="4300305" cy="5730968"/>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1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B5F7FE-FA80-5060-4BC6-A2711C4D8C0B}"/>
              </a:ext>
            </a:extLst>
          </p:cNvPr>
          <p:cNvSpPr>
            <a:spLocks noGrp="1"/>
          </p:cNvSpPr>
          <p:nvPr>
            <p:ph type="title"/>
          </p:nvPr>
        </p:nvSpPr>
        <p:spPr>
          <a:xfrm>
            <a:off x="685800" y="188640"/>
            <a:ext cx="7772400" cy="1143000"/>
          </a:xfrm>
        </p:spPr>
        <p:txBody>
          <a:bodyPr/>
          <a:lstStyle/>
          <a:p>
            <a:r>
              <a:rPr lang="fr-CH" dirty="0"/>
              <a:t>FORMATION NIVEAU I – COACH UTILISATEUR </a:t>
            </a:r>
          </a:p>
        </p:txBody>
      </p:sp>
      <p:sp>
        <p:nvSpPr>
          <p:cNvPr id="4" name="Espace réservé du texte 3">
            <a:extLst>
              <a:ext uri="{FF2B5EF4-FFF2-40B4-BE49-F238E27FC236}">
                <a16:creationId xmlns:a16="http://schemas.microsoft.com/office/drawing/2014/main" id="{5341CC2B-57A9-1BA9-F6C1-8DA4A147BE89}"/>
              </a:ext>
            </a:extLst>
          </p:cNvPr>
          <p:cNvSpPr>
            <a:spLocks noGrp="1"/>
          </p:cNvSpPr>
          <p:nvPr>
            <p:ph type="body" sz="half" idx="2"/>
          </p:nvPr>
        </p:nvSpPr>
        <p:spPr/>
        <p:txBody>
          <a:bodyPr/>
          <a:lstStyle/>
          <a:p>
            <a:endParaRPr lang="fr-CH" dirty="0"/>
          </a:p>
        </p:txBody>
      </p:sp>
      <p:graphicFrame>
        <p:nvGraphicFramePr>
          <p:cNvPr id="5" name="Tableau 4">
            <a:extLst>
              <a:ext uri="{FF2B5EF4-FFF2-40B4-BE49-F238E27FC236}">
                <a16:creationId xmlns:a16="http://schemas.microsoft.com/office/drawing/2014/main" id="{F3D87DE7-6B34-702C-C137-50A1F8C84252}"/>
              </a:ext>
            </a:extLst>
          </p:cNvPr>
          <p:cNvGraphicFramePr>
            <a:graphicFrameLocks noGrp="1"/>
          </p:cNvGraphicFramePr>
          <p:nvPr/>
        </p:nvGraphicFramePr>
        <p:xfrm>
          <a:off x="4788024" y="1601945"/>
          <a:ext cx="3898776" cy="4735239"/>
        </p:xfrm>
        <a:graphic>
          <a:graphicData uri="http://schemas.openxmlformats.org/drawingml/2006/table">
            <a:tbl>
              <a:tblPr firstRow="1" firstCol="1" bandRow="1">
                <a:tableStyleId>{5C22544A-7EE6-4342-B048-85BDC9FD1C3A}</a:tableStyleId>
              </a:tblPr>
              <a:tblGrid>
                <a:gridCol w="407171">
                  <a:extLst>
                    <a:ext uri="{9D8B030D-6E8A-4147-A177-3AD203B41FA5}">
                      <a16:colId xmlns:a16="http://schemas.microsoft.com/office/drawing/2014/main" val="2403785999"/>
                    </a:ext>
                  </a:extLst>
                </a:gridCol>
                <a:gridCol w="3149076">
                  <a:extLst>
                    <a:ext uri="{9D8B030D-6E8A-4147-A177-3AD203B41FA5}">
                      <a16:colId xmlns:a16="http://schemas.microsoft.com/office/drawing/2014/main" val="4055178173"/>
                    </a:ext>
                  </a:extLst>
                </a:gridCol>
                <a:gridCol w="342529">
                  <a:extLst>
                    <a:ext uri="{9D8B030D-6E8A-4147-A177-3AD203B41FA5}">
                      <a16:colId xmlns:a16="http://schemas.microsoft.com/office/drawing/2014/main" val="401015329"/>
                    </a:ext>
                  </a:extLst>
                </a:gridCol>
              </a:tblGrid>
              <a:tr h="119069">
                <a:tc>
                  <a:txBody>
                    <a:bodyPr/>
                    <a:lstStyle/>
                    <a:p>
                      <a:pPr algn="just">
                        <a:lnSpc>
                          <a:spcPct val="107000"/>
                        </a:lnSpc>
                        <a:spcAft>
                          <a:spcPts val="800"/>
                        </a:spcAft>
                      </a:pPr>
                      <a:r>
                        <a:rPr lang="fr-CH" sz="700">
                          <a:effectLst/>
                        </a:rPr>
                        <a:t> </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pPr>
                      <a:r>
                        <a:rPr lang="fr-CH" sz="700">
                          <a:effectLst/>
                        </a:rPr>
                        <a:t>Matière</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pPr>
                      <a:r>
                        <a:rPr lang="fr-CH" sz="800" dirty="0" err="1">
                          <a:effectLst/>
                        </a:rPr>
                        <a:t>Nh</a:t>
                      </a:r>
                      <a:endParaRPr lang="fr-CH" sz="800" dirty="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extLst>
                  <a:ext uri="{0D108BD9-81ED-4DB2-BD59-A6C34878D82A}">
                    <a16:rowId xmlns:a16="http://schemas.microsoft.com/office/drawing/2014/main" val="2387889093"/>
                  </a:ext>
                </a:extLst>
              </a:tr>
              <a:tr h="219288">
                <a:tc>
                  <a:txBody>
                    <a:bodyPr/>
                    <a:lstStyle/>
                    <a:p>
                      <a:pPr algn="just">
                        <a:lnSpc>
                          <a:spcPct val="107000"/>
                        </a:lnSpc>
                        <a:spcAft>
                          <a:spcPts val="800"/>
                        </a:spcAft>
                      </a:pPr>
                      <a:r>
                        <a:rPr lang="fr-CH" sz="700">
                          <a:effectLst/>
                        </a:rPr>
                        <a:t> </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pPr>
                      <a:r>
                        <a:rPr lang="fr-CH" sz="700">
                          <a:effectLst/>
                        </a:rPr>
                        <a:t>Prérequis avant début de la formation -&gt; lecture obligatoire de littératures systémiques</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pPr>
                      <a:r>
                        <a:rPr lang="fr-CH" sz="800">
                          <a:effectLst/>
                        </a:rPr>
                        <a:t>60</a:t>
                      </a:r>
                      <a:endParaRPr lang="fr-CH" sz="8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extLst>
                  <a:ext uri="{0D108BD9-81ED-4DB2-BD59-A6C34878D82A}">
                    <a16:rowId xmlns:a16="http://schemas.microsoft.com/office/drawing/2014/main" val="2161552248"/>
                  </a:ext>
                </a:extLst>
              </a:tr>
              <a:tr h="1045867">
                <a:tc>
                  <a:txBody>
                    <a:bodyPr/>
                    <a:lstStyle/>
                    <a:p>
                      <a:pPr algn="just">
                        <a:lnSpc>
                          <a:spcPct val="107000"/>
                        </a:lnSpc>
                        <a:spcAft>
                          <a:spcPts val="800"/>
                        </a:spcAft>
                      </a:pPr>
                      <a:r>
                        <a:rPr lang="fr-CH" sz="700">
                          <a:effectLst/>
                        </a:rPr>
                        <a:t>Jour 1</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marL="644525" indent="-644525" algn="just">
                        <a:lnSpc>
                          <a:spcPct val="107000"/>
                        </a:lnSpc>
                        <a:spcAft>
                          <a:spcPts val="800"/>
                        </a:spcAft>
                        <a:tabLst>
                          <a:tab pos="737235" algn="l"/>
                        </a:tabLst>
                      </a:pPr>
                      <a:r>
                        <a:rPr lang="fr-CH" sz="700" u="sng" dirty="0">
                          <a:effectLst/>
                        </a:rPr>
                        <a:t>Matin</a:t>
                      </a:r>
                      <a:r>
                        <a:rPr lang="fr-CH" sz="700" dirty="0">
                          <a:effectLst/>
                        </a:rPr>
                        <a:t> (4h) :  -   Enseignement théorique (modèle BPSE ; pyramide du pouvoir ; les grands stratèges ; synergie ; leadership, etc.)</a:t>
                      </a:r>
                    </a:p>
                    <a:p>
                      <a:pPr marL="1143000" lvl="2" indent="-228600" algn="just">
                        <a:lnSpc>
                          <a:spcPct val="107000"/>
                        </a:lnSpc>
                        <a:spcAft>
                          <a:spcPts val="800"/>
                        </a:spcAft>
                        <a:buFont typeface="Times New Roman" panose="02020603050405020304" pitchFamily="18" charset="0"/>
                        <a:buChar char="•"/>
                        <a:tabLst>
                          <a:tab pos="737235" algn="l"/>
                        </a:tabLst>
                      </a:pPr>
                      <a:r>
                        <a:rPr lang="fr-CH" sz="700" dirty="0">
                          <a:effectLst/>
                        </a:rPr>
                        <a:t>Présentation sommaire du jeu et de son matériel</a:t>
                      </a:r>
                    </a:p>
                    <a:p>
                      <a:pPr algn="just">
                        <a:lnSpc>
                          <a:spcPct val="107000"/>
                        </a:lnSpc>
                        <a:spcAft>
                          <a:spcPts val="800"/>
                        </a:spcAft>
                        <a:tabLst>
                          <a:tab pos="737235" algn="l"/>
                        </a:tabLst>
                      </a:pPr>
                      <a:r>
                        <a:rPr lang="fr-CH" sz="700" u="sng" dirty="0">
                          <a:effectLst/>
                        </a:rPr>
                        <a:t>Après-midi</a:t>
                      </a:r>
                      <a:r>
                        <a:rPr lang="fr-CH" sz="700" dirty="0">
                          <a:effectLst/>
                        </a:rPr>
                        <a:t>  (5h) : Jeu et analyse des parties</a:t>
                      </a:r>
                    </a:p>
                    <a:p>
                      <a:pPr algn="just">
                        <a:lnSpc>
                          <a:spcPct val="107000"/>
                        </a:lnSpc>
                        <a:spcAft>
                          <a:spcPts val="800"/>
                        </a:spcAft>
                        <a:tabLst>
                          <a:tab pos="737235" algn="l"/>
                        </a:tabLst>
                      </a:pPr>
                      <a:r>
                        <a:rPr lang="fr-CH" sz="700" u="sng" dirty="0">
                          <a:effectLst/>
                        </a:rPr>
                        <a:t>Soir </a:t>
                      </a:r>
                      <a:r>
                        <a:rPr lang="fr-CH" sz="700" dirty="0">
                          <a:effectLst/>
                        </a:rPr>
                        <a:t>: Etude personnelle (étude du manuel du </a:t>
                      </a:r>
                      <a:r>
                        <a:rPr lang="fr-CH" sz="700" dirty="0" err="1">
                          <a:effectLst/>
                        </a:rPr>
                        <a:t>Voban</a:t>
                      </a:r>
                      <a:r>
                        <a:rPr lang="fr-CH" sz="700" dirty="0">
                          <a:effectLst/>
                        </a:rPr>
                        <a:t> – 2h</a:t>
                      </a:r>
                      <a:endParaRPr lang="fr-CH" sz="700" dirty="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tabLst>
                          <a:tab pos="737235" algn="l"/>
                        </a:tabLst>
                      </a:pPr>
                      <a:r>
                        <a:rPr lang="fr-CH" sz="800">
                          <a:effectLst/>
                        </a:rPr>
                        <a:t>11</a:t>
                      </a:r>
                      <a:endParaRPr lang="fr-CH" sz="8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extLst>
                  <a:ext uri="{0D108BD9-81ED-4DB2-BD59-A6C34878D82A}">
                    <a16:rowId xmlns:a16="http://schemas.microsoft.com/office/drawing/2014/main" val="202166867"/>
                  </a:ext>
                </a:extLst>
              </a:tr>
              <a:tr h="740748">
                <a:tc>
                  <a:txBody>
                    <a:bodyPr/>
                    <a:lstStyle/>
                    <a:p>
                      <a:pPr algn="just">
                        <a:lnSpc>
                          <a:spcPct val="107000"/>
                        </a:lnSpc>
                        <a:spcAft>
                          <a:spcPts val="800"/>
                        </a:spcAft>
                      </a:pPr>
                      <a:r>
                        <a:rPr lang="fr-CH" sz="700">
                          <a:effectLst/>
                        </a:rPr>
                        <a:t>Jour 2</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tabLst>
                          <a:tab pos="737235" algn="l"/>
                        </a:tabLst>
                      </a:pPr>
                      <a:r>
                        <a:rPr lang="fr-CH" sz="700" u="sng">
                          <a:effectLst/>
                        </a:rPr>
                        <a:t>Matin</a:t>
                      </a:r>
                      <a:r>
                        <a:rPr lang="fr-CH" sz="700">
                          <a:effectLst/>
                        </a:rPr>
                        <a:t> (4h) : Discussion sur les règles ; Théorie (systémique, leadership, matériel évaluation, application BPSE) et présentation approfondie du jeu (rôle de la banque ressources et de l’arbitre)</a:t>
                      </a:r>
                    </a:p>
                    <a:p>
                      <a:pPr algn="just">
                        <a:lnSpc>
                          <a:spcPct val="107000"/>
                        </a:lnSpc>
                        <a:spcAft>
                          <a:spcPts val="800"/>
                        </a:spcAft>
                        <a:tabLst>
                          <a:tab pos="737235" algn="l"/>
                        </a:tabLst>
                      </a:pPr>
                      <a:r>
                        <a:rPr lang="fr-CH" sz="700" u="sng">
                          <a:effectLst/>
                        </a:rPr>
                        <a:t>Après-midi</a:t>
                      </a:r>
                      <a:r>
                        <a:rPr lang="fr-CH" sz="700">
                          <a:effectLst/>
                        </a:rPr>
                        <a:t> (5h) : Jeu et analyse des parties </a:t>
                      </a:r>
                    </a:p>
                    <a:p>
                      <a:pPr algn="just">
                        <a:lnSpc>
                          <a:spcPct val="107000"/>
                        </a:lnSpc>
                        <a:spcAft>
                          <a:spcPts val="800"/>
                        </a:spcAft>
                        <a:tabLst>
                          <a:tab pos="737235" algn="l"/>
                        </a:tabLst>
                      </a:pPr>
                      <a:r>
                        <a:rPr lang="fr-CH" sz="700" u="sng">
                          <a:effectLst/>
                        </a:rPr>
                        <a:t>Soir</a:t>
                      </a:r>
                      <a:r>
                        <a:rPr lang="fr-CH" sz="700">
                          <a:effectLst/>
                        </a:rPr>
                        <a:t> : Etude et travail personnel (2h)</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tabLst>
                          <a:tab pos="737235" algn="l"/>
                        </a:tabLst>
                      </a:pPr>
                      <a:r>
                        <a:rPr lang="fr-CH" sz="800">
                          <a:effectLst/>
                        </a:rPr>
                        <a:t>11</a:t>
                      </a:r>
                      <a:endParaRPr lang="fr-CH" sz="8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extLst>
                  <a:ext uri="{0D108BD9-81ED-4DB2-BD59-A6C34878D82A}">
                    <a16:rowId xmlns:a16="http://schemas.microsoft.com/office/drawing/2014/main" val="1227739209"/>
                  </a:ext>
                </a:extLst>
              </a:tr>
              <a:tr h="422497">
                <a:tc>
                  <a:txBody>
                    <a:bodyPr/>
                    <a:lstStyle/>
                    <a:p>
                      <a:pPr algn="just">
                        <a:lnSpc>
                          <a:spcPct val="107000"/>
                        </a:lnSpc>
                        <a:spcAft>
                          <a:spcPts val="800"/>
                        </a:spcAft>
                      </a:pPr>
                      <a:r>
                        <a:rPr lang="fr-CH" sz="700">
                          <a:effectLst/>
                        </a:rPr>
                        <a:t>Jour 3</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tabLst>
                          <a:tab pos="737235" algn="l"/>
                        </a:tabLst>
                      </a:pPr>
                      <a:r>
                        <a:rPr lang="fr-CH" sz="700" u="sng" dirty="0">
                          <a:effectLst/>
                        </a:rPr>
                        <a:t>Matin</a:t>
                      </a:r>
                      <a:r>
                        <a:rPr lang="fr-CH" sz="700" dirty="0">
                          <a:effectLst/>
                        </a:rPr>
                        <a:t> (4h) : Jeu et analyse. Les participants gèrent des parties et procèdent à des analyses en groupe.</a:t>
                      </a:r>
                    </a:p>
                    <a:p>
                      <a:pPr algn="just">
                        <a:lnSpc>
                          <a:spcPct val="107000"/>
                        </a:lnSpc>
                        <a:spcAft>
                          <a:spcPts val="800"/>
                        </a:spcAft>
                        <a:tabLst>
                          <a:tab pos="737235" algn="l"/>
                        </a:tabLst>
                      </a:pPr>
                      <a:r>
                        <a:rPr lang="fr-CH" sz="700" u="sng" dirty="0">
                          <a:effectLst/>
                        </a:rPr>
                        <a:t>Après-midi</a:t>
                      </a:r>
                      <a:r>
                        <a:rPr lang="fr-CH" sz="700" dirty="0">
                          <a:effectLst/>
                        </a:rPr>
                        <a:t> :  Jeux et analyse débriefing / questions (4h)</a:t>
                      </a:r>
                      <a:endParaRPr lang="fr-CH" sz="700" dirty="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tabLst>
                          <a:tab pos="737235" algn="l"/>
                        </a:tabLst>
                      </a:pPr>
                      <a:r>
                        <a:rPr lang="fr-CH" sz="800" dirty="0">
                          <a:effectLst/>
                        </a:rPr>
                        <a:t>8</a:t>
                      </a:r>
                      <a:endParaRPr lang="fr-CH" sz="800" dirty="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extLst>
                  <a:ext uri="{0D108BD9-81ED-4DB2-BD59-A6C34878D82A}">
                    <a16:rowId xmlns:a16="http://schemas.microsoft.com/office/drawing/2014/main" val="294406532"/>
                  </a:ext>
                </a:extLst>
              </a:tr>
              <a:tr h="422497">
                <a:tc>
                  <a:txBody>
                    <a:bodyPr/>
                    <a:lstStyle/>
                    <a:p>
                      <a:pPr algn="just">
                        <a:lnSpc>
                          <a:spcPct val="107000"/>
                        </a:lnSpc>
                        <a:spcAft>
                          <a:spcPts val="800"/>
                        </a:spcAft>
                      </a:pPr>
                      <a:r>
                        <a:rPr lang="fr-CH" sz="700">
                          <a:effectLst/>
                        </a:rPr>
                        <a:t>Jour 4</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tabLst>
                          <a:tab pos="737235" algn="l"/>
                        </a:tabLst>
                      </a:pPr>
                      <a:r>
                        <a:rPr lang="fr-CH" sz="700" u="sng" dirty="0">
                          <a:effectLst/>
                        </a:rPr>
                        <a:t>Matin</a:t>
                      </a:r>
                      <a:r>
                        <a:rPr lang="fr-CH" sz="700" dirty="0">
                          <a:effectLst/>
                        </a:rPr>
                        <a:t> (4h) : Jeu et analyse. Les participants gèrent des parties et procèdent à des analyses en groupe.</a:t>
                      </a:r>
                    </a:p>
                    <a:p>
                      <a:pPr algn="just">
                        <a:lnSpc>
                          <a:spcPct val="107000"/>
                        </a:lnSpc>
                        <a:spcAft>
                          <a:spcPts val="800"/>
                        </a:spcAft>
                        <a:tabLst>
                          <a:tab pos="737235" algn="l"/>
                        </a:tabLst>
                      </a:pPr>
                      <a:r>
                        <a:rPr lang="fr-CH" sz="700" u="sng" dirty="0">
                          <a:effectLst/>
                        </a:rPr>
                        <a:t>Après-midi</a:t>
                      </a:r>
                      <a:r>
                        <a:rPr lang="fr-CH" sz="700" dirty="0">
                          <a:effectLst/>
                        </a:rPr>
                        <a:t> :  Jeux et analyse débriefing / questions (4h)</a:t>
                      </a:r>
                      <a:endParaRPr lang="fr-CH" sz="700" dirty="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tabLst>
                          <a:tab pos="737235" algn="l"/>
                        </a:tabLst>
                      </a:pPr>
                      <a:r>
                        <a:rPr lang="fr-CH" sz="800">
                          <a:effectLst/>
                        </a:rPr>
                        <a:t> </a:t>
                      </a:r>
                      <a:endParaRPr lang="fr-CH" sz="8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extLst>
                  <a:ext uri="{0D108BD9-81ED-4DB2-BD59-A6C34878D82A}">
                    <a16:rowId xmlns:a16="http://schemas.microsoft.com/office/drawing/2014/main" val="4061324376"/>
                  </a:ext>
                </a:extLst>
              </a:tr>
              <a:tr h="630622">
                <a:tc>
                  <a:txBody>
                    <a:bodyPr/>
                    <a:lstStyle/>
                    <a:p>
                      <a:pPr algn="just">
                        <a:lnSpc>
                          <a:spcPct val="107000"/>
                        </a:lnSpc>
                        <a:spcAft>
                          <a:spcPts val="800"/>
                        </a:spcAft>
                      </a:pPr>
                      <a:r>
                        <a:rPr lang="fr-CH" sz="700">
                          <a:effectLst/>
                        </a:rPr>
                        <a:t>Travail personnel</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marL="342900" lvl="0" indent="-342900" algn="just">
                        <a:lnSpc>
                          <a:spcPct val="107000"/>
                        </a:lnSpc>
                        <a:spcAft>
                          <a:spcPts val="800"/>
                        </a:spcAft>
                        <a:buFont typeface="Symbol" panose="05050102010706020507" pitchFamily="18" charset="2"/>
                        <a:buChar char=""/>
                        <a:tabLst>
                          <a:tab pos="737235" algn="l"/>
                        </a:tabLst>
                      </a:pPr>
                      <a:r>
                        <a:rPr lang="fr-CH" sz="700">
                          <a:effectLst/>
                        </a:rPr>
                        <a:t>Contrôle des connaissances en vue de l’obtention du certificat de formation (1h) et </a:t>
                      </a:r>
                    </a:p>
                    <a:p>
                      <a:pPr marL="342900" lvl="0" indent="-342900" algn="just">
                        <a:lnSpc>
                          <a:spcPct val="107000"/>
                        </a:lnSpc>
                        <a:spcAft>
                          <a:spcPts val="800"/>
                        </a:spcAft>
                        <a:buFont typeface="Symbol" panose="05050102010706020507" pitchFamily="18" charset="2"/>
                        <a:buChar char=""/>
                        <a:tabLst>
                          <a:tab pos="737235" algn="l"/>
                        </a:tabLst>
                      </a:pPr>
                      <a:r>
                        <a:rPr lang="fr-CH" sz="700">
                          <a:effectLst/>
                        </a:rPr>
                        <a:t>Travail personnel sur le VOBAN (17h)</a:t>
                      </a:r>
                    </a:p>
                    <a:p>
                      <a:pPr marL="342900" lvl="0" indent="-342900" algn="just">
                        <a:lnSpc>
                          <a:spcPct val="107000"/>
                        </a:lnSpc>
                        <a:spcAft>
                          <a:spcPts val="800"/>
                        </a:spcAft>
                        <a:buFont typeface="Symbol" panose="05050102010706020507" pitchFamily="18" charset="2"/>
                        <a:buChar char=""/>
                        <a:tabLst>
                          <a:tab pos="737235" algn="l"/>
                        </a:tabLst>
                      </a:pPr>
                      <a:r>
                        <a:rPr lang="fr-CH" sz="700">
                          <a:effectLst/>
                        </a:rPr>
                        <a:t>Présentation du travail (2h)</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pPr>
                      <a:r>
                        <a:rPr lang="fr-CH" sz="800">
                          <a:effectLst/>
                        </a:rPr>
                        <a:t>20</a:t>
                      </a:r>
                      <a:endParaRPr lang="fr-CH" sz="8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extLst>
                  <a:ext uri="{0D108BD9-81ED-4DB2-BD59-A6C34878D82A}">
                    <a16:rowId xmlns:a16="http://schemas.microsoft.com/office/drawing/2014/main" val="3656903856"/>
                  </a:ext>
                </a:extLst>
              </a:tr>
              <a:tr h="1045867">
                <a:tc>
                  <a:txBody>
                    <a:bodyPr/>
                    <a:lstStyle/>
                    <a:p>
                      <a:pPr algn="just">
                        <a:lnSpc>
                          <a:spcPct val="107000"/>
                        </a:lnSpc>
                        <a:spcAft>
                          <a:spcPts val="800"/>
                        </a:spcAft>
                      </a:pPr>
                      <a:r>
                        <a:rPr lang="fr-CH" sz="700">
                          <a:effectLst/>
                        </a:rPr>
                        <a:t>Total</a:t>
                      </a:r>
                      <a:endParaRPr lang="fr-CH" sz="70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marL="457200" algn="just">
                        <a:lnSpc>
                          <a:spcPct val="107000"/>
                        </a:lnSpc>
                        <a:spcAft>
                          <a:spcPts val="800"/>
                        </a:spcAft>
                        <a:tabLst>
                          <a:tab pos="737235" algn="l"/>
                        </a:tabLst>
                      </a:pPr>
                      <a:r>
                        <a:rPr lang="fr-CH" sz="700" dirty="0">
                          <a:effectLst/>
                        </a:rPr>
                        <a:t>Travail personnel :                                                      79h</a:t>
                      </a:r>
                    </a:p>
                    <a:p>
                      <a:pPr marL="457200" algn="just">
                        <a:lnSpc>
                          <a:spcPct val="107000"/>
                        </a:lnSpc>
                        <a:spcAft>
                          <a:spcPts val="800"/>
                        </a:spcAft>
                        <a:tabLst>
                          <a:tab pos="737235" algn="l"/>
                        </a:tabLst>
                      </a:pPr>
                      <a:r>
                        <a:rPr lang="fr-CH" sz="700" dirty="0">
                          <a:effectLst/>
                        </a:rPr>
                        <a:t>Théorie :                                                                       8h</a:t>
                      </a:r>
                    </a:p>
                    <a:p>
                      <a:pPr marL="457200" algn="just">
                        <a:lnSpc>
                          <a:spcPct val="107000"/>
                        </a:lnSpc>
                        <a:spcAft>
                          <a:spcPts val="800"/>
                        </a:spcAft>
                        <a:tabLst>
                          <a:tab pos="737235" algn="l"/>
                        </a:tabLst>
                      </a:pPr>
                      <a:r>
                        <a:rPr lang="fr-CH" sz="700" dirty="0">
                          <a:effectLst/>
                        </a:rPr>
                        <a:t>Pratique en groupe et application du jeu :            30h</a:t>
                      </a:r>
                    </a:p>
                    <a:p>
                      <a:pPr marL="457200" algn="just">
                        <a:lnSpc>
                          <a:spcPct val="107000"/>
                        </a:lnSpc>
                        <a:spcAft>
                          <a:spcPts val="800"/>
                        </a:spcAft>
                        <a:tabLst>
                          <a:tab pos="737235" algn="l"/>
                        </a:tabLst>
                      </a:pPr>
                      <a:r>
                        <a:rPr lang="fr-CH" sz="700" dirty="0">
                          <a:effectLst/>
                        </a:rPr>
                        <a:t>Examen                                                                        1h</a:t>
                      </a:r>
                      <a:endParaRPr lang="fr-CH" sz="700" dirty="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tc>
                  <a:txBody>
                    <a:bodyPr/>
                    <a:lstStyle/>
                    <a:p>
                      <a:pPr algn="just">
                        <a:lnSpc>
                          <a:spcPct val="107000"/>
                        </a:lnSpc>
                        <a:spcAft>
                          <a:spcPts val="800"/>
                        </a:spcAft>
                      </a:pPr>
                      <a:r>
                        <a:rPr lang="fr-CH" sz="800" dirty="0">
                          <a:effectLst/>
                        </a:rPr>
                        <a:t>118</a:t>
                      </a:r>
                      <a:endParaRPr lang="fr-CH" sz="800" dirty="0">
                        <a:effectLst/>
                        <a:latin typeface="Calibri" panose="020F0502020204030204" pitchFamily="34" charset="0"/>
                        <a:ea typeface="MS Mincho" panose="02020609040205080304" pitchFamily="49" charset="-128"/>
                        <a:cs typeface="Arial" panose="020B0604020202020204" pitchFamily="34" charset="0"/>
                      </a:endParaRPr>
                    </a:p>
                  </a:txBody>
                  <a:tcPr marL="49743" marR="49743" marT="0" marB="0"/>
                </a:tc>
                <a:extLst>
                  <a:ext uri="{0D108BD9-81ED-4DB2-BD59-A6C34878D82A}">
                    <a16:rowId xmlns:a16="http://schemas.microsoft.com/office/drawing/2014/main" val="4042926868"/>
                  </a:ext>
                </a:extLst>
              </a:tr>
            </a:tbl>
          </a:graphicData>
        </a:graphic>
      </p:graphicFrame>
      <p:sp>
        <p:nvSpPr>
          <p:cNvPr id="11" name="ZoneTexte 10">
            <a:extLst>
              <a:ext uri="{FF2B5EF4-FFF2-40B4-BE49-F238E27FC236}">
                <a16:creationId xmlns:a16="http://schemas.microsoft.com/office/drawing/2014/main" id="{C2C46D55-7097-CA6D-7B94-D2A1B703E1DF}"/>
              </a:ext>
            </a:extLst>
          </p:cNvPr>
          <p:cNvSpPr txBox="1"/>
          <p:nvPr/>
        </p:nvSpPr>
        <p:spPr>
          <a:xfrm>
            <a:off x="319337" y="1763519"/>
            <a:ext cx="4392488" cy="418576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736600" algn="l"/>
              </a:tabLst>
            </a:pPr>
            <a:r>
              <a:rPr kumimoji="0" lang="fr-CH" altLang="fr-FR" sz="1400" b="1"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Arial" panose="020B0604020202020204" pitchFamily="34" charset="0"/>
              </a:rPr>
              <a:t>Objectif de la formation</a:t>
            </a:r>
            <a:r>
              <a:rPr kumimoji="0" lang="fr-CH" altLang="fr-FR" sz="14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Arial" panose="020B0604020202020204" pitchFamily="34" charset="0"/>
              </a:rPr>
              <a:t> : Connaître et savoir utiliser le </a:t>
            </a:r>
            <a:r>
              <a:rPr kumimoji="0" lang="fr-CH" altLang="fr-FR" sz="1400" b="0" i="0" u="none" strike="noStrike" cap="none" normalizeH="0" baseline="0" dirty="0" err="1">
                <a:ln>
                  <a:noFill/>
                </a:ln>
                <a:solidFill>
                  <a:schemeClr val="tx1"/>
                </a:solidFill>
                <a:effectLst/>
                <a:latin typeface="Calibri" panose="020F0502020204030204" pitchFamily="34" charset="0"/>
                <a:ea typeface="MS Mincho" panose="02020609040205080304" pitchFamily="49" charset="-128"/>
                <a:cs typeface="Arial" panose="020B0604020202020204" pitchFamily="34" charset="0"/>
              </a:rPr>
              <a:t>Voban</a:t>
            </a:r>
            <a:r>
              <a:rPr kumimoji="0" lang="fr-CH" altLang="fr-FR" sz="14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Arial" panose="020B0604020202020204" pitchFamily="34" charset="0"/>
              </a:rPr>
              <a:t> dans le cadre de coaching</a:t>
            </a:r>
            <a:endParaRPr kumimoji="0" lang="fr-CH" altLang="fr-F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736600" algn="l"/>
              </a:tabLst>
            </a:pPr>
            <a:r>
              <a:rPr kumimoji="0" lang="fr-CH" altLang="fr-FR" sz="14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Arial" panose="020B0604020202020204" pitchFamily="34" charset="0"/>
              </a:rPr>
              <a:t>La formation met l’accent sur la connaissance des bases théoriques et de l’approche qui sous-tendent le VOBAN. Le candidat sera progressivement familiarisé au jeu, au matériel qui l’entoure. L’apprentissage sera conduit de manière aussi appliquée que possible. Dans ce sens, une importante partie du travail sera effectuée par le candidat de manière individuel, de manière à optimiser l’utilisation du temps. </a:t>
            </a:r>
            <a:endParaRPr kumimoji="0" lang="fr-CH" altLang="fr-F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736600" algn="l"/>
              </a:tabLst>
            </a:pPr>
            <a:r>
              <a:rPr kumimoji="0" lang="fr-CH" altLang="fr-FR" sz="14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Arial" panose="020B0604020202020204" pitchFamily="34" charset="0"/>
              </a:rPr>
              <a:t>La pratique du jeu en groupe permettra au candidat d’appliquer rapidement la théorie et de développer des automatismes pour sa future pratique. </a:t>
            </a:r>
            <a:endParaRPr kumimoji="0" lang="fr-CH" altLang="fr-F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736600" algn="l"/>
              </a:tabLst>
            </a:pPr>
            <a:r>
              <a:rPr kumimoji="0" lang="fr-CH" altLang="fr-FR" sz="14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Arial" panose="020B0604020202020204" pitchFamily="34" charset="0"/>
              </a:rPr>
              <a:t>Une communauté d’utilisateurs devra permettre, à terme, de développer l’outil et d’étendre son efficacité.</a:t>
            </a:r>
            <a:endParaRPr kumimoji="0" lang="fr-CH" altLang="fr-F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736600" algn="l"/>
              </a:tabLst>
            </a:pPr>
            <a:r>
              <a:rPr kumimoji="0" lang="fr-CH" altLang="fr-FR" sz="1400" b="0" i="0" u="none" strike="noStrike" cap="none" normalizeH="0" baseline="0" dirty="0">
                <a:ln>
                  <a:noFill/>
                </a:ln>
                <a:solidFill>
                  <a:srgbClr val="000000"/>
                </a:solidFill>
                <a:effectLst/>
                <a:latin typeface="Calibri" panose="020F0502020204030204" pitchFamily="34" charset="0"/>
                <a:ea typeface="MS Mincho" panose="02020609040205080304" pitchFamily="49" charset="-128"/>
                <a:cs typeface="Arial" panose="020B0604020202020204" pitchFamily="34" charset="0"/>
              </a:rPr>
              <a:t>Le Certificat de formation est obtenu lorsque l’ensemble de la formation a été suivi d’une manière active et régulière et que les évaluations des modules ainsi que le travail de fin d’études ont été validés.</a:t>
            </a:r>
            <a:endParaRPr kumimoji="0" lang="fr-CH" altLang="fr-FR" sz="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55753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B5F7FE-FA80-5060-4BC6-A2711C4D8C0B}"/>
              </a:ext>
            </a:extLst>
          </p:cNvPr>
          <p:cNvSpPr>
            <a:spLocks noGrp="1"/>
          </p:cNvSpPr>
          <p:nvPr>
            <p:ph type="title"/>
          </p:nvPr>
        </p:nvSpPr>
        <p:spPr>
          <a:xfrm>
            <a:off x="685800" y="188640"/>
            <a:ext cx="7772400" cy="1143000"/>
          </a:xfrm>
        </p:spPr>
        <p:txBody>
          <a:bodyPr/>
          <a:lstStyle/>
          <a:p>
            <a:r>
              <a:rPr lang="fr-CH" dirty="0"/>
              <a:t>FORMATION NIVEAU II – FORMATEUR EXPERT </a:t>
            </a:r>
          </a:p>
        </p:txBody>
      </p:sp>
      <p:sp>
        <p:nvSpPr>
          <p:cNvPr id="4" name="Espace réservé du texte 3">
            <a:extLst>
              <a:ext uri="{FF2B5EF4-FFF2-40B4-BE49-F238E27FC236}">
                <a16:creationId xmlns:a16="http://schemas.microsoft.com/office/drawing/2014/main" id="{5341CC2B-57A9-1BA9-F6C1-8DA4A147BE89}"/>
              </a:ext>
            </a:extLst>
          </p:cNvPr>
          <p:cNvSpPr>
            <a:spLocks noGrp="1"/>
          </p:cNvSpPr>
          <p:nvPr>
            <p:ph type="body" sz="half" idx="2"/>
          </p:nvPr>
        </p:nvSpPr>
        <p:spPr/>
        <p:txBody>
          <a:bodyPr/>
          <a:lstStyle/>
          <a:p>
            <a:endParaRPr lang="fr-CH" dirty="0"/>
          </a:p>
        </p:txBody>
      </p:sp>
      <p:sp>
        <p:nvSpPr>
          <p:cNvPr id="7" name="ZoneTexte 6">
            <a:extLst>
              <a:ext uri="{FF2B5EF4-FFF2-40B4-BE49-F238E27FC236}">
                <a16:creationId xmlns:a16="http://schemas.microsoft.com/office/drawing/2014/main" id="{622B5457-9892-1D63-AB4B-0DAC52D0506A}"/>
              </a:ext>
            </a:extLst>
          </p:cNvPr>
          <p:cNvSpPr txBox="1"/>
          <p:nvPr/>
        </p:nvSpPr>
        <p:spPr>
          <a:xfrm>
            <a:off x="247329" y="1194090"/>
            <a:ext cx="4248472" cy="5046766"/>
          </a:xfrm>
          <a:prstGeom prst="rect">
            <a:avLst/>
          </a:prstGeom>
          <a:noFill/>
        </p:spPr>
        <p:txBody>
          <a:bodyPr wrap="square">
            <a:spAutoFit/>
          </a:bodyPr>
          <a:lstStyle/>
          <a:p>
            <a:pPr algn="just">
              <a:lnSpc>
                <a:spcPct val="107000"/>
              </a:lnSpc>
              <a:spcAft>
                <a:spcPts val="800"/>
              </a:spcAft>
            </a:pPr>
            <a:r>
              <a:rPr lang="fr-CH" sz="1200" b="1" u="none" dirty="0">
                <a:effectLst/>
                <a:latin typeface="Calibri" panose="020F0502020204030204" pitchFamily="34" charset="0"/>
                <a:ea typeface="MS Mincho" panose="02020609040205080304" pitchFamily="49" charset="-128"/>
                <a:cs typeface="Arial" panose="020B0604020202020204" pitchFamily="34" charset="0"/>
              </a:rPr>
              <a:t>Objectif de la formation</a:t>
            </a:r>
            <a:r>
              <a:rPr lang="fr-CH" sz="1200" u="none" dirty="0">
                <a:effectLst/>
                <a:latin typeface="Calibri" panose="020F0502020204030204" pitchFamily="34" charset="0"/>
                <a:ea typeface="MS Mincho" panose="02020609040205080304" pitchFamily="49" charset="-128"/>
                <a:cs typeface="Arial" panose="020B0604020202020204" pitchFamily="34" charset="0"/>
              </a:rPr>
              <a:t> : Connaître le </a:t>
            </a:r>
            <a:r>
              <a:rPr lang="fr-CH" sz="1200" u="none" dirty="0" err="1">
                <a:effectLst/>
                <a:latin typeface="Calibri" panose="020F0502020204030204" pitchFamily="34" charset="0"/>
                <a:ea typeface="MS Mincho" panose="02020609040205080304" pitchFamily="49" charset="-128"/>
                <a:cs typeface="Arial" panose="020B0604020202020204" pitchFamily="34" charset="0"/>
              </a:rPr>
              <a:t>Voban</a:t>
            </a:r>
            <a:r>
              <a:rPr lang="fr-CH" sz="1200" u="none" dirty="0">
                <a:effectLst/>
                <a:latin typeface="Calibri" panose="020F0502020204030204" pitchFamily="34" charset="0"/>
                <a:ea typeface="MS Mincho" panose="02020609040205080304" pitchFamily="49" charset="-128"/>
                <a:cs typeface="Arial" panose="020B0604020202020204" pitchFamily="34" charset="0"/>
              </a:rPr>
              <a:t> et savoir superviser et former des utilisateurs/coach</a:t>
            </a:r>
          </a:p>
          <a:p>
            <a:pPr algn="just">
              <a:lnSpc>
                <a:spcPct val="107000"/>
              </a:lnSpc>
              <a:spcAft>
                <a:spcPts val="800"/>
              </a:spcAft>
            </a:pPr>
            <a:r>
              <a:rPr lang="fr-CH" sz="1200" b="1" u="none" dirty="0">
                <a:effectLst/>
                <a:latin typeface="Calibri" panose="020F0502020204030204" pitchFamily="34" charset="0"/>
                <a:ea typeface="MS Mincho" panose="02020609040205080304" pitchFamily="49" charset="-128"/>
                <a:cs typeface="Arial" panose="020B0604020202020204" pitchFamily="34" charset="0"/>
              </a:rPr>
              <a:t>Matière enseignée</a:t>
            </a:r>
            <a:r>
              <a:rPr lang="fr-CH" sz="1200" u="none" dirty="0">
                <a:effectLst/>
                <a:latin typeface="Calibri" panose="020F0502020204030204" pitchFamily="34" charset="0"/>
                <a:ea typeface="MS Mincho" panose="02020609040205080304" pitchFamily="49" charset="-128"/>
                <a:cs typeface="Arial" panose="020B0604020202020204" pitchFamily="34" charset="0"/>
              </a:rPr>
              <a:t> : Connaissance approfondie du VOBAN ; techniques d’analyse et de supervision ; connaissance approfondie BPSE. La formation met l’accent sur la connaissance approfondie de la théorie et de connaissances pédagogiques d’enseignement du VOBAN. L’apprentissage sera conduit de manière aussi appliquée que possible. Dans ce sens, une importante partie du travail sera effectuée par le candidat de manière individuelle, au travers de séances de supervision en groupe ou individuellement de manière à optimiser l’utilisation du temps. Un important travail personnel sera demandé au candidat de manière à assurer sa position d’expert du VOBAN.</a:t>
            </a:r>
            <a:r>
              <a:rPr lang="fr-CH" sz="1200" u="none"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endParaRPr lang="fr-CH" sz="1200" u="none" dirty="0">
              <a:effectLst/>
              <a:latin typeface="Calibri" panose="020F0502020204030204" pitchFamily="34" charset="0"/>
              <a:ea typeface="MS Mincho" panose="02020609040205080304" pitchFamily="49" charset="-128"/>
              <a:cs typeface="Arial" panose="020B0604020202020204" pitchFamily="34" charset="0"/>
            </a:endParaRPr>
          </a:p>
          <a:p>
            <a:pPr algn="just">
              <a:lnSpc>
                <a:spcPct val="107000"/>
              </a:lnSpc>
              <a:spcBef>
                <a:spcPts val="1200"/>
              </a:spcBef>
              <a:spcAft>
                <a:spcPts val="800"/>
              </a:spcAft>
            </a:pPr>
            <a:r>
              <a:rPr lang="fr-CH" sz="1200" u="none"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La participation à cette formation d’instructeur nécessite une bonne pratique du jeu dans un contexte réel. </a:t>
            </a:r>
            <a:r>
              <a:rPr lang="fr-CH" sz="1200" b="1" u="none"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Le participant doit pouvoir attester avoir mené des ateliers de VOBAN en entreprise ou avec des participants/clients pour un nombre minimum de 120 h. </a:t>
            </a:r>
            <a:endParaRPr lang="fr-CH" sz="1200" u="none" dirty="0">
              <a:effectLst/>
              <a:latin typeface="Calibri" panose="020F0502020204030204" pitchFamily="34" charset="0"/>
              <a:ea typeface="MS Mincho" panose="02020609040205080304" pitchFamily="49" charset="-128"/>
              <a:cs typeface="Arial" panose="020B0604020202020204" pitchFamily="34" charset="0"/>
            </a:endParaRPr>
          </a:p>
          <a:p>
            <a:pPr algn="just">
              <a:lnSpc>
                <a:spcPct val="107000"/>
              </a:lnSpc>
              <a:spcBef>
                <a:spcPts val="1200"/>
              </a:spcBef>
              <a:spcAft>
                <a:spcPts val="800"/>
              </a:spcAft>
            </a:pPr>
            <a:r>
              <a:rPr lang="fr-CH" sz="1200" u="none" dirty="0">
                <a:effectLst/>
                <a:latin typeface="Calibri" panose="020F0502020204030204" pitchFamily="34" charset="0"/>
                <a:ea typeface="MS Mincho" panose="02020609040205080304" pitchFamily="49" charset="-128"/>
                <a:cs typeface="Arial" panose="020B0604020202020204" pitchFamily="34" charset="0"/>
              </a:rPr>
              <a:t>La pratique du jeu en groupe permettra au candidat d’appliquer rapidement la théorie et de développer des automatismes. Une communauté d’utilisateurs devra permettre, à terme, de développer l’outil et d’étendre son efficacité.</a:t>
            </a:r>
          </a:p>
        </p:txBody>
      </p:sp>
      <p:graphicFrame>
        <p:nvGraphicFramePr>
          <p:cNvPr id="8" name="Tableau 7">
            <a:extLst>
              <a:ext uri="{FF2B5EF4-FFF2-40B4-BE49-F238E27FC236}">
                <a16:creationId xmlns:a16="http://schemas.microsoft.com/office/drawing/2014/main" id="{51CE7552-4800-E005-25DE-9E5F02526D18}"/>
              </a:ext>
            </a:extLst>
          </p:cNvPr>
          <p:cNvGraphicFramePr>
            <a:graphicFrameLocks noGrp="1"/>
          </p:cNvGraphicFramePr>
          <p:nvPr/>
        </p:nvGraphicFramePr>
        <p:xfrm>
          <a:off x="4761390" y="1194090"/>
          <a:ext cx="4131090" cy="5020618"/>
        </p:xfrm>
        <a:graphic>
          <a:graphicData uri="http://schemas.openxmlformats.org/drawingml/2006/table">
            <a:tbl>
              <a:tblPr firstRow="1" firstCol="1" bandRow="1">
                <a:tableStyleId>{5C22544A-7EE6-4342-B048-85BDC9FD1C3A}</a:tableStyleId>
              </a:tblPr>
              <a:tblGrid>
                <a:gridCol w="431433">
                  <a:extLst>
                    <a:ext uri="{9D8B030D-6E8A-4147-A177-3AD203B41FA5}">
                      <a16:colId xmlns:a16="http://schemas.microsoft.com/office/drawing/2014/main" val="25361214"/>
                    </a:ext>
                  </a:extLst>
                </a:gridCol>
                <a:gridCol w="3336719">
                  <a:extLst>
                    <a:ext uri="{9D8B030D-6E8A-4147-A177-3AD203B41FA5}">
                      <a16:colId xmlns:a16="http://schemas.microsoft.com/office/drawing/2014/main" val="1296854629"/>
                    </a:ext>
                  </a:extLst>
                </a:gridCol>
                <a:gridCol w="362938">
                  <a:extLst>
                    <a:ext uri="{9D8B030D-6E8A-4147-A177-3AD203B41FA5}">
                      <a16:colId xmlns:a16="http://schemas.microsoft.com/office/drawing/2014/main" val="120256834"/>
                    </a:ext>
                  </a:extLst>
                </a:gridCol>
              </a:tblGrid>
              <a:tr h="93652">
                <a:tc>
                  <a:txBody>
                    <a:bodyPr/>
                    <a:lstStyle/>
                    <a:p>
                      <a:pPr algn="just">
                        <a:lnSpc>
                          <a:spcPct val="107000"/>
                        </a:lnSpc>
                        <a:spcAft>
                          <a:spcPts val="800"/>
                        </a:spcAft>
                      </a:pPr>
                      <a:r>
                        <a:rPr lang="fr-CH" sz="600">
                          <a:effectLst/>
                        </a:rPr>
                        <a:t> </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pPr>
                      <a:r>
                        <a:rPr lang="fr-CH" sz="600">
                          <a:effectLst/>
                        </a:rPr>
                        <a:t>Matière</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pPr>
                      <a:r>
                        <a:rPr lang="fr-CH" sz="600">
                          <a:effectLst/>
                        </a:rPr>
                        <a:t>Nh</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extLst>
                  <a:ext uri="{0D108BD9-81ED-4DB2-BD59-A6C34878D82A}">
                    <a16:rowId xmlns:a16="http://schemas.microsoft.com/office/drawing/2014/main" val="4026307792"/>
                  </a:ext>
                </a:extLst>
              </a:tr>
              <a:tr h="345124">
                <a:tc>
                  <a:txBody>
                    <a:bodyPr/>
                    <a:lstStyle/>
                    <a:p>
                      <a:pPr algn="just">
                        <a:lnSpc>
                          <a:spcPct val="107000"/>
                        </a:lnSpc>
                        <a:spcAft>
                          <a:spcPts val="800"/>
                        </a:spcAft>
                      </a:pPr>
                      <a:r>
                        <a:rPr lang="fr-CH" sz="600">
                          <a:effectLst/>
                        </a:rPr>
                        <a:t> </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pPr>
                      <a:r>
                        <a:rPr lang="fr-CH" sz="600">
                          <a:effectLst/>
                        </a:rPr>
                        <a:t>Prérequis avant début de la formation -&gt; lecture obligatoire de littératures systémiques / lecture manuel d’utilisation … (120 h)</a:t>
                      </a:r>
                    </a:p>
                    <a:p>
                      <a:pPr algn="just">
                        <a:lnSpc>
                          <a:spcPct val="107000"/>
                        </a:lnSpc>
                        <a:spcAft>
                          <a:spcPts val="800"/>
                        </a:spcAft>
                      </a:pPr>
                      <a:r>
                        <a:rPr lang="fr-CH" sz="600">
                          <a:effectLst/>
                        </a:rPr>
                        <a:t>Contrôle des connaissances (tests et correction) (1h)</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pPr>
                      <a:r>
                        <a:rPr lang="fr-CH" sz="600">
                          <a:effectLst/>
                        </a:rPr>
                        <a:t>121</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extLst>
                  <a:ext uri="{0D108BD9-81ED-4DB2-BD59-A6C34878D82A}">
                    <a16:rowId xmlns:a16="http://schemas.microsoft.com/office/drawing/2014/main" val="2177663447"/>
                  </a:ext>
                </a:extLst>
              </a:tr>
              <a:tr h="805579">
                <a:tc>
                  <a:txBody>
                    <a:bodyPr/>
                    <a:lstStyle/>
                    <a:p>
                      <a:pPr algn="just">
                        <a:lnSpc>
                          <a:spcPct val="107000"/>
                        </a:lnSpc>
                        <a:spcAft>
                          <a:spcPts val="800"/>
                        </a:spcAft>
                      </a:pPr>
                      <a:r>
                        <a:rPr lang="fr-CH" sz="600">
                          <a:effectLst/>
                        </a:rPr>
                        <a:t>Jour 1</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marL="890905" indent="-890905" algn="just">
                        <a:lnSpc>
                          <a:spcPct val="107000"/>
                        </a:lnSpc>
                        <a:spcAft>
                          <a:spcPts val="800"/>
                        </a:spcAft>
                        <a:tabLst>
                          <a:tab pos="890905" algn="l"/>
                        </a:tabLst>
                      </a:pPr>
                      <a:r>
                        <a:rPr lang="fr-CH" sz="600" u="sng">
                          <a:effectLst/>
                        </a:rPr>
                        <a:t>Matin</a:t>
                      </a:r>
                      <a:r>
                        <a:rPr lang="fr-CH" sz="600">
                          <a:effectLst/>
                        </a:rPr>
                        <a:t> (4h) :  -   Enseignement théoriques (modèle BPSE ; synergie ; leadership)</a:t>
                      </a:r>
                    </a:p>
                    <a:p>
                      <a:pPr marL="1143000" lvl="2" indent="-228600" algn="just">
                        <a:lnSpc>
                          <a:spcPct val="107000"/>
                        </a:lnSpc>
                        <a:spcAft>
                          <a:spcPts val="800"/>
                        </a:spcAft>
                        <a:buFont typeface="Times New Roman" panose="02020603050405020304" pitchFamily="18" charset="0"/>
                        <a:buChar char="•"/>
                        <a:tabLst>
                          <a:tab pos="737235" algn="l"/>
                        </a:tabLst>
                      </a:pPr>
                      <a:r>
                        <a:rPr lang="fr-CH" sz="600">
                          <a:effectLst/>
                        </a:rPr>
                        <a:t>Discussion sur les moyens d’enseignement…</a:t>
                      </a:r>
                    </a:p>
                    <a:p>
                      <a:pPr marL="1143000" lvl="2" indent="-228600" algn="just">
                        <a:lnSpc>
                          <a:spcPct val="107000"/>
                        </a:lnSpc>
                        <a:spcAft>
                          <a:spcPts val="800"/>
                        </a:spcAft>
                        <a:buFont typeface="Times New Roman" panose="02020603050405020304" pitchFamily="18" charset="0"/>
                        <a:buChar char="•"/>
                        <a:tabLst>
                          <a:tab pos="737235" algn="l"/>
                        </a:tabLst>
                      </a:pPr>
                      <a:r>
                        <a:rPr lang="fr-CH" sz="600">
                          <a:effectLst/>
                        </a:rPr>
                        <a:t>Présentation approfondie du matériel d’évaluation I</a:t>
                      </a:r>
                    </a:p>
                    <a:p>
                      <a:pPr marL="14605" algn="just">
                        <a:lnSpc>
                          <a:spcPct val="107000"/>
                        </a:lnSpc>
                        <a:spcAft>
                          <a:spcPts val="800"/>
                        </a:spcAft>
                        <a:tabLst>
                          <a:tab pos="737235" algn="l"/>
                        </a:tabLst>
                      </a:pPr>
                      <a:r>
                        <a:rPr lang="fr-CH" sz="600" u="sng">
                          <a:effectLst/>
                        </a:rPr>
                        <a:t>Après-midi</a:t>
                      </a:r>
                      <a:r>
                        <a:rPr lang="fr-CH" sz="600">
                          <a:effectLst/>
                        </a:rPr>
                        <a:t>  (5h) : Jeu et analyse des parties sous la direction des participants avec supervision</a:t>
                      </a:r>
                    </a:p>
                    <a:p>
                      <a:pPr algn="just">
                        <a:lnSpc>
                          <a:spcPct val="107000"/>
                        </a:lnSpc>
                        <a:spcAft>
                          <a:spcPts val="800"/>
                        </a:spcAft>
                        <a:tabLst>
                          <a:tab pos="737235" algn="l"/>
                        </a:tabLst>
                      </a:pPr>
                      <a:r>
                        <a:rPr lang="fr-CH" sz="600" u="sng">
                          <a:effectLst/>
                        </a:rPr>
                        <a:t>Soir </a:t>
                      </a:r>
                      <a:r>
                        <a:rPr lang="fr-CH" sz="600">
                          <a:effectLst/>
                        </a:rPr>
                        <a:t>: (2h)  Etude personnelle sur la version de « Simulation »</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tabLst>
                          <a:tab pos="737235" algn="l"/>
                        </a:tabLst>
                      </a:pPr>
                      <a:r>
                        <a:rPr lang="fr-CH" sz="600">
                          <a:effectLst/>
                        </a:rPr>
                        <a:t>11</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extLst>
                  <a:ext uri="{0D108BD9-81ED-4DB2-BD59-A6C34878D82A}">
                    <a16:rowId xmlns:a16="http://schemas.microsoft.com/office/drawing/2014/main" val="1877569127"/>
                  </a:ext>
                </a:extLst>
              </a:tr>
              <a:tr h="805579">
                <a:tc>
                  <a:txBody>
                    <a:bodyPr/>
                    <a:lstStyle/>
                    <a:p>
                      <a:pPr algn="just">
                        <a:lnSpc>
                          <a:spcPct val="107000"/>
                        </a:lnSpc>
                        <a:spcAft>
                          <a:spcPts val="800"/>
                        </a:spcAft>
                      </a:pPr>
                      <a:r>
                        <a:rPr lang="fr-CH" sz="600">
                          <a:effectLst/>
                        </a:rPr>
                        <a:t>Jour 2</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marL="890905" indent="-890905" algn="just">
                        <a:lnSpc>
                          <a:spcPct val="107000"/>
                        </a:lnSpc>
                        <a:spcAft>
                          <a:spcPts val="800"/>
                        </a:spcAft>
                        <a:tabLst>
                          <a:tab pos="890905" algn="l"/>
                        </a:tabLst>
                      </a:pPr>
                      <a:r>
                        <a:rPr lang="fr-CH" sz="600" u="sng" dirty="0">
                          <a:effectLst/>
                        </a:rPr>
                        <a:t>Matin</a:t>
                      </a:r>
                      <a:r>
                        <a:rPr lang="fr-CH" sz="600" dirty="0">
                          <a:effectLst/>
                        </a:rPr>
                        <a:t> (4h) :  -   Enseignement théorique (les grands stratèges)</a:t>
                      </a:r>
                    </a:p>
                    <a:p>
                      <a:pPr marL="1143000" lvl="2" indent="-228600" algn="just">
                        <a:lnSpc>
                          <a:spcPct val="107000"/>
                        </a:lnSpc>
                        <a:spcAft>
                          <a:spcPts val="800"/>
                        </a:spcAft>
                        <a:buFont typeface="Times New Roman" panose="02020603050405020304" pitchFamily="18" charset="0"/>
                        <a:buChar char="•"/>
                        <a:tabLst>
                          <a:tab pos="737235" algn="l"/>
                        </a:tabLst>
                      </a:pPr>
                      <a:r>
                        <a:rPr lang="fr-CH" sz="600" dirty="0">
                          <a:effectLst/>
                        </a:rPr>
                        <a:t>Présentation des développements de l’outil. </a:t>
                      </a:r>
                    </a:p>
                    <a:p>
                      <a:pPr marL="1143000" lvl="2" indent="-228600" algn="just">
                        <a:lnSpc>
                          <a:spcPct val="107000"/>
                        </a:lnSpc>
                        <a:spcAft>
                          <a:spcPts val="800"/>
                        </a:spcAft>
                        <a:buFont typeface="Times New Roman" panose="02020603050405020304" pitchFamily="18" charset="0"/>
                        <a:buChar char="•"/>
                        <a:tabLst>
                          <a:tab pos="737235" algn="l"/>
                        </a:tabLst>
                      </a:pPr>
                      <a:r>
                        <a:rPr lang="fr-CH" sz="600" dirty="0">
                          <a:effectLst/>
                        </a:rPr>
                        <a:t>Présentation approfondie du matériel d’évaluation II</a:t>
                      </a:r>
                    </a:p>
                    <a:p>
                      <a:pPr marL="14605" algn="just">
                        <a:lnSpc>
                          <a:spcPct val="107000"/>
                        </a:lnSpc>
                        <a:spcAft>
                          <a:spcPts val="800"/>
                        </a:spcAft>
                        <a:tabLst>
                          <a:tab pos="737235" algn="l"/>
                        </a:tabLst>
                      </a:pPr>
                      <a:r>
                        <a:rPr lang="fr-CH" sz="600" u="sng" dirty="0">
                          <a:effectLst/>
                        </a:rPr>
                        <a:t>Après-midi</a:t>
                      </a:r>
                      <a:r>
                        <a:rPr lang="fr-CH" sz="600" dirty="0">
                          <a:effectLst/>
                        </a:rPr>
                        <a:t>  (5h) : Jeu et analyse des parties sous la direction des participants avec supervision</a:t>
                      </a:r>
                    </a:p>
                    <a:p>
                      <a:pPr marL="890905" indent="-890905" algn="just">
                        <a:lnSpc>
                          <a:spcPct val="107000"/>
                        </a:lnSpc>
                        <a:spcAft>
                          <a:spcPts val="800"/>
                        </a:spcAft>
                        <a:tabLst>
                          <a:tab pos="890905" algn="l"/>
                        </a:tabLst>
                      </a:pPr>
                      <a:r>
                        <a:rPr lang="fr-CH" sz="600" u="sng" dirty="0">
                          <a:effectLst/>
                        </a:rPr>
                        <a:t>Soir </a:t>
                      </a:r>
                      <a:r>
                        <a:rPr lang="fr-CH" sz="600" dirty="0">
                          <a:effectLst/>
                        </a:rPr>
                        <a:t>: (2h)  </a:t>
                      </a:r>
                      <a:r>
                        <a:rPr lang="fr-CH" sz="600" dirty="0" err="1">
                          <a:effectLst/>
                        </a:rPr>
                        <a:t>Etude</a:t>
                      </a:r>
                      <a:r>
                        <a:rPr lang="fr-CH" sz="600" dirty="0">
                          <a:effectLst/>
                        </a:rPr>
                        <a:t> personnelle sur la version de « Simulation »</a:t>
                      </a:r>
                      <a:endParaRPr lang="fr-CH" sz="600" dirty="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tabLst>
                          <a:tab pos="737235" algn="l"/>
                        </a:tabLst>
                      </a:pPr>
                      <a:r>
                        <a:rPr lang="fr-CH" sz="600">
                          <a:effectLst/>
                        </a:rPr>
                        <a:t>11</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extLst>
                  <a:ext uri="{0D108BD9-81ED-4DB2-BD59-A6C34878D82A}">
                    <a16:rowId xmlns:a16="http://schemas.microsoft.com/office/drawing/2014/main" val="943165716"/>
                  </a:ext>
                </a:extLst>
              </a:tr>
              <a:tr h="498609">
                <a:tc>
                  <a:txBody>
                    <a:bodyPr/>
                    <a:lstStyle/>
                    <a:p>
                      <a:pPr algn="just">
                        <a:lnSpc>
                          <a:spcPct val="107000"/>
                        </a:lnSpc>
                        <a:spcAft>
                          <a:spcPts val="800"/>
                        </a:spcAft>
                      </a:pPr>
                      <a:r>
                        <a:rPr lang="fr-CH" sz="600">
                          <a:effectLst/>
                        </a:rPr>
                        <a:t>Jour 3</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marL="710565" algn="just">
                        <a:lnSpc>
                          <a:spcPct val="107000"/>
                        </a:lnSpc>
                        <a:spcAft>
                          <a:spcPts val="800"/>
                        </a:spcAft>
                        <a:tabLst>
                          <a:tab pos="737235" algn="l"/>
                        </a:tabLst>
                      </a:pPr>
                      <a:r>
                        <a:rPr lang="fr-CH" sz="600" u="sng">
                          <a:effectLst/>
                        </a:rPr>
                        <a:t>Matin</a:t>
                      </a:r>
                      <a:r>
                        <a:rPr lang="fr-CH" sz="600">
                          <a:effectLst/>
                        </a:rPr>
                        <a:t> (4h) : Jeu et analyse détaillée -&gt; accent placé sur la pédagogie et l’outil comme moyen de changement </a:t>
                      </a:r>
                    </a:p>
                    <a:p>
                      <a:pPr marL="710565" algn="just">
                        <a:lnSpc>
                          <a:spcPct val="107000"/>
                        </a:lnSpc>
                        <a:spcAft>
                          <a:spcPts val="800"/>
                        </a:spcAft>
                        <a:tabLst>
                          <a:tab pos="737235" algn="l"/>
                        </a:tabLst>
                      </a:pPr>
                      <a:r>
                        <a:rPr lang="fr-CH" sz="600" u="sng">
                          <a:effectLst/>
                        </a:rPr>
                        <a:t>Après-midi</a:t>
                      </a:r>
                      <a:r>
                        <a:rPr lang="fr-CH" sz="600">
                          <a:effectLst/>
                        </a:rPr>
                        <a:t> (5h) : Jeu et analyse des parties / </a:t>
                      </a:r>
                    </a:p>
                    <a:p>
                      <a:pPr marL="710565" algn="just">
                        <a:lnSpc>
                          <a:spcPct val="107000"/>
                        </a:lnSpc>
                        <a:spcAft>
                          <a:spcPts val="800"/>
                        </a:spcAft>
                        <a:tabLst>
                          <a:tab pos="737235" algn="l"/>
                        </a:tabLst>
                      </a:pPr>
                      <a:r>
                        <a:rPr lang="fr-CH" sz="600" u="sng">
                          <a:effectLst/>
                        </a:rPr>
                        <a:t>Soir</a:t>
                      </a:r>
                      <a:r>
                        <a:rPr lang="fr-CH" sz="600">
                          <a:effectLst/>
                        </a:rPr>
                        <a:t> : Suite analyse des parties (2h)</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tabLst>
                          <a:tab pos="737235" algn="l"/>
                        </a:tabLst>
                      </a:pPr>
                      <a:r>
                        <a:rPr lang="fr-CH" sz="600">
                          <a:effectLst/>
                        </a:rPr>
                        <a:t>11</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extLst>
                  <a:ext uri="{0D108BD9-81ED-4DB2-BD59-A6C34878D82A}">
                    <a16:rowId xmlns:a16="http://schemas.microsoft.com/office/drawing/2014/main" val="2591871198"/>
                  </a:ext>
                </a:extLst>
              </a:tr>
              <a:tr h="694584">
                <a:tc>
                  <a:txBody>
                    <a:bodyPr/>
                    <a:lstStyle/>
                    <a:p>
                      <a:pPr algn="just">
                        <a:lnSpc>
                          <a:spcPct val="107000"/>
                        </a:lnSpc>
                        <a:spcAft>
                          <a:spcPts val="800"/>
                        </a:spcAft>
                      </a:pPr>
                      <a:r>
                        <a:rPr lang="fr-CH" sz="600">
                          <a:effectLst/>
                        </a:rPr>
                        <a:t>Jour n+…</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marL="1143000" lvl="2" indent="-228600" algn="just">
                        <a:lnSpc>
                          <a:spcPct val="107000"/>
                        </a:lnSpc>
                        <a:spcAft>
                          <a:spcPts val="800"/>
                        </a:spcAft>
                        <a:buFont typeface="Times New Roman" panose="02020603050405020304" pitchFamily="18" charset="0"/>
                        <a:buChar char="•"/>
                      </a:pPr>
                      <a:r>
                        <a:rPr lang="fr-CH" sz="600" dirty="0">
                          <a:effectLst/>
                        </a:rPr>
                        <a:t>Contrôle des connaissances (1h)</a:t>
                      </a:r>
                    </a:p>
                    <a:p>
                      <a:pPr marL="1143000" lvl="2" indent="-228600" algn="just">
                        <a:lnSpc>
                          <a:spcPct val="107000"/>
                        </a:lnSpc>
                        <a:spcAft>
                          <a:spcPts val="800"/>
                        </a:spcAft>
                        <a:buFont typeface="Times New Roman" panose="02020603050405020304" pitchFamily="18" charset="0"/>
                        <a:buChar char="•"/>
                        <a:tabLst>
                          <a:tab pos="737235" algn="l"/>
                        </a:tabLst>
                      </a:pPr>
                      <a:r>
                        <a:rPr lang="fr-CH" sz="600" dirty="0">
                          <a:effectLst/>
                        </a:rPr>
                        <a:t>Travail personnel et rédaction d’un mémoire 35 pages (80h)</a:t>
                      </a:r>
                    </a:p>
                    <a:p>
                      <a:pPr marL="1143000" lvl="2" indent="-228600" algn="just">
                        <a:lnSpc>
                          <a:spcPct val="107000"/>
                        </a:lnSpc>
                        <a:spcAft>
                          <a:spcPts val="800"/>
                        </a:spcAft>
                        <a:buFont typeface="Times New Roman" panose="02020603050405020304" pitchFamily="18" charset="0"/>
                        <a:buChar char="•"/>
                      </a:pPr>
                      <a:r>
                        <a:rPr lang="fr-CH" sz="600" dirty="0">
                          <a:effectLst/>
                        </a:rPr>
                        <a:t>Jeu et analyse. Les participants gèrent des parties externes et procèdent à des analyses en groupe en vue d’obtenir certification Niveau II (20h) -&gt;des parties analysées en supervision individuelle.</a:t>
                      </a:r>
                      <a:endParaRPr lang="fr-CH" sz="600" dirty="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tabLst>
                          <a:tab pos="737235" algn="l"/>
                        </a:tabLst>
                      </a:pPr>
                      <a:r>
                        <a:rPr lang="fr-CH" sz="600">
                          <a:effectLst/>
                        </a:rPr>
                        <a:t>101</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extLst>
                  <a:ext uri="{0D108BD9-81ED-4DB2-BD59-A6C34878D82A}">
                    <a16:rowId xmlns:a16="http://schemas.microsoft.com/office/drawing/2014/main" val="3750083318"/>
                  </a:ext>
                </a:extLst>
              </a:tr>
              <a:tr h="400621">
                <a:tc>
                  <a:txBody>
                    <a:bodyPr/>
                    <a:lstStyle/>
                    <a:p>
                      <a:pPr algn="just">
                        <a:lnSpc>
                          <a:spcPct val="107000"/>
                        </a:lnSpc>
                        <a:spcAft>
                          <a:spcPts val="800"/>
                        </a:spcAft>
                      </a:pPr>
                      <a:r>
                        <a:rPr lang="fr-CH" sz="600">
                          <a:effectLst/>
                        </a:rPr>
                        <a:t>Heures de supervision</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marL="342900" lvl="0" indent="-342900" algn="just">
                        <a:lnSpc>
                          <a:spcPct val="107000"/>
                        </a:lnSpc>
                        <a:spcAft>
                          <a:spcPts val="800"/>
                        </a:spcAft>
                        <a:buFont typeface="Symbol" panose="05050102010706020507" pitchFamily="18" charset="2"/>
                        <a:buChar char=""/>
                        <a:tabLst>
                          <a:tab pos="737235" algn="l"/>
                        </a:tabLst>
                      </a:pPr>
                      <a:r>
                        <a:rPr lang="fr-CH" sz="600">
                          <a:effectLst/>
                        </a:rPr>
                        <a:t>15 heures de supervision individuelle </a:t>
                      </a:r>
                    </a:p>
                    <a:p>
                      <a:pPr marL="342900" lvl="0" indent="-342900" algn="just">
                        <a:lnSpc>
                          <a:spcPct val="107000"/>
                        </a:lnSpc>
                        <a:spcAft>
                          <a:spcPts val="800"/>
                        </a:spcAft>
                        <a:buFont typeface="Symbol" panose="05050102010706020507" pitchFamily="18" charset="2"/>
                        <a:buChar char=""/>
                        <a:tabLst>
                          <a:tab pos="737235" algn="l"/>
                        </a:tabLst>
                      </a:pPr>
                      <a:r>
                        <a:rPr lang="fr-CH" sz="600">
                          <a:effectLst/>
                        </a:rPr>
                        <a:t>6 heures d’intervision en groupe (2*3h)</a:t>
                      </a:r>
                    </a:p>
                    <a:p>
                      <a:pPr marL="342900" lvl="0" indent="-342900" algn="just">
                        <a:lnSpc>
                          <a:spcPct val="107000"/>
                        </a:lnSpc>
                        <a:spcAft>
                          <a:spcPts val="800"/>
                        </a:spcAft>
                        <a:buFont typeface="Symbol" panose="05050102010706020507" pitchFamily="18" charset="2"/>
                        <a:buChar char=""/>
                        <a:tabLst>
                          <a:tab pos="737235" algn="l"/>
                        </a:tabLst>
                      </a:pPr>
                      <a:r>
                        <a:rPr lang="fr-CH" sz="600">
                          <a:effectLst/>
                        </a:rPr>
                        <a:t>Présentation du travail personnel en groupe (1h)</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pPr>
                      <a:r>
                        <a:rPr lang="fr-CH" sz="600">
                          <a:effectLst/>
                        </a:rPr>
                        <a:t>22</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extLst>
                  <a:ext uri="{0D108BD9-81ED-4DB2-BD59-A6C34878D82A}">
                    <a16:rowId xmlns:a16="http://schemas.microsoft.com/office/drawing/2014/main" val="3733392273"/>
                  </a:ext>
                </a:extLst>
              </a:tr>
              <a:tr h="707591">
                <a:tc>
                  <a:txBody>
                    <a:bodyPr/>
                    <a:lstStyle/>
                    <a:p>
                      <a:pPr algn="just">
                        <a:lnSpc>
                          <a:spcPct val="107000"/>
                        </a:lnSpc>
                        <a:spcAft>
                          <a:spcPts val="800"/>
                        </a:spcAft>
                      </a:pPr>
                      <a:r>
                        <a:rPr lang="fr-CH" sz="600">
                          <a:effectLst/>
                        </a:rPr>
                        <a:t>Total</a:t>
                      </a:r>
                      <a:endParaRPr lang="fr-CH" sz="60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marL="457200" algn="just">
                        <a:lnSpc>
                          <a:spcPct val="107000"/>
                        </a:lnSpc>
                        <a:spcAft>
                          <a:spcPts val="800"/>
                        </a:spcAft>
                        <a:tabLst>
                          <a:tab pos="737235" algn="l"/>
                        </a:tabLst>
                      </a:pPr>
                      <a:r>
                        <a:rPr lang="fr-CH" sz="600" dirty="0">
                          <a:effectLst/>
                        </a:rPr>
                        <a:t>Travail personnel :                                                      204h</a:t>
                      </a:r>
                    </a:p>
                    <a:p>
                      <a:pPr marL="457200" algn="just">
                        <a:lnSpc>
                          <a:spcPct val="107000"/>
                        </a:lnSpc>
                        <a:spcAft>
                          <a:spcPts val="800"/>
                        </a:spcAft>
                        <a:tabLst>
                          <a:tab pos="737235" algn="l"/>
                        </a:tabLst>
                      </a:pPr>
                      <a:r>
                        <a:rPr lang="fr-CH" sz="600" dirty="0">
                          <a:effectLst/>
                        </a:rPr>
                        <a:t>Théorie :                                                                       8h</a:t>
                      </a:r>
                    </a:p>
                    <a:p>
                      <a:pPr marL="457200" algn="just">
                        <a:lnSpc>
                          <a:spcPct val="107000"/>
                        </a:lnSpc>
                        <a:spcAft>
                          <a:spcPts val="800"/>
                        </a:spcAft>
                        <a:tabLst>
                          <a:tab pos="737235" algn="l"/>
                        </a:tabLst>
                      </a:pPr>
                      <a:r>
                        <a:rPr lang="fr-CH" sz="600" dirty="0">
                          <a:effectLst/>
                        </a:rPr>
                        <a:t>Pratique en groupe et application du jeu :                39h</a:t>
                      </a:r>
                    </a:p>
                    <a:p>
                      <a:pPr marL="457200" algn="just">
                        <a:lnSpc>
                          <a:spcPct val="107000"/>
                        </a:lnSpc>
                        <a:spcAft>
                          <a:spcPts val="800"/>
                        </a:spcAft>
                        <a:tabLst>
                          <a:tab pos="737235" algn="l"/>
                        </a:tabLst>
                      </a:pPr>
                      <a:r>
                        <a:rPr lang="fr-CH" sz="600" dirty="0">
                          <a:effectLst/>
                        </a:rPr>
                        <a:t>Supervisions individuelles/groupe                             23h</a:t>
                      </a:r>
                    </a:p>
                    <a:p>
                      <a:pPr marL="457200" algn="just">
                        <a:lnSpc>
                          <a:spcPct val="107000"/>
                        </a:lnSpc>
                        <a:spcAft>
                          <a:spcPts val="800"/>
                        </a:spcAft>
                        <a:tabLst>
                          <a:tab pos="737235" algn="l"/>
                        </a:tabLst>
                      </a:pPr>
                      <a:r>
                        <a:rPr lang="fr-CH" sz="600" dirty="0">
                          <a:effectLst/>
                        </a:rPr>
                        <a:t>Examen                                                                        3h</a:t>
                      </a:r>
                      <a:endParaRPr lang="fr-CH" sz="600" dirty="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tc>
                  <a:txBody>
                    <a:bodyPr/>
                    <a:lstStyle/>
                    <a:p>
                      <a:pPr algn="just">
                        <a:lnSpc>
                          <a:spcPct val="107000"/>
                        </a:lnSpc>
                        <a:spcAft>
                          <a:spcPts val="800"/>
                        </a:spcAft>
                      </a:pPr>
                      <a:r>
                        <a:rPr lang="fr-CH" sz="600" dirty="0">
                          <a:effectLst/>
                        </a:rPr>
                        <a:t>277</a:t>
                      </a:r>
                      <a:endParaRPr lang="fr-CH" sz="600" dirty="0">
                        <a:effectLst/>
                        <a:latin typeface="Calibri" panose="020F0502020204030204" pitchFamily="34" charset="0"/>
                        <a:ea typeface="MS Mincho" panose="02020609040205080304" pitchFamily="49" charset="-128"/>
                        <a:cs typeface="Arial" panose="020B0604020202020204" pitchFamily="34" charset="0"/>
                      </a:endParaRPr>
                    </a:p>
                  </a:txBody>
                  <a:tcPr marL="37461" marR="37461" marT="0" marB="0"/>
                </a:tc>
                <a:extLst>
                  <a:ext uri="{0D108BD9-81ED-4DB2-BD59-A6C34878D82A}">
                    <a16:rowId xmlns:a16="http://schemas.microsoft.com/office/drawing/2014/main" val="3486563400"/>
                  </a:ext>
                </a:extLst>
              </a:tr>
            </a:tbl>
          </a:graphicData>
        </a:graphic>
      </p:graphicFrame>
    </p:spTree>
    <p:extLst>
      <p:ext uri="{BB962C8B-B14F-4D97-AF65-F5344CB8AC3E}">
        <p14:creationId xmlns:p14="http://schemas.microsoft.com/office/powerpoint/2010/main" val="2399060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E0511CB8-B637-BC11-4168-6F87EBE82A0D}"/>
              </a:ext>
            </a:extLst>
          </p:cNvPr>
          <p:cNvPicPr>
            <a:picLocks noChangeAspect="1"/>
          </p:cNvPicPr>
          <p:nvPr/>
        </p:nvPicPr>
        <p:blipFill>
          <a:blip r:embed="rId3">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38742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44624"/>
            <a:ext cx="7772400" cy="1008112"/>
          </a:xfrm>
        </p:spPr>
        <p:txBody>
          <a:bodyPr/>
          <a:lstStyle/>
          <a:p>
            <a:r>
              <a:rPr lang="fr-CH" sz="2800" b="1" dirty="0">
                <a:solidFill>
                  <a:srgbClr val="932D1C"/>
                </a:solidFill>
                <a:latin typeface="Romanus" panose="02000500000000000000" pitchFamily="50" charset="0"/>
              </a:rPr>
              <a:t>ANNEXES 1 : aspects juridiques (Valérie </a:t>
            </a:r>
            <a:r>
              <a:rPr lang="fr-CH" sz="2800" b="1" dirty="0" err="1">
                <a:solidFill>
                  <a:srgbClr val="932D1C"/>
                </a:solidFill>
                <a:latin typeface="Romanus" panose="02000500000000000000" pitchFamily="50" charset="0"/>
              </a:rPr>
              <a:t>Rumasuglia</a:t>
            </a:r>
            <a:r>
              <a:rPr lang="fr-CH" sz="2800" b="1" dirty="0">
                <a:solidFill>
                  <a:srgbClr val="932D1C"/>
                </a:solidFill>
                <a:latin typeface="Romanus" panose="02000500000000000000" pitchFamily="50" charset="0"/>
              </a:rPr>
              <a:t> Malo)</a:t>
            </a:r>
            <a:endParaRPr lang="fr-CH" sz="2800" dirty="0">
              <a:solidFill>
                <a:srgbClr val="932D1C"/>
              </a:solidFill>
              <a:latin typeface="Romanus" panose="02000500000000000000" pitchFamily="50"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457200" y="908720"/>
            <a:ext cx="8229600" cy="5217443"/>
          </a:xfrm>
        </p:spPr>
        <p:txBody>
          <a:bodyPr/>
          <a:lstStyle/>
          <a:p>
            <a:pPr marL="0" indent="0"/>
            <a:r>
              <a:rPr lang="fr-CH" sz="2400" b="1" dirty="0">
                <a:latin typeface="Garamond" panose="02020404030301010803" pitchFamily="18" charset="0"/>
              </a:rPr>
              <a:t>La marque VOBAN : est enregistrée en Suisse dans les classes 9, 28 et 41. Devra être renouvelée en septembre 2025 (échéance 14 octobre 2025)</a:t>
            </a:r>
          </a:p>
          <a:p>
            <a:pPr marL="0" indent="0"/>
            <a:r>
              <a:rPr lang="fr-CH" sz="2400" b="1" dirty="0">
                <a:latin typeface="Garamond" panose="02020404030301010803" pitchFamily="18" charset="0"/>
              </a:rPr>
              <a:t>Propriété intellectuelle pour  1) application ?!</a:t>
            </a:r>
          </a:p>
          <a:p>
            <a:pPr marL="0" indent="0"/>
            <a:r>
              <a:rPr lang="fr-CH" sz="2400" b="1" dirty="0">
                <a:latin typeface="Garamond" panose="02020404030301010803" pitchFamily="18" charset="0"/>
              </a:rPr>
              <a:t>Protection pour règles de jeu et design (à discuter)</a:t>
            </a:r>
          </a:p>
          <a:p>
            <a:pPr marL="0" indent="0"/>
            <a:r>
              <a:rPr lang="fr-CH" sz="2400" b="1" dirty="0">
                <a:latin typeface="Garamond" panose="02020404030301010803" pitchFamily="18" charset="0"/>
              </a:rPr>
              <a:t>Le monde des données personnelles doit également être discuté (</a:t>
            </a:r>
            <a:r>
              <a:rPr lang="fr-CH" sz="2400" b="1" dirty="0" err="1">
                <a:latin typeface="Garamond" panose="02020404030301010803" pitchFamily="18" charset="0"/>
              </a:rPr>
              <a:t>cf</a:t>
            </a:r>
            <a:r>
              <a:rPr lang="fr-CH" sz="2400" b="1" dirty="0">
                <a:latin typeface="Garamond" panose="02020404030301010803" pitchFamily="18" charset="0"/>
              </a:rPr>
              <a:t> Stéphane POSS)</a:t>
            </a:r>
          </a:p>
          <a:p>
            <a:pPr marL="0" indent="0"/>
            <a:endParaRPr lang="fr-CH" sz="2400" b="1" dirty="0">
              <a:latin typeface="Garamond" panose="02020404030301010803" pitchFamily="18" charset="0"/>
            </a:endParaRPr>
          </a:p>
          <a:p>
            <a:pPr marL="0" indent="0"/>
            <a:endParaRPr lang="fr-CH" sz="2400" b="1" dirty="0">
              <a:latin typeface="Garamond" panose="02020404030301010803" pitchFamily="18" charset="0"/>
            </a:endParaRPr>
          </a:p>
          <a:p>
            <a:pPr marL="0" indent="0" algn="ctr">
              <a:lnSpc>
                <a:spcPct val="200000"/>
              </a:lnSpc>
            </a:pPr>
            <a:endParaRPr lang="fr-CH" sz="2400" b="1" i="1" dirty="0">
              <a:latin typeface="Garamond" panose="02020404030301010803" pitchFamily="18" charset="0"/>
            </a:endParaRPr>
          </a:p>
        </p:txBody>
      </p:sp>
    </p:spTree>
    <p:extLst>
      <p:ext uri="{BB962C8B-B14F-4D97-AF65-F5344CB8AC3E}">
        <p14:creationId xmlns:p14="http://schemas.microsoft.com/office/powerpoint/2010/main" val="21855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11">
            <a:extLst>
              <a:ext uri="{FF2B5EF4-FFF2-40B4-BE49-F238E27FC236}">
                <a16:creationId xmlns:a16="http://schemas.microsoft.com/office/drawing/2014/main" id="{07654CA3-68EA-BE7E-5369-484654957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53" t="9636" b="20567"/>
          <a:stretch>
            <a:fillRect/>
          </a:stretch>
        </p:blipFill>
        <p:spPr bwMode="auto">
          <a:xfrm flipH="1">
            <a:off x="2888848" y="-64639"/>
            <a:ext cx="6255152"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15" descr="logo_XL">
            <a:extLst>
              <a:ext uri="{FF2B5EF4-FFF2-40B4-BE49-F238E27FC236}">
                <a16:creationId xmlns:a16="http://schemas.microsoft.com/office/drawing/2014/main" id="{256E1474-17D0-5821-119B-1BB4FB87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4639"/>
            <a:ext cx="3275857" cy="163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6">
            <a:extLst>
              <a:ext uri="{FF2B5EF4-FFF2-40B4-BE49-F238E27FC236}">
                <a16:creationId xmlns:a16="http://schemas.microsoft.com/office/drawing/2014/main" id="{AD1729E6-C112-3578-A227-FF669031A494}"/>
              </a:ext>
            </a:extLst>
          </p:cNvPr>
          <p:cNvPicPr>
            <a:picLocks noChangeArrowheads="1"/>
          </p:cNvPicPr>
          <p:nvPr/>
        </p:nvPicPr>
        <p:blipFill>
          <a:blip r:embed="rId3">
            <a:lum bright="28000" contrast="-46000"/>
            <a:grayscl/>
            <a:extLst>
              <a:ext uri="{28A0092B-C50C-407E-A947-70E740481C1C}">
                <a14:useLocalDpi xmlns:a14="http://schemas.microsoft.com/office/drawing/2010/main" val="0"/>
              </a:ext>
            </a:extLst>
          </a:blip>
          <a:srcRect l="23090"/>
          <a:stretch>
            <a:fillRect/>
          </a:stretch>
        </p:blipFill>
        <p:spPr bwMode="auto">
          <a:xfrm flipV="1">
            <a:off x="0" y="4437065"/>
            <a:ext cx="46799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statue of a person&#10;&#10;Description automatically generated with medium confidence">
            <a:extLst>
              <a:ext uri="{FF2B5EF4-FFF2-40B4-BE49-F238E27FC236}">
                <a16:creationId xmlns:a16="http://schemas.microsoft.com/office/drawing/2014/main" id="{9D879784-0D37-E518-502A-F74E20B9C485}"/>
              </a:ext>
            </a:extLst>
          </p:cNvPr>
          <p:cNvPicPr>
            <a:picLocks noChangeAspect="1"/>
          </p:cNvPicPr>
          <p:nvPr/>
        </p:nvPicPr>
        <p:blipFill>
          <a:blip r:embed="rId5">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69364"/>
            <a:ext cx="5938610" cy="7890852"/>
          </a:xfrm>
          <a:prstGeom prst="rect">
            <a:avLst/>
          </a:prstGeom>
        </p:spPr>
      </p:pic>
      <p:sp>
        <p:nvSpPr>
          <p:cNvPr id="5126" name="Rectangle 3">
            <a:extLst>
              <a:ext uri="{FF2B5EF4-FFF2-40B4-BE49-F238E27FC236}">
                <a16:creationId xmlns:a16="http://schemas.microsoft.com/office/drawing/2014/main" id="{99D790BD-242A-45D4-873A-41F8CCC03DDC}"/>
              </a:ext>
            </a:extLst>
          </p:cNvPr>
          <p:cNvSpPr>
            <a:spLocks noGrp="1" noChangeArrowheads="1"/>
          </p:cNvSpPr>
          <p:nvPr>
            <p:ph idx="1"/>
          </p:nvPr>
        </p:nvSpPr>
        <p:spPr>
          <a:xfrm>
            <a:off x="565150" y="1988840"/>
            <a:ext cx="8229600" cy="5211336"/>
          </a:xfrm>
        </p:spPr>
        <p:txBody>
          <a:bodyPr/>
          <a:lstStyle/>
          <a:p>
            <a:pPr marL="514350" indent="-514350" algn="ctr" eaLnBrk="1" hangingPunct="1">
              <a:buFont typeface="+mj-lt"/>
              <a:buAutoNum type="romanUcPeriod"/>
            </a:pPr>
            <a:r>
              <a:rPr lang="fr-CH" altLang="fr-FR" sz="2400" b="1" u="sng" dirty="0">
                <a:solidFill>
                  <a:srgbClr val="932D1C"/>
                </a:solidFill>
                <a:latin typeface="Romanus" panose="02000500000000000000" pitchFamily="50" charset="0"/>
              </a:rPr>
              <a:t>INTRODUCTION</a:t>
            </a:r>
            <a:br>
              <a:rPr lang="fr-CH" altLang="fr-FR" sz="2400" b="1" u="sng" dirty="0">
                <a:solidFill>
                  <a:srgbClr val="932D1C"/>
                </a:solidFill>
                <a:latin typeface="Romanus" panose="02000500000000000000" pitchFamily="50" charset="0"/>
              </a:rPr>
            </a:br>
            <a:r>
              <a:rPr lang="fr-CH" altLang="fr-FR" sz="1600" dirty="0">
                <a:solidFill>
                  <a:srgbClr val="C13B25"/>
                </a:solidFill>
                <a:latin typeface="Arnold Boecklin" panose="04027200000000000000" pitchFamily="82" charset="0"/>
              </a:rPr>
              <a:t>Sommaire Exécutif / Concept / Buts</a:t>
            </a:r>
            <a:br>
              <a:rPr lang="fr-CH" altLang="fr-FR" sz="1600" dirty="0">
                <a:solidFill>
                  <a:srgbClr val="C13B25"/>
                </a:solidFill>
                <a:latin typeface="Arnold Boecklin" panose="04027200000000000000" pitchFamily="82" charset="0"/>
              </a:rPr>
            </a:br>
            <a:r>
              <a:rPr lang="fr-CH" altLang="fr-FR" sz="1600" dirty="0">
                <a:solidFill>
                  <a:srgbClr val="C13B25"/>
                </a:solidFill>
                <a:latin typeface="Arnold Boecklin" panose="04027200000000000000" pitchFamily="82" charset="0"/>
              </a:rPr>
              <a:t>Qui sommes-nous ? / Historique &amp; Évolution</a:t>
            </a:r>
          </a:p>
          <a:p>
            <a:pPr marL="514350" indent="-514350" algn="ctr" eaLnBrk="1" hangingPunct="1">
              <a:buFont typeface="+mj-lt"/>
              <a:buAutoNum type="romanUcPeriod"/>
            </a:pPr>
            <a:endParaRPr lang="fr-CH" altLang="fr-FR" b="1" u="sng" dirty="0">
              <a:solidFill>
                <a:srgbClr val="932D1C"/>
              </a:solidFill>
              <a:latin typeface="Romanus" panose="02000500000000000000" pitchFamily="50" charset="0"/>
            </a:endParaRPr>
          </a:p>
          <a:p>
            <a:pPr marL="514350" indent="-514350" algn="ctr" eaLnBrk="1" hangingPunct="1">
              <a:buFont typeface="+mj-lt"/>
              <a:buAutoNum type="romanUcPeriod"/>
            </a:pPr>
            <a:r>
              <a:rPr lang="fr-CH" altLang="fr-FR" sz="2400" b="1" u="sng" dirty="0">
                <a:solidFill>
                  <a:srgbClr val="932D1C"/>
                </a:solidFill>
                <a:latin typeface="Romanus" panose="02000500000000000000" pitchFamily="50" charset="0"/>
              </a:rPr>
              <a:t>VOBAN – un OUTIL d’ÉVALUATION et de FORMATION</a:t>
            </a:r>
          </a:p>
          <a:p>
            <a:pPr marL="0" indent="0" algn="ctr" eaLnBrk="1" hangingPunct="1"/>
            <a:r>
              <a:rPr lang="fr-CH" altLang="fr-FR" sz="1600" dirty="0">
                <a:solidFill>
                  <a:srgbClr val="C13B25"/>
                </a:solidFill>
                <a:latin typeface="Arnold Boecklin" panose="04027200000000000000" pitchFamily="82" charset="0"/>
              </a:rPr>
              <a:t>Pourquoi ? Pour qui ? Comment ? Offres</a:t>
            </a:r>
            <a:br>
              <a:rPr lang="fr-FR" altLang="fr-FR" sz="1600" b="1" i="1" dirty="0">
                <a:solidFill>
                  <a:srgbClr val="D12421"/>
                </a:solidFill>
                <a:latin typeface="Frutiger 55 Roman" pitchFamily="34" charset="0"/>
              </a:rPr>
            </a:br>
            <a:endParaRPr lang="fr-FR" altLang="fr-FR" sz="1200" b="1" i="1" dirty="0">
              <a:solidFill>
                <a:srgbClr val="D12421"/>
              </a:solidFill>
              <a:latin typeface="Frutiger 55 Roman" pitchFamily="34" charset="0"/>
            </a:endParaRPr>
          </a:p>
          <a:p>
            <a:pPr marL="0" indent="0" algn="ctr" eaLnBrk="1" hangingPunct="1"/>
            <a:endParaRPr lang="fr-CH" altLang="fr-FR" sz="1400" b="1" u="sng" dirty="0">
              <a:solidFill>
                <a:srgbClr val="932D1C"/>
              </a:solidFill>
              <a:latin typeface="Romanus" panose="02000500000000000000" pitchFamily="50" charset="0"/>
            </a:endParaRPr>
          </a:p>
          <a:p>
            <a:pPr marL="514350" indent="-514350" algn="ctr" eaLnBrk="1" hangingPunct="1">
              <a:buFont typeface="+mj-lt"/>
              <a:buAutoNum type="romanUcPeriod" startAt="3"/>
            </a:pPr>
            <a:r>
              <a:rPr lang="fr-CH" altLang="fr-FR" sz="2400" b="1" u="sng" dirty="0">
                <a:solidFill>
                  <a:srgbClr val="932D1C"/>
                </a:solidFill>
                <a:latin typeface="Romanus" panose="02000500000000000000" pitchFamily="50" charset="0"/>
              </a:rPr>
              <a:t>PROCHAINES ÉTAPES &amp; CONCLUSION</a:t>
            </a:r>
          </a:p>
          <a:p>
            <a:pPr marL="0" indent="0" algn="ctr" eaLnBrk="1" hangingPunct="1"/>
            <a:br>
              <a:rPr lang="fr-CH" altLang="fr-FR" sz="2400" b="1" u="sng" dirty="0">
                <a:solidFill>
                  <a:srgbClr val="932D1C"/>
                </a:solidFill>
                <a:latin typeface="Romanus" panose="02000500000000000000" pitchFamily="50" charset="0"/>
              </a:rPr>
            </a:br>
            <a:endParaRPr lang="fr-CH" altLang="fr-FR" sz="2400" u="sng" dirty="0">
              <a:solidFill>
                <a:srgbClr val="C13B25"/>
              </a:solidFill>
              <a:latin typeface="Arnold Boecklin" panose="04027200000000000000" pitchFamily="82" charset="0"/>
            </a:endParaRPr>
          </a:p>
        </p:txBody>
      </p:sp>
      <p:sp>
        <p:nvSpPr>
          <p:cNvPr id="5127" name="Text Box 12">
            <a:extLst>
              <a:ext uri="{FF2B5EF4-FFF2-40B4-BE49-F238E27FC236}">
                <a16:creationId xmlns:a16="http://schemas.microsoft.com/office/drawing/2014/main" id="{4210B131-FDF0-96CF-AF35-827B0C09FD62}"/>
              </a:ext>
            </a:extLst>
          </p:cNvPr>
          <p:cNvSpPr txBox="1">
            <a:spLocks noChangeArrowheads="1"/>
          </p:cNvSpPr>
          <p:nvPr/>
        </p:nvSpPr>
        <p:spPr bwMode="auto">
          <a:xfrm>
            <a:off x="4139952" y="6119336"/>
            <a:ext cx="40687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fr-FR" altLang="fr-FR" sz="1400" b="1" dirty="0" err="1">
                <a:solidFill>
                  <a:srgbClr val="932D1C"/>
                </a:solidFill>
                <a:latin typeface="Frutiger 55 Roman" pitchFamily="34" charset="0"/>
              </a:rPr>
              <a:t>PsychoStratégie</a:t>
            </a:r>
            <a:r>
              <a:rPr lang="fr-FR" altLang="fr-FR" sz="1400" b="1" dirty="0">
                <a:solidFill>
                  <a:srgbClr val="932D1C"/>
                </a:solidFill>
                <a:latin typeface="Frutiger 55 Roman" pitchFamily="34" charset="0"/>
              </a:rPr>
              <a:t> SA</a:t>
            </a:r>
          </a:p>
          <a:p>
            <a:pPr algn="r" eaLnBrk="1" hangingPunct="1"/>
            <a:r>
              <a:rPr lang="fr-FR" altLang="fr-FR" sz="1400" b="1" dirty="0">
                <a:solidFill>
                  <a:srgbClr val="932D1C"/>
                </a:solidFill>
                <a:latin typeface="Frutiger 55 Roman" pitchFamily="34" charset="0"/>
              </a:rPr>
              <a:t>Ch. De la Fenettaz 9, CH – 1722 BOURGUILLON</a:t>
            </a:r>
          </a:p>
          <a:p>
            <a:pPr algn="r" eaLnBrk="1" hangingPunct="1"/>
            <a:r>
              <a:rPr lang="fr-FR" altLang="fr-FR" sz="1400" b="1" dirty="0">
                <a:solidFill>
                  <a:srgbClr val="932D1C"/>
                </a:solidFill>
                <a:latin typeface="Frutiger 55 Roman" pitchFamily="34" charset="0"/>
              </a:rPr>
              <a:t>www.psychostrategie.ch</a:t>
            </a:r>
          </a:p>
        </p:txBody>
      </p:sp>
    </p:spTree>
    <p:extLst>
      <p:ext uri="{BB962C8B-B14F-4D97-AF65-F5344CB8AC3E}">
        <p14:creationId xmlns:p14="http://schemas.microsoft.com/office/powerpoint/2010/main" val="1474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126">
                                            <p:txEl>
                                              <p:pRg st="0" end="0"/>
                                            </p:txEl>
                                          </p:spTgt>
                                        </p:tgtEl>
                                        <p:attrNameLst>
                                          <p:attrName>style.visibility</p:attrName>
                                        </p:attrNameLst>
                                      </p:cBhvr>
                                      <p:to>
                                        <p:strVal val="visible"/>
                                      </p:to>
                                    </p:set>
                                    <p:animEffect transition="in" filter="fade">
                                      <p:cBhvr>
                                        <p:cTn id="14" dur="500"/>
                                        <p:tgtEl>
                                          <p:spTgt spid="512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126">
                                            <p:txEl>
                                              <p:pRg st="2" end="2"/>
                                            </p:txEl>
                                          </p:spTgt>
                                        </p:tgtEl>
                                        <p:attrNameLst>
                                          <p:attrName>style.visibility</p:attrName>
                                        </p:attrNameLst>
                                      </p:cBhvr>
                                      <p:to>
                                        <p:strVal val="visible"/>
                                      </p:to>
                                    </p:set>
                                    <p:animEffect transition="in" filter="fade">
                                      <p:cBhvr>
                                        <p:cTn id="19" dur="500"/>
                                        <p:tgtEl>
                                          <p:spTgt spid="512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126">
                                            <p:txEl>
                                              <p:pRg st="3" end="3"/>
                                            </p:txEl>
                                          </p:spTgt>
                                        </p:tgtEl>
                                        <p:attrNameLst>
                                          <p:attrName>style.visibility</p:attrName>
                                        </p:attrNameLst>
                                      </p:cBhvr>
                                      <p:to>
                                        <p:strVal val="visible"/>
                                      </p:to>
                                    </p:set>
                                    <p:animEffect transition="in" filter="fade">
                                      <p:cBhvr>
                                        <p:cTn id="24" dur="500"/>
                                        <p:tgtEl>
                                          <p:spTgt spid="512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26">
                                            <p:txEl>
                                              <p:pRg st="5" end="5"/>
                                            </p:txEl>
                                          </p:spTgt>
                                        </p:tgtEl>
                                        <p:attrNameLst>
                                          <p:attrName>style.visibility</p:attrName>
                                        </p:attrNameLst>
                                      </p:cBhvr>
                                      <p:to>
                                        <p:strVal val="visible"/>
                                      </p:to>
                                    </p:set>
                                    <p:animEffect transition="in" filter="fade">
                                      <p:cBhvr>
                                        <p:cTn id="29" dur="500"/>
                                        <p:tgtEl>
                                          <p:spTgt spid="512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126">
                                            <p:txEl>
                                              <p:pRg st="6" end="6"/>
                                            </p:txEl>
                                          </p:spTgt>
                                        </p:tgtEl>
                                        <p:attrNameLst>
                                          <p:attrName>style.visibility</p:attrName>
                                        </p:attrNameLst>
                                      </p:cBhvr>
                                      <p:to>
                                        <p:strVal val="visible"/>
                                      </p:to>
                                    </p:set>
                                    <p:animEffect transition="in" filter="fade">
                                      <p:cBhvr>
                                        <p:cTn id="34" dur="500"/>
                                        <p:tgtEl>
                                          <p:spTgt spid="51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E0511CB8-B637-BC11-4168-6F87EBE82A0D}"/>
              </a:ext>
            </a:extLst>
          </p:cNvPr>
          <p:cNvPicPr>
            <a:picLocks noChangeAspect="1"/>
          </p:cNvPicPr>
          <p:nvPr/>
        </p:nvPicPr>
        <p:blipFill>
          <a:blip r:embed="rId3">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38742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44624"/>
            <a:ext cx="7772400" cy="1008112"/>
          </a:xfrm>
        </p:spPr>
        <p:txBody>
          <a:bodyPr/>
          <a:lstStyle/>
          <a:p>
            <a:r>
              <a:rPr lang="fr-CH" sz="2800" b="1" dirty="0">
                <a:solidFill>
                  <a:srgbClr val="932D1C"/>
                </a:solidFill>
                <a:latin typeface="Romanus" panose="02000500000000000000" pitchFamily="50" charset="0"/>
              </a:rPr>
              <a:t>ANNEXES 2 : Construction Base de données (Stéphane POSS) - 1</a:t>
            </a:r>
            <a:endParaRPr lang="fr-CH" sz="2800" dirty="0">
              <a:solidFill>
                <a:srgbClr val="932D1C"/>
              </a:solidFill>
              <a:latin typeface="Romanus" panose="02000500000000000000" pitchFamily="50" charset="0"/>
            </a:endParaRPr>
          </a:p>
        </p:txBody>
      </p:sp>
      <p:pic>
        <p:nvPicPr>
          <p:cNvPr id="6" name="Espace réservé du contenu 5">
            <a:extLst>
              <a:ext uri="{FF2B5EF4-FFF2-40B4-BE49-F238E27FC236}">
                <a16:creationId xmlns:a16="http://schemas.microsoft.com/office/drawing/2014/main" id="{32929CB9-129D-8564-B484-3A5CE762A96B}"/>
              </a:ext>
            </a:extLst>
          </p:cNvPr>
          <p:cNvPicPr>
            <a:picLocks noGrp="1" noChangeAspect="1"/>
          </p:cNvPicPr>
          <p:nvPr>
            <p:ph idx="1"/>
          </p:nvPr>
        </p:nvPicPr>
        <p:blipFill>
          <a:blip r:embed="rId4"/>
          <a:stretch>
            <a:fillRect/>
          </a:stretch>
        </p:blipFill>
        <p:spPr>
          <a:xfrm>
            <a:off x="395536" y="948945"/>
            <a:ext cx="2935188" cy="5218113"/>
          </a:xfrm>
        </p:spPr>
      </p:pic>
      <p:pic>
        <p:nvPicPr>
          <p:cNvPr id="8" name="Image 7">
            <a:extLst>
              <a:ext uri="{FF2B5EF4-FFF2-40B4-BE49-F238E27FC236}">
                <a16:creationId xmlns:a16="http://schemas.microsoft.com/office/drawing/2014/main" id="{2F244471-5776-4963-0CD1-449D6DEBB44A}"/>
              </a:ext>
            </a:extLst>
          </p:cNvPr>
          <p:cNvPicPr>
            <a:picLocks noChangeAspect="1"/>
          </p:cNvPicPr>
          <p:nvPr/>
        </p:nvPicPr>
        <p:blipFill>
          <a:blip r:embed="rId5"/>
          <a:stretch>
            <a:fillRect/>
          </a:stretch>
        </p:blipFill>
        <p:spPr>
          <a:xfrm>
            <a:off x="3635896" y="1447347"/>
            <a:ext cx="2432869" cy="4325100"/>
          </a:xfrm>
          <a:prstGeom prst="rect">
            <a:avLst/>
          </a:prstGeom>
        </p:spPr>
      </p:pic>
      <p:pic>
        <p:nvPicPr>
          <p:cNvPr id="12" name="Image 11">
            <a:extLst>
              <a:ext uri="{FF2B5EF4-FFF2-40B4-BE49-F238E27FC236}">
                <a16:creationId xmlns:a16="http://schemas.microsoft.com/office/drawing/2014/main" id="{60D64226-5C95-D8F8-F2FD-EDD95534A9ED}"/>
              </a:ext>
            </a:extLst>
          </p:cNvPr>
          <p:cNvPicPr>
            <a:picLocks noChangeAspect="1"/>
          </p:cNvPicPr>
          <p:nvPr/>
        </p:nvPicPr>
        <p:blipFill>
          <a:blip r:embed="rId6"/>
          <a:stretch>
            <a:fillRect/>
          </a:stretch>
        </p:blipFill>
        <p:spPr>
          <a:xfrm>
            <a:off x="6372314" y="1493033"/>
            <a:ext cx="2374362" cy="4221088"/>
          </a:xfrm>
          <a:prstGeom prst="rect">
            <a:avLst/>
          </a:prstGeom>
        </p:spPr>
      </p:pic>
    </p:spTree>
    <p:extLst>
      <p:ext uri="{BB962C8B-B14F-4D97-AF65-F5344CB8AC3E}">
        <p14:creationId xmlns:p14="http://schemas.microsoft.com/office/powerpoint/2010/main" val="39170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E0511CB8-B637-BC11-4168-6F87EBE82A0D}"/>
              </a:ext>
            </a:extLst>
          </p:cNvPr>
          <p:cNvPicPr>
            <a:picLocks noChangeAspect="1"/>
          </p:cNvPicPr>
          <p:nvPr/>
        </p:nvPicPr>
        <p:blipFill>
          <a:blip r:embed="rId3">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38742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44624"/>
            <a:ext cx="7772400" cy="1008112"/>
          </a:xfrm>
        </p:spPr>
        <p:txBody>
          <a:bodyPr/>
          <a:lstStyle/>
          <a:p>
            <a:r>
              <a:rPr lang="fr-CH" sz="2800" b="1" dirty="0">
                <a:solidFill>
                  <a:srgbClr val="932D1C"/>
                </a:solidFill>
                <a:latin typeface="Romanus" panose="02000500000000000000" pitchFamily="50" charset="0"/>
              </a:rPr>
              <a:t>ANNEXES 2 : Construction Base de données (Stéphane POSS) - 2</a:t>
            </a:r>
            <a:endParaRPr lang="fr-CH" sz="2800" dirty="0">
              <a:solidFill>
                <a:srgbClr val="932D1C"/>
              </a:solidFill>
              <a:latin typeface="Romanus" panose="02000500000000000000" pitchFamily="50" charset="0"/>
            </a:endParaRPr>
          </a:p>
        </p:txBody>
      </p:sp>
      <p:pic>
        <p:nvPicPr>
          <p:cNvPr id="9" name="Espace réservé du contenu 8">
            <a:extLst>
              <a:ext uri="{FF2B5EF4-FFF2-40B4-BE49-F238E27FC236}">
                <a16:creationId xmlns:a16="http://schemas.microsoft.com/office/drawing/2014/main" id="{2DEC3776-C67E-2FBC-466E-F1494EEB34C9}"/>
              </a:ext>
            </a:extLst>
          </p:cNvPr>
          <p:cNvPicPr>
            <a:picLocks noGrp="1" noChangeAspect="1"/>
          </p:cNvPicPr>
          <p:nvPr>
            <p:ph idx="1"/>
          </p:nvPr>
        </p:nvPicPr>
        <p:blipFill>
          <a:blip r:embed="rId4"/>
          <a:stretch>
            <a:fillRect/>
          </a:stretch>
        </p:blipFill>
        <p:spPr>
          <a:xfrm>
            <a:off x="323528" y="1166018"/>
            <a:ext cx="2545854" cy="4525963"/>
          </a:xfrm>
        </p:spPr>
      </p:pic>
      <p:pic>
        <p:nvPicPr>
          <p:cNvPr id="12" name="Image 11">
            <a:extLst>
              <a:ext uri="{FF2B5EF4-FFF2-40B4-BE49-F238E27FC236}">
                <a16:creationId xmlns:a16="http://schemas.microsoft.com/office/drawing/2014/main" id="{75B0B895-F265-5AA9-24AB-1729F0449959}"/>
              </a:ext>
            </a:extLst>
          </p:cNvPr>
          <p:cNvPicPr>
            <a:picLocks noChangeAspect="1"/>
          </p:cNvPicPr>
          <p:nvPr/>
        </p:nvPicPr>
        <p:blipFill>
          <a:blip r:embed="rId5"/>
          <a:stretch>
            <a:fillRect/>
          </a:stretch>
        </p:blipFill>
        <p:spPr>
          <a:xfrm>
            <a:off x="3101908" y="1087418"/>
            <a:ext cx="2779407" cy="4941168"/>
          </a:xfrm>
          <a:prstGeom prst="rect">
            <a:avLst/>
          </a:prstGeom>
        </p:spPr>
      </p:pic>
      <p:pic>
        <p:nvPicPr>
          <p:cNvPr id="14" name="Image 13">
            <a:extLst>
              <a:ext uri="{FF2B5EF4-FFF2-40B4-BE49-F238E27FC236}">
                <a16:creationId xmlns:a16="http://schemas.microsoft.com/office/drawing/2014/main" id="{50983E86-5308-1B11-9FC0-E4CBD7525E05}"/>
              </a:ext>
            </a:extLst>
          </p:cNvPr>
          <p:cNvPicPr>
            <a:picLocks noChangeAspect="1"/>
          </p:cNvPicPr>
          <p:nvPr/>
        </p:nvPicPr>
        <p:blipFill>
          <a:blip r:embed="rId6"/>
          <a:stretch>
            <a:fillRect/>
          </a:stretch>
        </p:blipFill>
        <p:spPr>
          <a:xfrm>
            <a:off x="5963538" y="1491410"/>
            <a:ext cx="2494662" cy="4437112"/>
          </a:xfrm>
          <a:prstGeom prst="rect">
            <a:avLst/>
          </a:prstGeom>
        </p:spPr>
      </p:pic>
    </p:spTree>
    <p:extLst>
      <p:ext uri="{BB962C8B-B14F-4D97-AF65-F5344CB8AC3E}">
        <p14:creationId xmlns:p14="http://schemas.microsoft.com/office/powerpoint/2010/main" val="291415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E0511CB8-B637-BC11-4168-6F87EBE82A0D}"/>
              </a:ext>
            </a:extLst>
          </p:cNvPr>
          <p:cNvPicPr>
            <a:picLocks noChangeAspect="1"/>
          </p:cNvPicPr>
          <p:nvPr/>
        </p:nvPicPr>
        <p:blipFill>
          <a:blip r:embed="rId3">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38742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44624"/>
            <a:ext cx="7772400" cy="1008112"/>
          </a:xfrm>
        </p:spPr>
        <p:txBody>
          <a:bodyPr/>
          <a:lstStyle/>
          <a:p>
            <a:r>
              <a:rPr lang="fr-CH" sz="2800" b="1" dirty="0">
                <a:solidFill>
                  <a:srgbClr val="932D1C"/>
                </a:solidFill>
                <a:latin typeface="Romanus" panose="02000500000000000000" pitchFamily="50" charset="0"/>
              </a:rPr>
              <a:t>ANNEXES 3 : Recherche de partenaires scientifiques et d’affaire</a:t>
            </a:r>
            <a:endParaRPr lang="fr-CH" sz="2800" dirty="0">
              <a:solidFill>
                <a:srgbClr val="932D1C"/>
              </a:solidFill>
              <a:latin typeface="Romanus" panose="02000500000000000000" pitchFamily="50"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457200" y="1196752"/>
            <a:ext cx="8229600" cy="4929411"/>
          </a:xfrm>
        </p:spPr>
        <p:txBody>
          <a:bodyPr/>
          <a:lstStyle/>
          <a:p>
            <a:pPr marL="0" indent="0"/>
            <a:r>
              <a:rPr lang="fr-CH" sz="2400" dirty="0">
                <a:latin typeface="Garamond" panose="02020404030301010803" pitchFamily="18" charset="0"/>
              </a:rPr>
              <a:t>Gestion centralisée d’une base de données</a:t>
            </a:r>
          </a:p>
          <a:p>
            <a:pPr marL="0" indent="0"/>
            <a:endParaRPr lang="fr-CH" sz="2400" dirty="0">
              <a:latin typeface="Garamond" panose="02020404030301010803" pitchFamily="18" charset="0"/>
            </a:endParaRPr>
          </a:p>
          <a:p>
            <a:pPr marL="0" indent="0"/>
            <a:r>
              <a:rPr lang="fr-CH" sz="2400" dirty="0">
                <a:latin typeface="Garamond" panose="02020404030301010803" pitchFamily="18" charset="0"/>
              </a:rPr>
              <a:t>Partenariat de recherche (psychologie ou management) avec HES-UNI--EPFZ (école militaire)</a:t>
            </a:r>
          </a:p>
          <a:p>
            <a:pPr marL="0" indent="0"/>
            <a:endParaRPr lang="fr-CH" sz="2400" dirty="0">
              <a:latin typeface="Garamond" panose="02020404030301010803" pitchFamily="18" charset="0"/>
            </a:endParaRPr>
          </a:p>
          <a:p>
            <a:pPr marL="0" indent="0"/>
            <a:r>
              <a:rPr lang="fr-CH" sz="2400" dirty="0">
                <a:latin typeface="Garamond" panose="02020404030301010803" pitchFamily="18" charset="0"/>
              </a:rPr>
              <a:t>Automatiser l’interprétation des données</a:t>
            </a:r>
          </a:p>
          <a:p>
            <a:pPr marL="0" indent="0"/>
            <a:endParaRPr lang="fr-CH" sz="2400" dirty="0">
              <a:latin typeface="Garamond" panose="02020404030301010803" pitchFamily="18" charset="0"/>
            </a:endParaRPr>
          </a:p>
          <a:p>
            <a:pPr marL="0" indent="0"/>
            <a:r>
              <a:rPr lang="fr-CH" sz="2400" dirty="0">
                <a:latin typeface="Garamond" panose="02020404030301010803" pitchFamily="18" charset="0"/>
              </a:rPr>
              <a:t>Recherche d’un partenaire pour diffusion du modèle et de la formation : </a:t>
            </a:r>
          </a:p>
          <a:p>
            <a:pPr marL="0" indent="0"/>
            <a:r>
              <a:rPr lang="fr-CH" sz="2400" dirty="0">
                <a:latin typeface="Garamond" panose="02020404030301010803" pitchFamily="18" charset="0"/>
              </a:rPr>
              <a:t>	- HEC</a:t>
            </a:r>
          </a:p>
          <a:p>
            <a:pPr marL="0" indent="0"/>
            <a:r>
              <a:rPr lang="fr-CH" sz="2400" dirty="0">
                <a:latin typeface="Garamond" panose="02020404030301010803" pitchFamily="18" charset="0"/>
              </a:rPr>
              <a:t>	- IMD</a:t>
            </a:r>
            <a:endParaRPr lang="fr-CH" sz="2400" b="1" i="1" dirty="0">
              <a:latin typeface="Garamond" panose="02020404030301010803" pitchFamily="18" charset="0"/>
            </a:endParaRPr>
          </a:p>
        </p:txBody>
      </p:sp>
    </p:spTree>
    <p:extLst>
      <p:ext uri="{BB962C8B-B14F-4D97-AF65-F5344CB8AC3E}">
        <p14:creationId xmlns:p14="http://schemas.microsoft.com/office/powerpoint/2010/main" val="103161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E0511CB8-B637-BC11-4168-6F87EBE82A0D}"/>
              </a:ext>
            </a:extLst>
          </p:cNvPr>
          <p:cNvPicPr>
            <a:picLocks noChangeAspect="1"/>
          </p:cNvPicPr>
          <p:nvPr/>
        </p:nvPicPr>
        <p:blipFill>
          <a:blip r:embed="rId3">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38742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44624"/>
            <a:ext cx="7772400" cy="1008112"/>
          </a:xfrm>
        </p:spPr>
        <p:txBody>
          <a:bodyPr/>
          <a:lstStyle/>
          <a:p>
            <a:r>
              <a:rPr lang="fr-CH" sz="2800" b="1" dirty="0">
                <a:solidFill>
                  <a:srgbClr val="932D1C"/>
                </a:solidFill>
                <a:latin typeface="Romanus" panose="02000500000000000000" pitchFamily="50" charset="0"/>
              </a:rPr>
              <a:t>AGENDA</a:t>
            </a:r>
            <a:endParaRPr lang="fr-CH" sz="2800" dirty="0">
              <a:solidFill>
                <a:srgbClr val="932D1C"/>
              </a:solidFill>
              <a:latin typeface="Romanus" panose="02000500000000000000" pitchFamily="50"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457200" y="908720"/>
            <a:ext cx="8229600" cy="5217443"/>
          </a:xfrm>
        </p:spPr>
        <p:txBody>
          <a:bodyPr/>
          <a:lstStyle/>
          <a:p>
            <a:pPr marL="0" indent="0"/>
            <a:r>
              <a:rPr lang="fr-CH" sz="2400" b="1" dirty="0">
                <a:latin typeface="Garamond" panose="02020404030301010803" pitchFamily="18" charset="0"/>
              </a:rPr>
              <a:t>Groupe I : Barbara, </a:t>
            </a:r>
            <a:r>
              <a:rPr lang="fr-CH" sz="2400" b="1" dirty="0" err="1">
                <a:latin typeface="Garamond" panose="02020404030301010803" pitchFamily="18" charset="0"/>
              </a:rPr>
              <a:t>Hughe</a:t>
            </a:r>
            <a:r>
              <a:rPr lang="fr-CH" sz="2400" b="1" dirty="0">
                <a:latin typeface="Garamond" panose="02020404030301010803" pitchFamily="18" charset="0"/>
              </a:rPr>
              <a:t>, Serge, Marc</a:t>
            </a:r>
          </a:p>
          <a:p>
            <a:pPr marL="457200" indent="-457200">
              <a:buAutoNum type="arabicPeriod"/>
            </a:pPr>
            <a:r>
              <a:rPr lang="fr-CH" sz="2400" b="1" dirty="0">
                <a:latin typeface="Garamond" panose="02020404030301010803" pitchFamily="18" charset="0"/>
              </a:rPr>
              <a:t>Recherche de Fonds (3 mars réunion)</a:t>
            </a:r>
          </a:p>
          <a:p>
            <a:pPr marL="457200" indent="-457200">
              <a:buAutoNum type="arabicPeriod"/>
            </a:pPr>
            <a:r>
              <a:rPr lang="fr-CH" sz="2400" b="1" dirty="0">
                <a:latin typeface="Garamond" panose="02020404030301010803" pitchFamily="18" charset="0"/>
              </a:rPr>
              <a:t>Recherche de partenaire scientifique (analyse et profiles)</a:t>
            </a:r>
          </a:p>
          <a:p>
            <a:pPr marL="457200" indent="-457200">
              <a:buAutoNum type="arabicPeriod"/>
            </a:pPr>
            <a:r>
              <a:rPr lang="fr-CH" sz="2400" b="1" dirty="0">
                <a:latin typeface="Garamond" panose="02020404030301010803" pitchFamily="18" charset="0"/>
              </a:rPr>
              <a:t>Développement Informatique du logiciel</a:t>
            </a:r>
          </a:p>
          <a:p>
            <a:pPr marL="0" indent="0"/>
            <a:endParaRPr lang="fr-CH" sz="2400" b="1" dirty="0">
              <a:latin typeface="Garamond" panose="02020404030301010803" pitchFamily="18" charset="0"/>
            </a:endParaRPr>
          </a:p>
          <a:p>
            <a:pPr marL="0" indent="0"/>
            <a:r>
              <a:rPr lang="fr-CH" sz="2400" b="1" dirty="0">
                <a:latin typeface="Garamond" panose="02020404030301010803" pitchFamily="18" charset="0"/>
              </a:rPr>
              <a:t>Groupe II : Stéphane, Valérie, Marc</a:t>
            </a:r>
          </a:p>
          <a:p>
            <a:pPr marL="457200" indent="-457200">
              <a:buAutoNum type="arabicPeriod"/>
            </a:pPr>
            <a:r>
              <a:rPr lang="fr-CH" sz="2400" b="1" dirty="0">
                <a:latin typeface="Garamond" panose="02020404030301010803" pitchFamily="18" charset="0"/>
              </a:rPr>
              <a:t>Protection juridique</a:t>
            </a:r>
          </a:p>
          <a:p>
            <a:pPr marL="457200" indent="-457200">
              <a:buAutoNum type="arabicPeriod"/>
            </a:pPr>
            <a:r>
              <a:rPr lang="fr-CH" sz="2400" b="1" dirty="0">
                <a:latin typeface="Garamond" panose="02020404030301010803" pitchFamily="18" charset="0"/>
              </a:rPr>
              <a:t>Elaboration d’une base de données</a:t>
            </a:r>
          </a:p>
          <a:p>
            <a:pPr marL="457200" indent="-457200">
              <a:buAutoNum type="arabicPeriod"/>
            </a:pPr>
            <a:endParaRPr lang="fr-CH" sz="2400" b="1" dirty="0">
              <a:latin typeface="Garamond" panose="02020404030301010803" pitchFamily="18" charset="0"/>
            </a:endParaRPr>
          </a:p>
          <a:p>
            <a:pPr marL="0" indent="0"/>
            <a:r>
              <a:rPr lang="fr-CH" sz="2400" b="1" dirty="0">
                <a:latin typeface="Garamond" panose="02020404030301010803" pitchFamily="18" charset="0"/>
              </a:rPr>
              <a:t>Agender réunion d’information commune (groupe 1 et 2)</a:t>
            </a:r>
          </a:p>
          <a:p>
            <a:pPr marL="0" indent="0"/>
            <a:r>
              <a:rPr lang="fr-CH" sz="2400" b="1" dirty="0">
                <a:latin typeface="Garamond" panose="02020404030301010803" pitchFamily="18" charset="0"/>
              </a:rPr>
              <a:t>Agender réunion de jeu (groupe 1 et 2)</a:t>
            </a:r>
          </a:p>
          <a:p>
            <a:pPr marL="0" indent="0"/>
            <a:endParaRPr lang="fr-CH" sz="2400" b="1" dirty="0">
              <a:latin typeface="Garamond" panose="02020404030301010803" pitchFamily="18" charset="0"/>
            </a:endParaRPr>
          </a:p>
          <a:p>
            <a:pPr marL="0" indent="0"/>
            <a:endParaRPr lang="fr-CH" sz="2400" b="1" dirty="0">
              <a:latin typeface="Garamond" panose="02020404030301010803" pitchFamily="18" charset="0"/>
            </a:endParaRPr>
          </a:p>
          <a:p>
            <a:pPr marL="0" indent="0" algn="ctr">
              <a:lnSpc>
                <a:spcPct val="200000"/>
              </a:lnSpc>
            </a:pPr>
            <a:endParaRPr lang="fr-CH" sz="2400" b="1" i="1" dirty="0">
              <a:latin typeface="Garamond" panose="02020404030301010803" pitchFamily="18" charset="0"/>
            </a:endParaRPr>
          </a:p>
        </p:txBody>
      </p:sp>
    </p:spTree>
    <p:extLst>
      <p:ext uri="{BB962C8B-B14F-4D97-AF65-F5344CB8AC3E}">
        <p14:creationId xmlns:p14="http://schemas.microsoft.com/office/powerpoint/2010/main" val="279469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1000"/>
                                        <p:tgtEl>
                                          <p:spTgt spid="3">
                                            <p:txEl>
                                              <p:pRg st="7" end="7"/>
                                            </p:txEl>
                                          </p:spTgt>
                                        </p:tgtEl>
                                      </p:cBhvr>
                                    </p:animEffect>
                                    <p:anim calcmode="lin" valueType="num">
                                      <p:cBhvr>
                                        <p:cTn id="5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1000"/>
                                        <p:tgtEl>
                                          <p:spTgt spid="3">
                                            <p:txEl>
                                              <p:pRg st="10" end="10"/>
                                            </p:txEl>
                                          </p:spTgt>
                                        </p:tgtEl>
                                      </p:cBhvr>
                                    </p:animEffect>
                                    <p:anim calcmode="lin" valueType="num">
                                      <p:cBhvr>
                                        <p:cTn id="6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4">
            <a:extLst>
              <a:ext uri="{FF2B5EF4-FFF2-40B4-BE49-F238E27FC236}">
                <a16:creationId xmlns:a16="http://schemas.microsoft.com/office/drawing/2014/main" id="{DC14B44B-EED3-7D0F-D779-21CD9E508602}"/>
              </a:ext>
            </a:extLst>
          </p:cNvPr>
          <p:cNvGrpSpPr/>
          <p:nvPr/>
        </p:nvGrpSpPr>
        <p:grpSpPr>
          <a:xfrm>
            <a:off x="-24905" y="3410384"/>
            <a:ext cx="4668343" cy="3495531"/>
            <a:chOff x="0" y="0"/>
            <a:chExt cx="2556034" cy="1913890"/>
          </a:xfrm>
          <a:solidFill>
            <a:srgbClr val="B23A3A"/>
          </a:solidFill>
        </p:grpSpPr>
        <p:sp>
          <p:nvSpPr>
            <p:cNvPr id="40" name="Freeform 5">
              <a:extLst>
                <a:ext uri="{FF2B5EF4-FFF2-40B4-BE49-F238E27FC236}">
                  <a16:creationId xmlns:a16="http://schemas.microsoft.com/office/drawing/2014/main" id="{A9B9571F-0A8D-4116-4622-D5484179105B}"/>
                </a:ext>
              </a:extLst>
            </p:cNvPr>
            <p:cNvSpPr/>
            <p:nvPr/>
          </p:nvSpPr>
          <p:spPr>
            <a:xfrm>
              <a:off x="0" y="0"/>
              <a:ext cx="2556034" cy="1913890"/>
            </a:xfrm>
            <a:custGeom>
              <a:avLst/>
              <a:gdLst/>
              <a:ahLst/>
              <a:cxnLst/>
              <a:rect l="l" t="t" r="r" b="b"/>
              <a:pathLst>
                <a:path w="2556034" h="1913890">
                  <a:moveTo>
                    <a:pt x="0" y="0"/>
                  </a:moveTo>
                  <a:lnTo>
                    <a:pt x="2556034" y="0"/>
                  </a:lnTo>
                  <a:lnTo>
                    <a:pt x="2556034" y="1913890"/>
                  </a:lnTo>
                  <a:lnTo>
                    <a:pt x="0" y="1913890"/>
                  </a:lnTo>
                  <a:close/>
                </a:path>
              </a:pathLst>
            </a:custGeom>
            <a:grpFill/>
          </p:spPr>
        </p:sp>
      </p:grpSp>
      <p:grpSp>
        <p:nvGrpSpPr>
          <p:cNvPr id="2" name="Group 2"/>
          <p:cNvGrpSpPr/>
          <p:nvPr/>
        </p:nvGrpSpPr>
        <p:grpSpPr>
          <a:xfrm>
            <a:off x="4571368" y="-71438"/>
            <a:ext cx="4715507" cy="3787643"/>
            <a:chOff x="0" y="0"/>
            <a:chExt cx="2581857" cy="1913890"/>
          </a:xfrm>
        </p:grpSpPr>
        <p:sp>
          <p:nvSpPr>
            <p:cNvPr id="3" name="Freeform 3"/>
            <p:cNvSpPr/>
            <p:nvPr/>
          </p:nvSpPr>
          <p:spPr>
            <a:xfrm>
              <a:off x="0" y="0"/>
              <a:ext cx="2581857" cy="1913890"/>
            </a:xfrm>
            <a:custGeom>
              <a:avLst/>
              <a:gdLst/>
              <a:ahLst/>
              <a:cxnLst/>
              <a:rect l="l" t="t" r="r" b="b"/>
              <a:pathLst>
                <a:path w="2581857" h="1913890">
                  <a:moveTo>
                    <a:pt x="0" y="0"/>
                  </a:moveTo>
                  <a:lnTo>
                    <a:pt x="2581857" y="0"/>
                  </a:lnTo>
                  <a:lnTo>
                    <a:pt x="2581857" y="1913890"/>
                  </a:lnTo>
                  <a:lnTo>
                    <a:pt x="0" y="1913890"/>
                  </a:lnTo>
                  <a:close/>
                </a:path>
              </a:pathLst>
            </a:custGeom>
            <a:solidFill>
              <a:srgbClr val="A6A6A6"/>
            </a:solidFill>
          </p:spPr>
        </p:sp>
      </p:grpSp>
      <p:grpSp>
        <p:nvGrpSpPr>
          <p:cNvPr id="4" name="Group 4"/>
          <p:cNvGrpSpPr/>
          <p:nvPr/>
        </p:nvGrpSpPr>
        <p:grpSpPr>
          <a:xfrm>
            <a:off x="4572002" y="3451327"/>
            <a:ext cx="4668343" cy="3495531"/>
            <a:chOff x="0" y="0"/>
            <a:chExt cx="2556034" cy="1913890"/>
          </a:xfrm>
        </p:grpSpPr>
        <p:sp>
          <p:nvSpPr>
            <p:cNvPr id="5" name="Freeform 5"/>
            <p:cNvSpPr/>
            <p:nvPr/>
          </p:nvSpPr>
          <p:spPr>
            <a:xfrm>
              <a:off x="0" y="0"/>
              <a:ext cx="2556034" cy="1913890"/>
            </a:xfrm>
            <a:custGeom>
              <a:avLst/>
              <a:gdLst/>
              <a:ahLst/>
              <a:cxnLst/>
              <a:rect l="l" t="t" r="r" b="b"/>
              <a:pathLst>
                <a:path w="2556034" h="1913890">
                  <a:moveTo>
                    <a:pt x="0" y="0"/>
                  </a:moveTo>
                  <a:lnTo>
                    <a:pt x="2556034" y="0"/>
                  </a:lnTo>
                  <a:lnTo>
                    <a:pt x="2556034" y="1913890"/>
                  </a:lnTo>
                  <a:lnTo>
                    <a:pt x="0" y="1913890"/>
                  </a:lnTo>
                  <a:close/>
                </a:path>
              </a:pathLst>
            </a:custGeom>
            <a:solidFill>
              <a:srgbClr val="737373"/>
            </a:solidFill>
          </p:spPr>
        </p:sp>
      </p:grpSp>
      <p:grpSp>
        <p:nvGrpSpPr>
          <p:cNvPr id="6" name="Group 6"/>
          <p:cNvGrpSpPr/>
          <p:nvPr/>
        </p:nvGrpSpPr>
        <p:grpSpPr>
          <a:xfrm>
            <a:off x="4594324" y="3451324"/>
            <a:ext cx="4058948" cy="3120925"/>
            <a:chOff x="0" y="0"/>
            <a:chExt cx="3184845" cy="2152446"/>
          </a:xfrm>
          <a:scene3d>
            <a:camera prst="orthographicFront">
              <a:rot lat="0" lon="0" rev="0"/>
            </a:camera>
            <a:lightRig rig="balanced" dir="t">
              <a:rot lat="0" lon="0" rev="8700000"/>
            </a:lightRig>
          </a:scene3d>
        </p:grpSpPr>
        <p:sp>
          <p:nvSpPr>
            <p:cNvPr id="7" name="Freeform 7"/>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sp>
      </p:grpSp>
      <p:grpSp>
        <p:nvGrpSpPr>
          <p:cNvPr id="8" name="Group 8"/>
          <p:cNvGrpSpPr/>
          <p:nvPr/>
        </p:nvGrpSpPr>
        <p:grpSpPr>
          <a:xfrm>
            <a:off x="490729" y="3451325"/>
            <a:ext cx="4058948" cy="3120924"/>
            <a:chOff x="0" y="0"/>
            <a:chExt cx="3184845" cy="2152446"/>
          </a:xfrm>
          <a:scene3d>
            <a:camera prst="orthographicFront">
              <a:rot lat="0" lon="0" rev="0"/>
            </a:camera>
            <a:lightRig rig="balanced" dir="t">
              <a:rot lat="0" lon="0" rev="8700000"/>
            </a:lightRig>
          </a:scene3d>
        </p:grpSpPr>
        <p:sp>
          <p:nvSpPr>
            <p:cNvPr id="9" name="Freeform 9"/>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sp>
      </p:grpSp>
      <p:grpSp>
        <p:nvGrpSpPr>
          <p:cNvPr id="10" name="Group 10"/>
          <p:cNvGrpSpPr/>
          <p:nvPr/>
        </p:nvGrpSpPr>
        <p:grpSpPr>
          <a:xfrm>
            <a:off x="7794598" y="3600809"/>
            <a:ext cx="641278" cy="64127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7373"/>
            </a:solidFill>
          </p:spPr>
        </p:sp>
      </p:grpSp>
      <p:grpSp>
        <p:nvGrpSpPr>
          <p:cNvPr id="12" name="Group 12"/>
          <p:cNvGrpSpPr/>
          <p:nvPr/>
        </p:nvGrpSpPr>
        <p:grpSpPr>
          <a:xfrm>
            <a:off x="663475" y="3600809"/>
            <a:ext cx="641278" cy="64127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3A3A"/>
            </a:solidFill>
          </p:spPr>
        </p:sp>
      </p:grpSp>
      <p:grpSp>
        <p:nvGrpSpPr>
          <p:cNvPr id="14" name="Group 14"/>
          <p:cNvGrpSpPr/>
          <p:nvPr/>
        </p:nvGrpSpPr>
        <p:grpSpPr>
          <a:xfrm>
            <a:off x="4594324" y="663475"/>
            <a:ext cx="4058948" cy="2743200"/>
            <a:chOff x="0" y="0"/>
            <a:chExt cx="3184845" cy="2152446"/>
          </a:xfrm>
          <a:scene3d>
            <a:camera prst="orthographicFront">
              <a:rot lat="0" lon="0" rev="0"/>
            </a:camera>
            <a:lightRig rig="balanced" dir="t">
              <a:rot lat="0" lon="0" rev="8700000"/>
            </a:lightRig>
          </a:scene3d>
        </p:grpSpPr>
        <p:sp>
          <p:nvSpPr>
            <p:cNvPr id="15" name="Freeform 15"/>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sp>
      </p:grpSp>
      <p:grpSp>
        <p:nvGrpSpPr>
          <p:cNvPr id="16" name="Group 16"/>
          <p:cNvGrpSpPr/>
          <p:nvPr/>
        </p:nvGrpSpPr>
        <p:grpSpPr>
          <a:xfrm>
            <a:off x="-82765" y="-56364"/>
            <a:ext cx="4654765" cy="3485364"/>
            <a:chOff x="0" y="0"/>
            <a:chExt cx="2556034" cy="1913890"/>
          </a:xfrm>
        </p:grpSpPr>
        <p:sp>
          <p:nvSpPr>
            <p:cNvPr id="17" name="Freeform 17"/>
            <p:cNvSpPr/>
            <p:nvPr/>
          </p:nvSpPr>
          <p:spPr>
            <a:xfrm>
              <a:off x="0" y="0"/>
              <a:ext cx="2556034" cy="1913890"/>
            </a:xfrm>
            <a:custGeom>
              <a:avLst/>
              <a:gdLst/>
              <a:ahLst/>
              <a:cxnLst/>
              <a:rect l="l" t="t" r="r" b="b"/>
              <a:pathLst>
                <a:path w="2556034" h="1913890">
                  <a:moveTo>
                    <a:pt x="0" y="0"/>
                  </a:moveTo>
                  <a:lnTo>
                    <a:pt x="2556034" y="0"/>
                  </a:lnTo>
                  <a:lnTo>
                    <a:pt x="2556034" y="1913890"/>
                  </a:lnTo>
                  <a:lnTo>
                    <a:pt x="0" y="1913890"/>
                  </a:lnTo>
                  <a:close/>
                </a:path>
              </a:pathLst>
            </a:custGeom>
            <a:solidFill>
              <a:srgbClr val="701919"/>
            </a:solidFill>
          </p:spPr>
        </p:sp>
      </p:grpSp>
      <p:grpSp>
        <p:nvGrpSpPr>
          <p:cNvPr id="18" name="Group 18"/>
          <p:cNvGrpSpPr/>
          <p:nvPr/>
        </p:nvGrpSpPr>
        <p:grpSpPr>
          <a:xfrm>
            <a:off x="490729" y="663475"/>
            <a:ext cx="4058948" cy="2743200"/>
            <a:chOff x="0" y="0"/>
            <a:chExt cx="3184845" cy="2152446"/>
          </a:xfrm>
          <a:scene3d>
            <a:camera prst="orthographicFront">
              <a:rot lat="0" lon="0" rev="0"/>
            </a:camera>
            <a:lightRig rig="balanced" dir="t">
              <a:rot lat="0" lon="0" rev="8700000"/>
            </a:lightRig>
          </a:scene3d>
        </p:grpSpPr>
        <p:sp>
          <p:nvSpPr>
            <p:cNvPr id="19" name="Freeform 19"/>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txBody>
            <a:bodyPr/>
            <a:lstStyle/>
            <a:p>
              <a:endParaRPr lang="en-US" dirty="0"/>
            </a:p>
          </p:txBody>
        </p:sp>
      </p:grpSp>
      <p:grpSp>
        <p:nvGrpSpPr>
          <p:cNvPr id="20" name="Group 20"/>
          <p:cNvGrpSpPr/>
          <p:nvPr/>
        </p:nvGrpSpPr>
        <p:grpSpPr>
          <a:xfrm>
            <a:off x="7794598" y="812961"/>
            <a:ext cx="641278" cy="641278"/>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6A6A6"/>
            </a:solidFill>
          </p:spPr>
        </p:sp>
      </p:grpSp>
      <p:grpSp>
        <p:nvGrpSpPr>
          <p:cNvPr id="22" name="Group 22"/>
          <p:cNvGrpSpPr/>
          <p:nvPr/>
        </p:nvGrpSpPr>
        <p:grpSpPr>
          <a:xfrm>
            <a:off x="663475" y="812961"/>
            <a:ext cx="641278" cy="641278"/>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01919"/>
            </a:solidFill>
          </p:spPr>
        </p:sp>
      </p:grpSp>
      <p:grpSp>
        <p:nvGrpSpPr>
          <p:cNvPr id="24" name="Group 24"/>
          <p:cNvGrpSpPr/>
          <p:nvPr/>
        </p:nvGrpSpPr>
        <p:grpSpPr>
          <a:xfrm>
            <a:off x="3604501" y="2474753"/>
            <a:ext cx="1890351" cy="1890351"/>
            <a:chOff x="0" y="0"/>
            <a:chExt cx="6350000" cy="6350000"/>
          </a:xfrm>
          <a:solidFill>
            <a:srgbClr val="5C1414"/>
          </a:solidFill>
          <a:scene3d>
            <a:camera prst="orthographicFront">
              <a:rot lat="0" lon="0" rev="0"/>
            </a:camera>
            <a:lightRig rig="balanced" dir="t">
              <a:rot lat="0" lon="0" rev="8700000"/>
            </a:lightRig>
          </a:scene3d>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a:ln>
              <a:noFill/>
            </a:ln>
            <a:effectLst>
              <a:outerShdw blurRad="44450" dist="27940" dir="5400000" algn="ctr">
                <a:srgbClr val="000000">
                  <a:alpha val="32000"/>
                </a:srgbClr>
              </a:outerShdw>
            </a:effectLst>
            <a:sp3d>
              <a:bevelT w="190500" h="38100"/>
            </a:sp3d>
          </p:spPr>
        </p:sp>
      </p:grpSp>
      <p:sp>
        <p:nvSpPr>
          <p:cNvPr id="26" name="TextBox 26"/>
          <p:cNvSpPr txBox="1"/>
          <p:nvPr/>
        </p:nvSpPr>
        <p:spPr>
          <a:xfrm>
            <a:off x="6072280" y="3760853"/>
            <a:ext cx="1559357" cy="281808"/>
          </a:xfrm>
          <a:prstGeom prst="rect">
            <a:avLst/>
          </a:prstGeom>
        </p:spPr>
        <p:txBody>
          <a:bodyPr lIns="0" tIns="0" rIns="0" bIns="0" rtlCol="0" anchor="t">
            <a:spAutoFit/>
          </a:bodyPr>
          <a:lstStyle/>
          <a:p>
            <a:pPr algn="r">
              <a:lnSpc>
                <a:spcPts val="2443"/>
              </a:lnSpc>
            </a:pPr>
            <a:r>
              <a:rPr lang="en-US" sz="1745" dirty="0">
                <a:solidFill>
                  <a:srgbClr val="737373"/>
                </a:solidFill>
                <a:latin typeface="Arnold Bocklin MN" panose="02000503000000020004" pitchFamily="2" charset="0"/>
              </a:rPr>
              <a:t>Menaces</a:t>
            </a:r>
          </a:p>
        </p:txBody>
      </p:sp>
      <p:sp>
        <p:nvSpPr>
          <p:cNvPr id="27" name="TextBox 27"/>
          <p:cNvSpPr txBox="1"/>
          <p:nvPr/>
        </p:nvSpPr>
        <p:spPr>
          <a:xfrm>
            <a:off x="1467718" y="3760853"/>
            <a:ext cx="1559357" cy="281808"/>
          </a:xfrm>
          <a:prstGeom prst="rect">
            <a:avLst/>
          </a:prstGeom>
        </p:spPr>
        <p:txBody>
          <a:bodyPr lIns="0" tIns="0" rIns="0" bIns="0" rtlCol="0" anchor="t">
            <a:spAutoFit/>
          </a:bodyPr>
          <a:lstStyle/>
          <a:p>
            <a:pPr>
              <a:lnSpc>
                <a:spcPts val="2443"/>
              </a:lnSpc>
            </a:pPr>
            <a:r>
              <a:rPr lang="fr-CH" sz="1745" dirty="0">
                <a:solidFill>
                  <a:srgbClr val="B23A3A"/>
                </a:solidFill>
                <a:latin typeface="Arnold Bocklin MN" panose="02000503000000020004" pitchFamily="2" charset="0"/>
              </a:rPr>
              <a:t>Opportunités</a:t>
            </a:r>
          </a:p>
        </p:txBody>
      </p:sp>
      <p:sp>
        <p:nvSpPr>
          <p:cNvPr id="28" name="TextBox 28"/>
          <p:cNvSpPr txBox="1"/>
          <p:nvPr/>
        </p:nvSpPr>
        <p:spPr>
          <a:xfrm>
            <a:off x="7902720" y="3655742"/>
            <a:ext cx="425034"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T</a:t>
            </a:r>
          </a:p>
        </p:txBody>
      </p:sp>
      <p:sp>
        <p:nvSpPr>
          <p:cNvPr id="29" name="TextBox 29"/>
          <p:cNvSpPr txBox="1"/>
          <p:nvPr/>
        </p:nvSpPr>
        <p:spPr>
          <a:xfrm>
            <a:off x="756152" y="3655742"/>
            <a:ext cx="455926"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O</a:t>
            </a:r>
          </a:p>
        </p:txBody>
      </p:sp>
      <p:sp>
        <p:nvSpPr>
          <p:cNvPr id="30" name="TextBox 30"/>
          <p:cNvSpPr txBox="1"/>
          <p:nvPr/>
        </p:nvSpPr>
        <p:spPr>
          <a:xfrm>
            <a:off x="6072280" y="973005"/>
            <a:ext cx="1559357" cy="597664"/>
          </a:xfrm>
          <a:prstGeom prst="rect">
            <a:avLst/>
          </a:prstGeom>
        </p:spPr>
        <p:txBody>
          <a:bodyPr lIns="0" tIns="0" rIns="0" bIns="0" rtlCol="0" anchor="t">
            <a:spAutoFit/>
          </a:bodyPr>
          <a:lstStyle/>
          <a:p>
            <a:pPr algn="r">
              <a:lnSpc>
                <a:spcPts val="2443"/>
              </a:lnSpc>
            </a:pPr>
            <a:r>
              <a:rPr lang="en-US" sz="1745" dirty="0">
                <a:solidFill>
                  <a:srgbClr val="A6A6A6"/>
                </a:solidFill>
                <a:latin typeface="Arnold Bocklin MN" panose="02000503000000020004" pitchFamily="2" charset="0"/>
              </a:rPr>
              <a:t>Faiblesses</a:t>
            </a:r>
          </a:p>
          <a:p>
            <a:pPr algn="r">
              <a:lnSpc>
                <a:spcPts val="2443"/>
              </a:lnSpc>
            </a:pPr>
            <a:endParaRPr lang="en-US" sz="1745" dirty="0">
              <a:solidFill>
                <a:srgbClr val="A6A6A6"/>
              </a:solidFill>
              <a:latin typeface="Arsenal Bold"/>
            </a:endParaRPr>
          </a:p>
        </p:txBody>
      </p:sp>
      <p:sp>
        <p:nvSpPr>
          <p:cNvPr id="31" name="TextBox 31"/>
          <p:cNvSpPr txBox="1"/>
          <p:nvPr/>
        </p:nvSpPr>
        <p:spPr>
          <a:xfrm>
            <a:off x="1467718" y="973005"/>
            <a:ext cx="1559357" cy="281808"/>
          </a:xfrm>
          <a:prstGeom prst="rect">
            <a:avLst/>
          </a:prstGeom>
        </p:spPr>
        <p:txBody>
          <a:bodyPr lIns="0" tIns="0" rIns="0" bIns="0" rtlCol="0" anchor="t">
            <a:spAutoFit/>
          </a:bodyPr>
          <a:lstStyle/>
          <a:p>
            <a:pPr>
              <a:lnSpc>
                <a:spcPts val="2443"/>
              </a:lnSpc>
            </a:pPr>
            <a:r>
              <a:rPr lang="en-US" sz="1745" dirty="0">
                <a:solidFill>
                  <a:srgbClr val="701919"/>
                </a:solidFill>
                <a:latin typeface="Arnold Bocklin MN" panose="02000503000000020004" pitchFamily="2" charset="0"/>
              </a:rPr>
              <a:t>Forces</a:t>
            </a:r>
          </a:p>
        </p:txBody>
      </p:sp>
      <p:sp>
        <p:nvSpPr>
          <p:cNvPr id="32" name="TextBox 32"/>
          <p:cNvSpPr txBox="1"/>
          <p:nvPr/>
        </p:nvSpPr>
        <p:spPr>
          <a:xfrm>
            <a:off x="7902720" y="867893"/>
            <a:ext cx="425034"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W</a:t>
            </a:r>
          </a:p>
        </p:txBody>
      </p:sp>
      <p:sp>
        <p:nvSpPr>
          <p:cNvPr id="33" name="TextBox 33"/>
          <p:cNvSpPr txBox="1"/>
          <p:nvPr/>
        </p:nvSpPr>
        <p:spPr>
          <a:xfrm>
            <a:off x="756152" y="867893"/>
            <a:ext cx="455926"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S</a:t>
            </a:r>
          </a:p>
        </p:txBody>
      </p:sp>
      <p:sp>
        <p:nvSpPr>
          <p:cNvPr id="35" name="TextBox 35"/>
          <p:cNvSpPr txBox="1"/>
          <p:nvPr/>
        </p:nvSpPr>
        <p:spPr>
          <a:xfrm>
            <a:off x="490729" y="1400660"/>
            <a:ext cx="3929238" cy="2185214"/>
          </a:xfrm>
          <a:prstGeom prst="rect">
            <a:avLst/>
          </a:prstGeom>
        </p:spPr>
        <p:txBody>
          <a:bodyPr wrap="square" lIns="0" tIns="0" rIns="0" bIns="0" rtlCol="0" anchor="t">
            <a:spAutoFit/>
          </a:bodyPr>
          <a:lstStyle/>
          <a:p>
            <a:pPr marL="283366" lvl="1" indent="-141683">
              <a:buFont typeface="Arial"/>
              <a:buChar char="•"/>
            </a:pPr>
            <a:r>
              <a:rPr lang="fr-CH" sz="1400" u="none" dirty="0">
                <a:solidFill>
                  <a:srgbClr val="000000"/>
                </a:solidFill>
                <a:latin typeface="Garamond" panose="02020404030301010803" pitchFamily="18" charset="0"/>
              </a:rPr>
              <a:t>Se former à l’introspection, la stratégie et l’anticipation</a:t>
            </a:r>
          </a:p>
          <a:p>
            <a:pPr marL="283366" lvl="1" indent="-141683">
              <a:buFont typeface="Arial"/>
              <a:buChar char="•"/>
            </a:pPr>
            <a:r>
              <a:rPr lang="fr-CH" sz="1400" u="none" dirty="0">
                <a:solidFill>
                  <a:srgbClr val="000000"/>
                </a:solidFill>
                <a:latin typeface="Garamond" panose="02020404030301010803" pitchFamily="18" charset="0"/>
              </a:rPr>
              <a:t>Expérimenter différents moyens en situations dynamiques et de groupe afin de parvenir à ses objectifs.</a:t>
            </a:r>
          </a:p>
          <a:p>
            <a:pPr marL="283366" lvl="1" indent="-141683">
              <a:buFont typeface="Arial"/>
              <a:buChar char="•"/>
            </a:pPr>
            <a:r>
              <a:rPr lang="fr-CH" sz="1400" u="none" dirty="0">
                <a:solidFill>
                  <a:srgbClr val="000000"/>
                </a:solidFill>
                <a:latin typeface="Garamond" panose="02020404030301010803" pitchFamily="18" charset="0"/>
              </a:rPr>
              <a:t>Mettre en perspective sa pratique </a:t>
            </a:r>
            <a:br>
              <a:rPr lang="fr-CH" sz="1400" u="none" dirty="0">
                <a:solidFill>
                  <a:srgbClr val="000000"/>
                </a:solidFill>
                <a:latin typeface="Garamond" panose="02020404030301010803" pitchFamily="18" charset="0"/>
              </a:rPr>
            </a:br>
            <a:r>
              <a:rPr lang="fr-CH" sz="1400" u="none" dirty="0">
                <a:solidFill>
                  <a:srgbClr val="000000"/>
                </a:solidFill>
                <a:latin typeface="Garamond" panose="02020404030301010803" pitchFamily="18" charset="0"/>
              </a:rPr>
              <a:t>professionnelle à travers cette simulation.</a:t>
            </a:r>
          </a:p>
          <a:p>
            <a:pPr marL="283366" lvl="1" indent="-141683">
              <a:buFont typeface="Arial"/>
              <a:buChar char="•"/>
            </a:pPr>
            <a:r>
              <a:rPr lang="fr-CH" sz="1400" u="none" dirty="0">
                <a:solidFill>
                  <a:srgbClr val="000000"/>
                </a:solidFill>
                <a:latin typeface="Garamond" panose="02020404030301010803" pitchFamily="18" charset="0"/>
              </a:rPr>
              <a:t>Activité ludique en plus d’être pratique, se</a:t>
            </a:r>
            <a:br>
              <a:rPr lang="fr-CH" sz="1400" u="none" dirty="0">
                <a:solidFill>
                  <a:srgbClr val="000000"/>
                </a:solidFill>
                <a:latin typeface="Garamond" panose="02020404030301010803" pitchFamily="18" charset="0"/>
              </a:rPr>
            </a:br>
            <a:r>
              <a:rPr lang="fr-CH" sz="1400" u="none" dirty="0">
                <a:solidFill>
                  <a:srgbClr val="000000"/>
                </a:solidFill>
                <a:latin typeface="Garamond" panose="02020404030301010803" pitchFamily="18" charset="0"/>
              </a:rPr>
              <a:t>former pour pas cher le soir/week-end</a:t>
            </a:r>
          </a:p>
          <a:p>
            <a:pPr marL="283366" lvl="1" indent="-141683">
              <a:buFont typeface="Arial"/>
              <a:buChar char="•"/>
            </a:pPr>
            <a:endParaRPr lang="fr-CH" sz="1600" u="none" dirty="0">
              <a:solidFill>
                <a:srgbClr val="000000"/>
              </a:solidFill>
              <a:latin typeface="Garamond" panose="02020404030301010803" pitchFamily="18" charset="0"/>
            </a:endParaRPr>
          </a:p>
        </p:txBody>
      </p:sp>
      <p:sp>
        <p:nvSpPr>
          <p:cNvPr id="36" name="TextBox 36"/>
          <p:cNvSpPr txBox="1"/>
          <p:nvPr/>
        </p:nvSpPr>
        <p:spPr>
          <a:xfrm>
            <a:off x="4593693" y="1398172"/>
            <a:ext cx="3864509" cy="1672637"/>
          </a:xfrm>
          <a:prstGeom prst="rect">
            <a:avLst/>
          </a:prstGeom>
        </p:spPr>
        <p:txBody>
          <a:bodyPr wrap="square" lIns="0" tIns="0" rIns="0" bIns="0" rtlCol="0" anchor="t">
            <a:spAutoFit/>
          </a:bodyPr>
          <a:lstStyle/>
          <a:p>
            <a:pPr marL="283366" lvl="1" indent="-141683">
              <a:lnSpc>
                <a:spcPts val="2191"/>
              </a:lnSpc>
              <a:buFont typeface="Arial"/>
              <a:buChar char="•"/>
            </a:pPr>
            <a:r>
              <a:rPr lang="fr-CH" sz="1400" u="none" dirty="0">
                <a:solidFill>
                  <a:srgbClr val="000000"/>
                </a:solidFill>
                <a:latin typeface="Garamond" panose="02020404030301010803" pitchFamily="18" charset="0"/>
              </a:rPr>
              <a:t>Phase d’introduction aux règles</a:t>
            </a:r>
          </a:p>
          <a:p>
            <a:pPr marL="283366" lvl="1" indent="-141683">
              <a:lnSpc>
                <a:spcPts val="2191"/>
              </a:lnSpc>
              <a:buFont typeface="Arial"/>
              <a:buChar char="•"/>
            </a:pPr>
            <a:r>
              <a:rPr lang="fr-CH" sz="1400" u="none" dirty="0">
                <a:solidFill>
                  <a:srgbClr val="000000"/>
                </a:solidFill>
                <a:latin typeface="Garamond" panose="02020404030301010803" pitchFamily="18" charset="0"/>
              </a:rPr>
              <a:t>Plus long que les Tests d’Évaluation (1-4 heures)</a:t>
            </a:r>
          </a:p>
          <a:p>
            <a:pPr marL="283366" lvl="1" indent="-141683">
              <a:lnSpc>
                <a:spcPts val="2191"/>
              </a:lnSpc>
              <a:buFont typeface="Arial"/>
              <a:buChar char="•"/>
            </a:pPr>
            <a:r>
              <a:rPr lang="fr-CH" sz="1400" u="none" dirty="0">
                <a:solidFill>
                  <a:srgbClr val="000000"/>
                </a:solidFill>
                <a:latin typeface="Garamond" panose="02020404030301010803" pitchFamily="18" charset="0"/>
              </a:rPr>
              <a:t>Nécessite parfois un arbitre et/ou d’autres joueurs</a:t>
            </a: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p:txBody>
      </p:sp>
      <p:sp>
        <p:nvSpPr>
          <p:cNvPr id="37" name="TextBox 37"/>
          <p:cNvSpPr txBox="1"/>
          <p:nvPr/>
        </p:nvSpPr>
        <p:spPr>
          <a:xfrm>
            <a:off x="490729" y="4188509"/>
            <a:ext cx="3929238" cy="2236894"/>
          </a:xfrm>
          <a:prstGeom prst="rect">
            <a:avLst/>
          </a:prstGeom>
        </p:spPr>
        <p:txBody>
          <a:bodyPr wrap="square" lIns="0" tIns="0" rIns="0" bIns="0" rtlCol="0" anchor="t">
            <a:spAutoFit/>
          </a:bodyPr>
          <a:lstStyle/>
          <a:p>
            <a:pPr marL="283366" lvl="1" indent="-141683">
              <a:lnSpc>
                <a:spcPts val="2191"/>
              </a:lnSpc>
              <a:buFont typeface="Arial"/>
              <a:buChar char="•"/>
            </a:pPr>
            <a:r>
              <a:rPr lang="fr-CH" sz="1400" u="none" dirty="0">
                <a:solidFill>
                  <a:srgbClr val="000000"/>
                </a:solidFill>
                <a:latin typeface="Garamond" panose="02020404030301010803" pitchFamily="18" charset="0"/>
              </a:rPr>
              <a:t>Application pour tout public</a:t>
            </a:r>
          </a:p>
          <a:p>
            <a:pPr marL="283366" lvl="1" indent="-141683">
              <a:lnSpc>
                <a:spcPts val="2191"/>
              </a:lnSpc>
              <a:buFont typeface="Arial"/>
              <a:buChar char="•"/>
            </a:pPr>
            <a:r>
              <a:rPr lang="fr-CH" sz="1400" u="none" dirty="0">
                <a:solidFill>
                  <a:srgbClr val="000000"/>
                </a:solidFill>
                <a:latin typeface="Garamond" panose="02020404030301010803" pitchFamily="18" charset="0"/>
              </a:rPr>
              <a:t>Suivit de son propre historique, de ses tactiques en une situation donnée, etc… sur le long terme pour un évaluation et formation personnelle continue.</a:t>
            </a:r>
          </a:p>
          <a:p>
            <a:pPr marL="283366" lvl="1" indent="-141683">
              <a:lnSpc>
                <a:spcPts val="2191"/>
              </a:lnSpc>
              <a:buFont typeface="Arial"/>
              <a:buChar char="•"/>
            </a:pPr>
            <a:r>
              <a:rPr lang="fr-CH" sz="1400" u="none" dirty="0">
                <a:solidFill>
                  <a:srgbClr val="000000"/>
                </a:solidFill>
                <a:latin typeface="Garamond" panose="02020404030301010803" pitchFamily="18" charset="0"/>
              </a:rPr>
              <a:t>Possibilité d’intégrer de l’IA pour l’analyse, et de simuler des opposants</a:t>
            </a: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p:txBody>
      </p:sp>
      <p:sp>
        <p:nvSpPr>
          <p:cNvPr id="38" name="TextBox 38"/>
          <p:cNvSpPr txBox="1"/>
          <p:nvPr/>
        </p:nvSpPr>
        <p:spPr>
          <a:xfrm>
            <a:off x="4593693" y="4259222"/>
            <a:ext cx="4058948" cy="826252"/>
          </a:xfrm>
          <a:prstGeom prst="rect">
            <a:avLst/>
          </a:prstGeom>
        </p:spPr>
        <p:txBody>
          <a:bodyPr wrap="square" lIns="0" tIns="0" rIns="0" bIns="0" rtlCol="0" anchor="t">
            <a:spAutoFit/>
          </a:bodyPr>
          <a:lstStyle/>
          <a:p>
            <a:pPr marL="283366" lvl="1" indent="-141683">
              <a:lnSpc>
                <a:spcPts val="2191"/>
              </a:lnSpc>
              <a:buFont typeface="Arial"/>
              <a:buChar char="•"/>
            </a:pPr>
            <a:r>
              <a:rPr lang="fr-CH" sz="1400" u="none" dirty="0">
                <a:solidFill>
                  <a:srgbClr val="000000"/>
                </a:solidFill>
                <a:latin typeface="Garamond" panose="02020404030301010803" pitchFamily="18" charset="0"/>
              </a:rPr>
              <a:t>Compétition face aux tests d’évaluation et formations</a:t>
            </a: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p:txBody>
      </p:sp>
      <p:sp>
        <p:nvSpPr>
          <p:cNvPr id="41" name="TextBox 40">
            <a:extLst>
              <a:ext uri="{FF2B5EF4-FFF2-40B4-BE49-F238E27FC236}">
                <a16:creationId xmlns:a16="http://schemas.microsoft.com/office/drawing/2014/main" id="{375F5D85-03D6-ECA3-E1FF-E8A11F486D98}"/>
              </a:ext>
            </a:extLst>
          </p:cNvPr>
          <p:cNvSpPr txBox="1"/>
          <p:nvPr/>
        </p:nvSpPr>
        <p:spPr>
          <a:xfrm>
            <a:off x="3832815" y="285750"/>
            <a:ext cx="1459267" cy="369332"/>
          </a:xfrm>
          <a:prstGeom prst="rect">
            <a:avLst/>
          </a:prstGeom>
          <a:noFill/>
        </p:spPr>
        <p:txBody>
          <a:bodyPr wrap="square" rtlCol="0">
            <a:spAutoFit/>
          </a:bodyPr>
          <a:lstStyle/>
          <a:p>
            <a:pPr algn="ctr"/>
            <a:r>
              <a:rPr lang="fr-CH" b="1" dirty="0">
                <a:solidFill>
                  <a:schemeClr val="bg1"/>
                </a:solidFill>
                <a:latin typeface="Garamond" panose="02020404030301010803" pitchFamily="18" charset="0"/>
              </a:rPr>
              <a:t>INTERNES</a:t>
            </a:r>
            <a:endParaRPr lang="en-US" b="1" dirty="0">
              <a:solidFill>
                <a:schemeClr val="bg1"/>
              </a:solidFill>
              <a:latin typeface="Garamond" panose="02020404030301010803" pitchFamily="18" charset="0"/>
            </a:endParaRPr>
          </a:p>
        </p:txBody>
      </p:sp>
      <p:sp>
        <p:nvSpPr>
          <p:cNvPr id="42" name="TextBox 41">
            <a:extLst>
              <a:ext uri="{FF2B5EF4-FFF2-40B4-BE49-F238E27FC236}">
                <a16:creationId xmlns:a16="http://schemas.microsoft.com/office/drawing/2014/main" id="{5BC410F8-FBE1-E1AE-BCA7-47662E0B5425}"/>
              </a:ext>
            </a:extLst>
          </p:cNvPr>
          <p:cNvSpPr txBox="1"/>
          <p:nvPr/>
        </p:nvSpPr>
        <p:spPr>
          <a:xfrm>
            <a:off x="3857625" y="6516052"/>
            <a:ext cx="1478546" cy="369332"/>
          </a:xfrm>
          <a:prstGeom prst="rect">
            <a:avLst/>
          </a:prstGeom>
          <a:noFill/>
        </p:spPr>
        <p:txBody>
          <a:bodyPr wrap="square" rtlCol="0">
            <a:spAutoFit/>
          </a:bodyPr>
          <a:lstStyle/>
          <a:p>
            <a:pPr algn="ctr"/>
            <a:r>
              <a:rPr lang="fr-CH" b="1" dirty="0">
                <a:solidFill>
                  <a:schemeClr val="bg1"/>
                </a:solidFill>
                <a:latin typeface="Garamond" panose="02020404030301010803" pitchFamily="18" charset="0"/>
              </a:rPr>
              <a:t>EXTERNES</a:t>
            </a:r>
            <a:endParaRPr lang="en-US" b="1" dirty="0">
              <a:solidFill>
                <a:schemeClr val="bg1"/>
              </a:solidFill>
              <a:latin typeface="Garamond" panose="02020404030301010803" pitchFamily="18" charset="0"/>
            </a:endParaRPr>
          </a:p>
        </p:txBody>
      </p:sp>
      <p:sp>
        <p:nvSpPr>
          <p:cNvPr id="34" name="TextBox 34"/>
          <p:cNvSpPr txBox="1"/>
          <p:nvPr/>
        </p:nvSpPr>
        <p:spPr>
          <a:xfrm>
            <a:off x="3716050" y="3047071"/>
            <a:ext cx="1667250" cy="897553"/>
          </a:xfrm>
          <a:prstGeom prst="rect">
            <a:avLst/>
          </a:prstGeom>
        </p:spPr>
        <p:txBody>
          <a:bodyPr lIns="0" tIns="0" rIns="0" bIns="0" rtlCol="0" anchor="t">
            <a:spAutoFit/>
          </a:bodyPr>
          <a:lstStyle/>
          <a:p>
            <a:pPr algn="ctr">
              <a:lnSpc>
                <a:spcPts val="2686"/>
              </a:lnSpc>
            </a:pPr>
            <a:r>
              <a:rPr lang="en-US" sz="3600" dirty="0">
                <a:solidFill>
                  <a:srgbClr val="FFFFFF"/>
                </a:solidFill>
                <a:latin typeface="ROMANUS" panose="02000500000000000000" pitchFamily="50" charset="0"/>
              </a:rPr>
              <a:t>VOBAN</a:t>
            </a:r>
            <a:endParaRPr lang="en-US" sz="1918" dirty="0">
              <a:solidFill>
                <a:srgbClr val="FFFFFF"/>
              </a:solidFill>
              <a:latin typeface="ROMANUS" panose="02000500000000000000" pitchFamily="50" charset="0"/>
            </a:endParaRPr>
          </a:p>
          <a:p>
            <a:pPr algn="ctr">
              <a:lnSpc>
                <a:spcPts val="2161"/>
              </a:lnSpc>
            </a:pPr>
            <a:r>
              <a:rPr lang="en-US" sz="1600" b="1" u="none" dirty="0">
                <a:solidFill>
                  <a:srgbClr val="FFFFFF"/>
                </a:solidFill>
                <a:latin typeface="Garamond" panose="02020404030301010803" pitchFamily="18" charset="0"/>
              </a:rPr>
              <a:t>Pour les </a:t>
            </a:r>
            <a:br>
              <a:rPr lang="en-US" sz="1600" b="1" u="none" dirty="0">
                <a:solidFill>
                  <a:srgbClr val="FFFFFF"/>
                </a:solidFill>
                <a:latin typeface="Garamond" panose="02020404030301010803" pitchFamily="18" charset="0"/>
              </a:rPr>
            </a:br>
            <a:r>
              <a:rPr lang="fr-CH" sz="1600" b="1" dirty="0">
                <a:solidFill>
                  <a:schemeClr val="accent5">
                    <a:lumMod val="60000"/>
                    <a:lumOff val="40000"/>
                  </a:schemeClr>
                </a:solidFill>
                <a:latin typeface="Arnold Bocklin MN" panose="02000503000000020004" pitchFamily="2" charset="0"/>
              </a:rPr>
              <a:t>Individus</a:t>
            </a:r>
          </a:p>
        </p:txBody>
      </p:sp>
    </p:spTree>
    <p:extLst>
      <p:ext uri="{BB962C8B-B14F-4D97-AF65-F5344CB8AC3E}">
        <p14:creationId xmlns:p14="http://schemas.microsoft.com/office/powerpoint/2010/main" val="176226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randombar(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randombar(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randombar(horizontal)">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4">
            <a:extLst>
              <a:ext uri="{FF2B5EF4-FFF2-40B4-BE49-F238E27FC236}">
                <a16:creationId xmlns:a16="http://schemas.microsoft.com/office/drawing/2014/main" id="{DC14B44B-EED3-7D0F-D779-21CD9E508602}"/>
              </a:ext>
            </a:extLst>
          </p:cNvPr>
          <p:cNvGrpSpPr/>
          <p:nvPr/>
        </p:nvGrpSpPr>
        <p:grpSpPr>
          <a:xfrm>
            <a:off x="-24905" y="3410384"/>
            <a:ext cx="4668343" cy="3495531"/>
            <a:chOff x="0" y="0"/>
            <a:chExt cx="2556034" cy="1913890"/>
          </a:xfrm>
          <a:solidFill>
            <a:srgbClr val="B23A3A"/>
          </a:solidFill>
        </p:grpSpPr>
        <p:sp>
          <p:nvSpPr>
            <p:cNvPr id="40" name="Freeform 5">
              <a:extLst>
                <a:ext uri="{FF2B5EF4-FFF2-40B4-BE49-F238E27FC236}">
                  <a16:creationId xmlns:a16="http://schemas.microsoft.com/office/drawing/2014/main" id="{A9B9571F-0A8D-4116-4622-D5484179105B}"/>
                </a:ext>
              </a:extLst>
            </p:cNvPr>
            <p:cNvSpPr/>
            <p:nvPr/>
          </p:nvSpPr>
          <p:spPr>
            <a:xfrm>
              <a:off x="0" y="0"/>
              <a:ext cx="2556034" cy="1913890"/>
            </a:xfrm>
            <a:custGeom>
              <a:avLst/>
              <a:gdLst/>
              <a:ahLst/>
              <a:cxnLst/>
              <a:rect l="l" t="t" r="r" b="b"/>
              <a:pathLst>
                <a:path w="2556034" h="1913890">
                  <a:moveTo>
                    <a:pt x="0" y="0"/>
                  </a:moveTo>
                  <a:lnTo>
                    <a:pt x="2556034" y="0"/>
                  </a:lnTo>
                  <a:lnTo>
                    <a:pt x="2556034" y="1913890"/>
                  </a:lnTo>
                  <a:lnTo>
                    <a:pt x="0" y="1913890"/>
                  </a:lnTo>
                  <a:close/>
                </a:path>
              </a:pathLst>
            </a:custGeom>
            <a:grpFill/>
          </p:spPr>
        </p:sp>
      </p:grpSp>
      <p:grpSp>
        <p:nvGrpSpPr>
          <p:cNvPr id="2" name="Group 2"/>
          <p:cNvGrpSpPr/>
          <p:nvPr/>
        </p:nvGrpSpPr>
        <p:grpSpPr>
          <a:xfrm>
            <a:off x="4571368" y="-71438"/>
            <a:ext cx="4715507" cy="3787643"/>
            <a:chOff x="0" y="0"/>
            <a:chExt cx="2581857" cy="1913890"/>
          </a:xfrm>
        </p:grpSpPr>
        <p:sp>
          <p:nvSpPr>
            <p:cNvPr id="3" name="Freeform 3"/>
            <p:cNvSpPr/>
            <p:nvPr/>
          </p:nvSpPr>
          <p:spPr>
            <a:xfrm>
              <a:off x="0" y="0"/>
              <a:ext cx="2581857" cy="1913890"/>
            </a:xfrm>
            <a:custGeom>
              <a:avLst/>
              <a:gdLst/>
              <a:ahLst/>
              <a:cxnLst/>
              <a:rect l="l" t="t" r="r" b="b"/>
              <a:pathLst>
                <a:path w="2581857" h="1913890">
                  <a:moveTo>
                    <a:pt x="0" y="0"/>
                  </a:moveTo>
                  <a:lnTo>
                    <a:pt x="2581857" y="0"/>
                  </a:lnTo>
                  <a:lnTo>
                    <a:pt x="2581857" y="1913890"/>
                  </a:lnTo>
                  <a:lnTo>
                    <a:pt x="0" y="1913890"/>
                  </a:lnTo>
                  <a:close/>
                </a:path>
              </a:pathLst>
            </a:custGeom>
            <a:solidFill>
              <a:srgbClr val="A6A6A6"/>
            </a:solidFill>
          </p:spPr>
        </p:sp>
      </p:grpSp>
      <p:grpSp>
        <p:nvGrpSpPr>
          <p:cNvPr id="4" name="Group 4"/>
          <p:cNvGrpSpPr/>
          <p:nvPr/>
        </p:nvGrpSpPr>
        <p:grpSpPr>
          <a:xfrm>
            <a:off x="4572002" y="3451327"/>
            <a:ext cx="4668343" cy="3495531"/>
            <a:chOff x="0" y="0"/>
            <a:chExt cx="2556034" cy="1913890"/>
          </a:xfrm>
        </p:grpSpPr>
        <p:sp>
          <p:nvSpPr>
            <p:cNvPr id="5" name="Freeform 5"/>
            <p:cNvSpPr/>
            <p:nvPr/>
          </p:nvSpPr>
          <p:spPr>
            <a:xfrm>
              <a:off x="0" y="0"/>
              <a:ext cx="2556034" cy="1913890"/>
            </a:xfrm>
            <a:custGeom>
              <a:avLst/>
              <a:gdLst/>
              <a:ahLst/>
              <a:cxnLst/>
              <a:rect l="l" t="t" r="r" b="b"/>
              <a:pathLst>
                <a:path w="2556034" h="1913890">
                  <a:moveTo>
                    <a:pt x="0" y="0"/>
                  </a:moveTo>
                  <a:lnTo>
                    <a:pt x="2556034" y="0"/>
                  </a:lnTo>
                  <a:lnTo>
                    <a:pt x="2556034" y="1913890"/>
                  </a:lnTo>
                  <a:lnTo>
                    <a:pt x="0" y="1913890"/>
                  </a:lnTo>
                  <a:close/>
                </a:path>
              </a:pathLst>
            </a:custGeom>
            <a:solidFill>
              <a:srgbClr val="737373"/>
            </a:solidFill>
          </p:spPr>
        </p:sp>
      </p:grpSp>
      <p:grpSp>
        <p:nvGrpSpPr>
          <p:cNvPr id="6" name="Group 6"/>
          <p:cNvGrpSpPr/>
          <p:nvPr/>
        </p:nvGrpSpPr>
        <p:grpSpPr>
          <a:xfrm>
            <a:off x="4594324" y="3451324"/>
            <a:ext cx="4058948" cy="3120925"/>
            <a:chOff x="0" y="0"/>
            <a:chExt cx="3184845" cy="2152446"/>
          </a:xfrm>
          <a:scene3d>
            <a:camera prst="orthographicFront">
              <a:rot lat="0" lon="0" rev="0"/>
            </a:camera>
            <a:lightRig rig="balanced" dir="t">
              <a:rot lat="0" lon="0" rev="8700000"/>
            </a:lightRig>
          </a:scene3d>
        </p:grpSpPr>
        <p:sp>
          <p:nvSpPr>
            <p:cNvPr id="7" name="Freeform 7"/>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sp>
      </p:grpSp>
      <p:grpSp>
        <p:nvGrpSpPr>
          <p:cNvPr id="8" name="Group 8"/>
          <p:cNvGrpSpPr/>
          <p:nvPr/>
        </p:nvGrpSpPr>
        <p:grpSpPr>
          <a:xfrm>
            <a:off x="490729" y="3451325"/>
            <a:ext cx="4058948" cy="3120924"/>
            <a:chOff x="0" y="0"/>
            <a:chExt cx="3184845" cy="2152446"/>
          </a:xfrm>
          <a:scene3d>
            <a:camera prst="orthographicFront">
              <a:rot lat="0" lon="0" rev="0"/>
            </a:camera>
            <a:lightRig rig="balanced" dir="t">
              <a:rot lat="0" lon="0" rev="8700000"/>
            </a:lightRig>
          </a:scene3d>
        </p:grpSpPr>
        <p:sp>
          <p:nvSpPr>
            <p:cNvPr id="9" name="Freeform 9"/>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sp>
      </p:grpSp>
      <p:grpSp>
        <p:nvGrpSpPr>
          <p:cNvPr id="10" name="Group 10"/>
          <p:cNvGrpSpPr/>
          <p:nvPr/>
        </p:nvGrpSpPr>
        <p:grpSpPr>
          <a:xfrm>
            <a:off x="7794598" y="3600809"/>
            <a:ext cx="641278" cy="64127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7373"/>
            </a:solidFill>
          </p:spPr>
        </p:sp>
      </p:grpSp>
      <p:grpSp>
        <p:nvGrpSpPr>
          <p:cNvPr id="12" name="Group 12"/>
          <p:cNvGrpSpPr/>
          <p:nvPr/>
        </p:nvGrpSpPr>
        <p:grpSpPr>
          <a:xfrm>
            <a:off x="663475" y="3600809"/>
            <a:ext cx="641278" cy="64127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3A3A"/>
            </a:solidFill>
          </p:spPr>
        </p:sp>
      </p:grpSp>
      <p:grpSp>
        <p:nvGrpSpPr>
          <p:cNvPr id="14" name="Group 14"/>
          <p:cNvGrpSpPr/>
          <p:nvPr/>
        </p:nvGrpSpPr>
        <p:grpSpPr>
          <a:xfrm>
            <a:off x="4594324" y="663475"/>
            <a:ext cx="4058948" cy="2743200"/>
            <a:chOff x="0" y="0"/>
            <a:chExt cx="3184845" cy="2152446"/>
          </a:xfrm>
          <a:scene3d>
            <a:camera prst="orthographicFront">
              <a:rot lat="0" lon="0" rev="0"/>
            </a:camera>
            <a:lightRig rig="balanced" dir="t">
              <a:rot lat="0" lon="0" rev="8700000"/>
            </a:lightRig>
          </a:scene3d>
        </p:grpSpPr>
        <p:sp>
          <p:nvSpPr>
            <p:cNvPr id="15" name="Freeform 15"/>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sp>
      </p:grpSp>
      <p:grpSp>
        <p:nvGrpSpPr>
          <p:cNvPr id="16" name="Group 16"/>
          <p:cNvGrpSpPr/>
          <p:nvPr/>
        </p:nvGrpSpPr>
        <p:grpSpPr>
          <a:xfrm>
            <a:off x="-82765" y="-56364"/>
            <a:ext cx="4654765" cy="3485364"/>
            <a:chOff x="0" y="0"/>
            <a:chExt cx="2556034" cy="1913890"/>
          </a:xfrm>
        </p:grpSpPr>
        <p:sp>
          <p:nvSpPr>
            <p:cNvPr id="17" name="Freeform 17"/>
            <p:cNvSpPr/>
            <p:nvPr/>
          </p:nvSpPr>
          <p:spPr>
            <a:xfrm>
              <a:off x="0" y="0"/>
              <a:ext cx="2556034" cy="1913890"/>
            </a:xfrm>
            <a:custGeom>
              <a:avLst/>
              <a:gdLst/>
              <a:ahLst/>
              <a:cxnLst/>
              <a:rect l="l" t="t" r="r" b="b"/>
              <a:pathLst>
                <a:path w="2556034" h="1913890">
                  <a:moveTo>
                    <a:pt x="0" y="0"/>
                  </a:moveTo>
                  <a:lnTo>
                    <a:pt x="2556034" y="0"/>
                  </a:lnTo>
                  <a:lnTo>
                    <a:pt x="2556034" y="1913890"/>
                  </a:lnTo>
                  <a:lnTo>
                    <a:pt x="0" y="1913890"/>
                  </a:lnTo>
                  <a:close/>
                </a:path>
              </a:pathLst>
            </a:custGeom>
            <a:solidFill>
              <a:srgbClr val="701919"/>
            </a:solidFill>
          </p:spPr>
        </p:sp>
      </p:grpSp>
      <p:grpSp>
        <p:nvGrpSpPr>
          <p:cNvPr id="18" name="Group 18"/>
          <p:cNvGrpSpPr/>
          <p:nvPr/>
        </p:nvGrpSpPr>
        <p:grpSpPr>
          <a:xfrm>
            <a:off x="490729" y="663475"/>
            <a:ext cx="4058948" cy="2743200"/>
            <a:chOff x="0" y="0"/>
            <a:chExt cx="3184845" cy="2152446"/>
          </a:xfrm>
          <a:scene3d>
            <a:camera prst="orthographicFront">
              <a:rot lat="0" lon="0" rev="0"/>
            </a:camera>
            <a:lightRig rig="balanced" dir="t">
              <a:rot lat="0" lon="0" rev="8700000"/>
            </a:lightRig>
          </a:scene3d>
        </p:grpSpPr>
        <p:sp>
          <p:nvSpPr>
            <p:cNvPr id="19" name="Freeform 19"/>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txBody>
            <a:bodyPr/>
            <a:lstStyle/>
            <a:p>
              <a:endParaRPr lang="en-US" dirty="0"/>
            </a:p>
          </p:txBody>
        </p:sp>
      </p:grpSp>
      <p:grpSp>
        <p:nvGrpSpPr>
          <p:cNvPr id="20" name="Group 20"/>
          <p:cNvGrpSpPr/>
          <p:nvPr/>
        </p:nvGrpSpPr>
        <p:grpSpPr>
          <a:xfrm>
            <a:off x="7794598" y="812961"/>
            <a:ext cx="641278" cy="641278"/>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6A6A6"/>
            </a:solidFill>
          </p:spPr>
        </p:sp>
      </p:grpSp>
      <p:grpSp>
        <p:nvGrpSpPr>
          <p:cNvPr id="22" name="Group 22"/>
          <p:cNvGrpSpPr/>
          <p:nvPr/>
        </p:nvGrpSpPr>
        <p:grpSpPr>
          <a:xfrm>
            <a:off x="663475" y="812961"/>
            <a:ext cx="641278" cy="641278"/>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01919"/>
            </a:solidFill>
          </p:spPr>
        </p:sp>
      </p:grpSp>
      <p:grpSp>
        <p:nvGrpSpPr>
          <p:cNvPr id="24" name="Group 24"/>
          <p:cNvGrpSpPr/>
          <p:nvPr/>
        </p:nvGrpSpPr>
        <p:grpSpPr>
          <a:xfrm>
            <a:off x="3642532" y="2492896"/>
            <a:ext cx="1865572" cy="1865572"/>
            <a:chOff x="0" y="0"/>
            <a:chExt cx="6350000" cy="6350000"/>
          </a:xfrm>
          <a:solidFill>
            <a:srgbClr val="5C1414"/>
          </a:solidFill>
          <a:scene3d>
            <a:camera prst="orthographicFront">
              <a:rot lat="0" lon="0" rev="0"/>
            </a:camera>
            <a:lightRig rig="balanced" dir="t">
              <a:rot lat="0" lon="0" rev="8700000"/>
            </a:lightRig>
          </a:scene3d>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a:ln>
              <a:noFill/>
            </a:ln>
            <a:effectLst>
              <a:outerShdw blurRad="44450" dist="27940" dir="5400000" algn="ctr">
                <a:srgbClr val="000000">
                  <a:alpha val="32000"/>
                </a:srgbClr>
              </a:outerShdw>
            </a:effectLst>
            <a:sp3d>
              <a:bevelT w="190500" h="38100"/>
            </a:sp3d>
          </p:spPr>
        </p:sp>
      </p:grpSp>
      <p:sp>
        <p:nvSpPr>
          <p:cNvPr id="26" name="TextBox 26"/>
          <p:cNvSpPr txBox="1"/>
          <p:nvPr/>
        </p:nvSpPr>
        <p:spPr>
          <a:xfrm>
            <a:off x="6072280" y="3760853"/>
            <a:ext cx="1559357" cy="281808"/>
          </a:xfrm>
          <a:prstGeom prst="rect">
            <a:avLst/>
          </a:prstGeom>
        </p:spPr>
        <p:txBody>
          <a:bodyPr lIns="0" tIns="0" rIns="0" bIns="0" rtlCol="0" anchor="t">
            <a:spAutoFit/>
          </a:bodyPr>
          <a:lstStyle/>
          <a:p>
            <a:pPr algn="r">
              <a:lnSpc>
                <a:spcPts val="2443"/>
              </a:lnSpc>
            </a:pPr>
            <a:r>
              <a:rPr lang="en-US" sz="1745" dirty="0">
                <a:solidFill>
                  <a:srgbClr val="737373"/>
                </a:solidFill>
                <a:latin typeface="Arnold Bocklin MN" panose="02000503000000020004" pitchFamily="2" charset="0"/>
              </a:rPr>
              <a:t>Menaces</a:t>
            </a:r>
          </a:p>
        </p:txBody>
      </p:sp>
      <p:sp>
        <p:nvSpPr>
          <p:cNvPr id="27" name="TextBox 27"/>
          <p:cNvSpPr txBox="1"/>
          <p:nvPr/>
        </p:nvSpPr>
        <p:spPr>
          <a:xfrm>
            <a:off x="1467718" y="3760853"/>
            <a:ext cx="1559357" cy="281808"/>
          </a:xfrm>
          <a:prstGeom prst="rect">
            <a:avLst/>
          </a:prstGeom>
        </p:spPr>
        <p:txBody>
          <a:bodyPr lIns="0" tIns="0" rIns="0" bIns="0" rtlCol="0" anchor="t">
            <a:spAutoFit/>
          </a:bodyPr>
          <a:lstStyle/>
          <a:p>
            <a:pPr>
              <a:lnSpc>
                <a:spcPts val="2443"/>
              </a:lnSpc>
            </a:pPr>
            <a:r>
              <a:rPr lang="fr-CH" sz="1745" dirty="0">
                <a:solidFill>
                  <a:srgbClr val="B23A3A"/>
                </a:solidFill>
                <a:latin typeface="Arnold Bocklin MN" panose="02000503000000020004" pitchFamily="2" charset="0"/>
              </a:rPr>
              <a:t>Opportunités</a:t>
            </a:r>
          </a:p>
        </p:txBody>
      </p:sp>
      <p:sp>
        <p:nvSpPr>
          <p:cNvPr id="28" name="TextBox 28"/>
          <p:cNvSpPr txBox="1"/>
          <p:nvPr/>
        </p:nvSpPr>
        <p:spPr>
          <a:xfrm>
            <a:off x="7902720" y="3655742"/>
            <a:ext cx="425034"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T</a:t>
            </a:r>
          </a:p>
        </p:txBody>
      </p:sp>
      <p:sp>
        <p:nvSpPr>
          <p:cNvPr id="29" name="TextBox 29"/>
          <p:cNvSpPr txBox="1"/>
          <p:nvPr/>
        </p:nvSpPr>
        <p:spPr>
          <a:xfrm>
            <a:off x="756152" y="3655742"/>
            <a:ext cx="455926"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O</a:t>
            </a:r>
          </a:p>
        </p:txBody>
      </p:sp>
      <p:sp>
        <p:nvSpPr>
          <p:cNvPr id="30" name="TextBox 30"/>
          <p:cNvSpPr txBox="1"/>
          <p:nvPr/>
        </p:nvSpPr>
        <p:spPr>
          <a:xfrm>
            <a:off x="6072280" y="973005"/>
            <a:ext cx="1559357" cy="597664"/>
          </a:xfrm>
          <a:prstGeom prst="rect">
            <a:avLst/>
          </a:prstGeom>
        </p:spPr>
        <p:txBody>
          <a:bodyPr lIns="0" tIns="0" rIns="0" bIns="0" rtlCol="0" anchor="t">
            <a:spAutoFit/>
          </a:bodyPr>
          <a:lstStyle/>
          <a:p>
            <a:pPr algn="r">
              <a:lnSpc>
                <a:spcPts val="2443"/>
              </a:lnSpc>
            </a:pPr>
            <a:r>
              <a:rPr lang="en-US" sz="1745" dirty="0">
                <a:solidFill>
                  <a:srgbClr val="A6A6A6"/>
                </a:solidFill>
                <a:latin typeface="Arnold Bocklin MN" panose="02000503000000020004" pitchFamily="2" charset="0"/>
              </a:rPr>
              <a:t>Faiblesses</a:t>
            </a:r>
          </a:p>
          <a:p>
            <a:pPr algn="r">
              <a:lnSpc>
                <a:spcPts val="2443"/>
              </a:lnSpc>
            </a:pPr>
            <a:endParaRPr lang="en-US" sz="1745" dirty="0">
              <a:solidFill>
                <a:srgbClr val="A6A6A6"/>
              </a:solidFill>
              <a:latin typeface="Arsenal Bold"/>
            </a:endParaRPr>
          </a:p>
        </p:txBody>
      </p:sp>
      <p:sp>
        <p:nvSpPr>
          <p:cNvPr id="31" name="TextBox 31"/>
          <p:cNvSpPr txBox="1"/>
          <p:nvPr/>
        </p:nvSpPr>
        <p:spPr>
          <a:xfrm>
            <a:off x="1467718" y="973005"/>
            <a:ext cx="1559357" cy="281808"/>
          </a:xfrm>
          <a:prstGeom prst="rect">
            <a:avLst/>
          </a:prstGeom>
        </p:spPr>
        <p:txBody>
          <a:bodyPr lIns="0" tIns="0" rIns="0" bIns="0" rtlCol="0" anchor="t">
            <a:spAutoFit/>
          </a:bodyPr>
          <a:lstStyle/>
          <a:p>
            <a:pPr>
              <a:lnSpc>
                <a:spcPts val="2443"/>
              </a:lnSpc>
            </a:pPr>
            <a:r>
              <a:rPr lang="en-US" sz="1745" dirty="0">
                <a:solidFill>
                  <a:srgbClr val="701919"/>
                </a:solidFill>
                <a:latin typeface="Arnold Bocklin MN" panose="02000503000000020004" pitchFamily="2" charset="0"/>
              </a:rPr>
              <a:t>Forces</a:t>
            </a:r>
          </a:p>
        </p:txBody>
      </p:sp>
      <p:sp>
        <p:nvSpPr>
          <p:cNvPr id="32" name="TextBox 32"/>
          <p:cNvSpPr txBox="1"/>
          <p:nvPr/>
        </p:nvSpPr>
        <p:spPr>
          <a:xfrm>
            <a:off x="7902720" y="867893"/>
            <a:ext cx="425034"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W</a:t>
            </a:r>
          </a:p>
        </p:txBody>
      </p:sp>
      <p:sp>
        <p:nvSpPr>
          <p:cNvPr id="33" name="TextBox 33"/>
          <p:cNvSpPr txBox="1"/>
          <p:nvPr/>
        </p:nvSpPr>
        <p:spPr>
          <a:xfrm>
            <a:off x="756152" y="867893"/>
            <a:ext cx="455926"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S</a:t>
            </a:r>
          </a:p>
        </p:txBody>
      </p:sp>
      <p:sp>
        <p:nvSpPr>
          <p:cNvPr id="35" name="TextBox 35"/>
          <p:cNvSpPr txBox="1"/>
          <p:nvPr/>
        </p:nvSpPr>
        <p:spPr>
          <a:xfrm>
            <a:off x="395536" y="1417419"/>
            <a:ext cx="3929238" cy="1938992"/>
          </a:xfrm>
          <a:prstGeom prst="rect">
            <a:avLst/>
          </a:prstGeom>
        </p:spPr>
        <p:txBody>
          <a:bodyPr wrap="square" lIns="0" tIns="0" rIns="0" bIns="0" rtlCol="0" anchor="t">
            <a:spAutoFit/>
          </a:bodyPr>
          <a:lstStyle/>
          <a:p>
            <a:pPr marL="283366" lvl="1" indent="-141683">
              <a:buFont typeface="Arial"/>
              <a:buChar char="•"/>
            </a:pPr>
            <a:r>
              <a:rPr lang="fr-CH" sz="1400" u="none" dirty="0">
                <a:solidFill>
                  <a:srgbClr val="000000"/>
                </a:solidFill>
                <a:latin typeface="Garamond" panose="02020404030301010803" pitchFamily="18" charset="0"/>
              </a:rPr>
              <a:t>Former ses clients l’introspection, la stratégie et l’anticipation via un outil concret</a:t>
            </a:r>
          </a:p>
          <a:p>
            <a:pPr marL="283366" lvl="1" indent="-141683">
              <a:buFont typeface="Arial"/>
              <a:buChar char="•"/>
            </a:pPr>
            <a:r>
              <a:rPr lang="fr-CH" sz="1400" u="none" dirty="0">
                <a:solidFill>
                  <a:srgbClr val="000000"/>
                </a:solidFill>
                <a:latin typeface="Garamond" panose="02020404030301010803" pitchFamily="18" charset="0"/>
              </a:rPr>
              <a:t>Faire payer ses clients pour qu’ils jouent et en redemandent (car ludique en plus d’être pratique).</a:t>
            </a:r>
          </a:p>
          <a:p>
            <a:pPr marL="283366" lvl="1" indent="-141683">
              <a:buFont typeface="Arial"/>
              <a:buChar char="•"/>
            </a:pPr>
            <a:r>
              <a:rPr lang="fr-CH" sz="1400" u="none" dirty="0">
                <a:solidFill>
                  <a:srgbClr val="000000"/>
                </a:solidFill>
                <a:latin typeface="Garamond" panose="02020404030301010803" pitchFamily="18" charset="0"/>
              </a:rPr>
              <a:t>Évaluation de son/ses clients DANS le Groupe et EN situation Dynamique. </a:t>
            </a:r>
          </a:p>
          <a:p>
            <a:pPr marL="283366" lvl="1" indent="-141683">
              <a:buFont typeface="Arial"/>
              <a:buChar char="•"/>
            </a:pPr>
            <a:r>
              <a:rPr lang="fr-CH" sz="1400" u="none" dirty="0">
                <a:solidFill>
                  <a:srgbClr val="000000"/>
                </a:solidFill>
                <a:latin typeface="Garamond" panose="02020404030301010803" pitchFamily="18" charset="0"/>
              </a:rPr>
              <a:t>Plus résistant à la triche, plus holistique</a:t>
            </a:r>
          </a:p>
          <a:p>
            <a:pPr marL="283366" lvl="1" indent="-141683">
              <a:buFont typeface="Arial"/>
              <a:buChar char="•"/>
            </a:pPr>
            <a:r>
              <a:rPr lang="fr-CH" sz="1400" u="none" dirty="0">
                <a:solidFill>
                  <a:srgbClr val="000000"/>
                </a:solidFill>
                <a:latin typeface="Garamond" panose="02020404030301010803" pitchFamily="18" charset="0"/>
              </a:rPr>
              <a:t>Favorise le débat entre les participants</a:t>
            </a:r>
          </a:p>
          <a:p>
            <a:pPr marL="283366" lvl="1" indent="-141683">
              <a:buFont typeface="Arial"/>
              <a:buChar char="•"/>
            </a:pPr>
            <a:r>
              <a:rPr lang="fr-CH" sz="1400" u="none" dirty="0">
                <a:latin typeface="Garamond" panose="02020404030301010803" pitchFamily="18" charset="0"/>
              </a:rPr>
              <a:t>Se démarquer des méthodes usuelles</a:t>
            </a:r>
          </a:p>
        </p:txBody>
      </p:sp>
      <p:sp>
        <p:nvSpPr>
          <p:cNvPr id="36" name="TextBox 36"/>
          <p:cNvSpPr txBox="1"/>
          <p:nvPr/>
        </p:nvSpPr>
        <p:spPr>
          <a:xfrm>
            <a:off x="4593693" y="1398172"/>
            <a:ext cx="3864509" cy="1108380"/>
          </a:xfrm>
          <a:prstGeom prst="rect">
            <a:avLst/>
          </a:prstGeom>
        </p:spPr>
        <p:txBody>
          <a:bodyPr wrap="square" lIns="0" tIns="0" rIns="0" bIns="0" rtlCol="0" anchor="t">
            <a:spAutoFit/>
          </a:bodyPr>
          <a:lstStyle/>
          <a:p>
            <a:pPr marL="283366" lvl="1" indent="-141683">
              <a:lnSpc>
                <a:spcPts val="2191"/>
              </a:lnSpc>
              <a:buFont typeface="Arial"/>
              <a:buChar char="•"/>
            </a:pPr>
            <a:r>
              <a:rPr lang="fr-CH" sz="1400" u="none" dirty="0">
                <a:solidFill>
                  <a:srgbClr val="000000"/>
                </a:solidFill>
                <a:latin typeface="Garamond" panose="02020404030301010803" pitchFamily="18" charset="0"/>
              </a:rPr>
              <a:t>Phase d’introduction aux règles</a:t>
            </a:r>
          </a:p>
          <a:p>
            <a:pPr marL="283366" lvl="1" indent="-141683">
              <a:lnSpc>
                <a:spcPts val="2191"/>
              </a:lnSpc>
              <a:buFont typeface="Arial"/>
              <a:buChar char="•"/>
            </a:pPr>
            <a:r>
              <a:rPr lang="fr-CH" sz="1400" u="none" dirty="0">
                <a:solidFill>
                  <a:srgbClr val="000000"/>
                </a:solidFill>
                <a:latin typeface="Garamond" panose="02020404030301010803" pitchFamily="18" charset="0"/>
              </a:rPr>
              <a:t>Plus long que les Tests d’Évaluation (1-4 heures)</a:t>
            </a:r>
          </a:p>
          <a:p>
            <a:pPr marL="283366" lvl="1" indent="-141683">
              <a:lnSpc>
                <a:spcPts val="2191"/>
              </a:lnSpc>
              <a:buFont typeface="Arial"/>
              <a:buChar char="•"/>
            </a:pPr>
            <a:r>
              <a:rPr lang="fr-CH" sz="1400" u="none" dirty="0">
                <a:solidFill>
                  <a:srgbClr val="000000"/>
                </a:solidFill>
                <a:latin typeface="Garamond" panose="02020404030301010803" pitchFamily="18" charset="0"/>
              </a:rPr>
              <a:t>Nécessite d’autres joueurs/clients pour l’utiliser</a:t>
            </a: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p:txBody>
      </p:sp>
      <p:sp>
        <p:nvSpPr>
          <p:cNvPr id="37" name="TextBox 37"/>
          <p:cNvSpPr txBox="1"/>
          <p:nvPr/>
        </p:nvSpPr>
        <p:spPr>
          <a:xfrm>
            <a:off x="395536" y="4188509"/>
            <a:ext cx="3929238" cy="2801151"/>
          </a:xfrm>
          <a:prstGeom prst="rect">
            <a:avLst/>
          </a:prstGeom>
          <a:ln>
            <a:noFill/>
          </a:ln>
          <a:effectLst/>
        </p:spPr>
        <p:txBody>
          <a:bodyPr wrap="square" lIns="0" tIns="0" rIns="0" bIns="0" rtlCol="0" anchor="t">
            <a:spAutoFit/>
          </a:bodyPr>
          <a:lstStyle/>
          <a:p>
            <a:pPr marL="283366" lvl="1" indent="-141683">
              <a:lnSpc>
                <a:spcPts val="2191"/>
              </a:lnSpc>
              <a:buFont typeface="Arial"/>
              <a:buChar char="•"/>
            </a:pPr>
            <a:r>
              <a:rPr lang="fr-CH" sz="1400" u="none" dirty="0">
                <a:solidFill>
                  <a:srgbClr val="000000"/>
                </a:solidFill>
                <a:latin typeface="Garamond" panose="02020404030301010803" pitchFamily="18" charset="0"/>
              </a:rPr>
              <a:t>Partenariats de Recherche Psychométrie : </a:t>
            </a:r>
            <a:r>
              <a:rPr lang="fr-CH" sz="1400" u="none" dirty="0">
                <a:latin typeface="Garamond" panose="02020404030301010803" pitchFamily="18" charset="0"/>
              </a:rPr>
              <a:t>HES-UNI-EPFZ et </a:t>
            </a:r>
            <a:r>
              <a:rPr lang="fr-CH" sz="1400" u="none" dirty="0">
                <a:solidFill>
                  <a:srgbClr val="000000"/>
                </a:solidFill>
                <a:latin typeface="Garamond" panose="02020404030301010803" pitchFamily="18" charset="0"/>
              </a:rPr>
              <a:t>Managérial : </a:t>
            </a:r>
            <a:r>
              <a:rPr lang="fr-CH" sz="1400" u="none" dirty="0">
                <a:latin typeface="Garamond" panose="02020404030301010803" pitchFamily="18" charset="0"/>
              </a:rPr>
              <a:t>EHL-HEC-IMD</a:t>
            </a:r>
          </a:p>
          <a:p>
            <a:pPr marL="283366" lvl="1" indent="-141683">
              <a:lnSpc>
                <a:spcPts val="2191"/>
              </a:lnSpc>
              <a:buFont typeface="Arial"/>
              <a:buChar char="•"/>
            </a:pPr>
            <a:r>
              <a:rPr lang="fr-CH" sz="1400" u="none" dirty="0">
                <a:solidFill>
                  <a:srgbClr val="000000"/>
                </a:solidFill>
                <a:latin typeface="Garamond" panose="02020404030301010803" pitchFamily="18" charset="0"/>
              </a:rPr>
              <a:t>---&gt; Générer de nouvelles théories du leadership</a:t>
            </a:r>
          </a:p>
          <a:p>
            <a:pPr marL="283366" lvl="1" indent="-141683">
              <a:lnSpc>
                <a:spcPts val="2191"/>
              </a:lnSpc>
              <a:buFont typeface="Arial"/>
              <a:buChar char="•"/>
            </a:pPr>
            <a:r>
              <a:rPr lang="fr-CH" sz="1400" u="none" dirty="0">
                <a:solidFill>
                  <a:srgbClr val="000000"/>
                </a:solidFill>
                <a:latin typeface="Garamond" panose="02020404030301010803" pitchFamily="18" charset="0"/>
              </a:rPr>
              <a:t>Typologie des Profils de l’individu au sein du Groupe en différents Contextes</a:t>
            </a:r>
          </a:p>
          <a:p>
            <a:pPr marL="283366" lvl="1" indent="-141683">
              <a:lnSpc>
                <a:spcPts val="2191"/>
              </a:lnSpc>
              <a:buFont typeface="Arial"/>
              <a:buChar char="•"/>
            </a:pPr>
            <a:r>
              <a:rPr lang="fr-CH" sz="1400" u="none" dirty="0">
                <a:solidFill>
                  <a:srgbClr val="000000"/>
                </a:solidFill>
                <a:latin typeface="Garamond" panose="02020404030301010803" pitchFamily="18" charset="0"/>
              </a:rPr>
              <a:t>Créer une communauté de formateurs</a:t>
            </a:r>
          </a:p>
          <a:p>
            <a:pPr marL="283366" lvl="1" indent="-141683">
              <a:lnSpc>
                <a:spcPts val="2191"/>
              </a:lnSpc>
              <a:buFont typeface="Arial"/>
              <a:buChar char="•"/>
            </a:pPr>
            <a:r>
              <a:rPr lang="fr-CH" sz="1400" u="none" dirty="0">
                <a:solidFill>
                  <a:srgbClr val="000000"/>
                </a:solidFill>
                <a:latin typeface="Garamond" panose="02020404030301010803" pitchFamily="18" charset="0"/>
              </a:rPr>
              <a:t>Peut s’étendre (aux enfants, neurodivergents, etc.)</a:t>
            </a: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p:txBody>
      </p:sp>
      <p:sp>
        <p:nvSpPr>
          <p:cNvPr id="38" name="TextBox 38"/>
          <p:cNvSpPr txBox="1"/>
          <p:nvPr/>
        </p:nvSpPr>
        <p:spPr>
          <a:xfrm>
            <a:off x="4593693" y="4259222"/>
            <a:ext cx="4014931" cy="826252"/>
          </a:xfrm>
          <a:prstGeom prst="rect">
            <a:avLst/>
          </a:prstGeom>
        </p:spPr>
        <p:txBody>
          <a:bodyPr wrap="square" lIns="0" tIns="0" rIns="0" bIns="0" rtlCol="0" anchor="t">
            <a:spAutoFit/>
          </a:bodyPr>
          <a:lstStyle/>
          <a:p>
            <a:pPr marL="283366" lvl="1" indent="-141683">
              <a:lnSpc>
                <a:spcPts val="2191"/>
              </a:lnSpc>
              <a:buFont typeface="Arial"/>
              <a:buChar char="•"/>
            </a:pPr>
            <a:r>
              <a:rPr lang="fr-CH" sz="1400" u="none" dirty="0">
                <a:solidFill>
                  <a:srgbClr val="000000"/>
                </a:solidFill>
                <a:latin typeface="Garamond" panose="02020404030301010803" pitchFamily="18" charset="0"/>
              </a:rPr>
              <a:t>Réticence à changer d’outil (économique, conviction)</a:t>
            </a:r>
          </a:p>
          <a:p>
            <a:pPr marL="283366" lvl="1" indent="-141683">
              <a:lnSpc>
                <a:spcPts val="2191"/>
              </a:lnSpc>
              <a:buFont typeface="Arial"/>
              <a:buChar char="•"/>
            </a:pPr>
            <a:r>
              <a:rPr lang="fr-CH" sz="1400" u="none" dirty="0">
                <a:solidFill>
                  <a:srgbClr val="000000"/>
                </a:solidFill>
                <a:latin typeface="Garamond" panose="02020404030301010803" pitchFamily="18" charset="0"/>
              </a:rPr>
              <a:t>Charisme de certains tests (Big Five, etc…)</a:t>
            </a: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p:txBody>
      </p:sp>
      <p:sp>
        <p:nvSpPr>
          <p:cNvPr id="41" name="TextBox 40">
            <a:extLst>
              <a:ext uri="{FF2B5EF4-FFF2-40B4-BE49-F238E27FC236}">
                <a16:creationId xmlns:a16="http://schemas.microsoft.com/office/drawing/2014/main" id="{375F5D85-03D6-ECA3-E1FF-E8A11F486D98}"/>
              </a:ext>
            </a:extLst>
          </p:cNvPr>
          <p:cNvSpPr txBox="1"/>
          <p:nvPr/>
        </p:nvSpPr>
        <p:spPr>
          <a:xfrm>
            <a:off x="3832815" y="285750"/>
            <a:ext cx="1459267" cy="369332"/>
          </a:xfrm>
          <a:prstGeom prst="rect">
            <a:avLst/>
          </a:prstGeom>
          <a:noFill/>
        </p:spPr>
        <p:txBody>
          <a:bodyPr wrap="square" rtlCol="0">
            <a:spAutoFit/>
          </a:bodyPr>
          <a:lstStyle/>
          <a:p>
            <a:pPr algn="ctr"/>
            <a:r>
              <a:rPr lang="fr-CH" b="1" dirty="0">
                <a:solidFill>
                  <a:schemeClr val="bg1"/>
                </a:solidFill>
                <a:latin typeface="Garamond" panose="02020404030301010803" pitchFamily="18" charset="0"/>
              </a:rPr>
              <a:t>INTERNES</a:t>
            </a:r>
            <a:endParaRPr lang="en-US" b="1" dirty="0">
              <a:solidFill>
                <a:schemeClr val="bg1"/>
              </a:solidFill>
              <a:latin typeface="Garamond" panose="02020404030301010803" pitchFamily="18" charset="0"/>
            </a:endParaRPr>
          </a:p>
        </p:txBody>
      </p:sp>
      <p:sp>
        <p:nvSpPr>
          <p:cNvPr id="42" name="TextBox 41">
            <a:extLst>
              <a:ext uri="{FF2B5EF4-FFF2-40B4-BE49-F238E27FC236}">
                <a16:creationId xmlns:a16="http://schemas.microsoft.com/office/drawing/2014/main" id="{5BC410F8-FBE1-E1AE-BCA7-47662E0B5425}"/>
              </a:ext>
            </a:extLst>
          </p:cNvPr>
          <p:cNvSpPr txBox="1"/>
          <p:nvPr/>
        </p:nvSpPr>
        <p:spPr>
          <a:xfrm>
            <a:off x="3857625" y="6516052"/>
            <a:ext cx="1478546" cy="369332"/>
          </a:xfrm>
          <a:prstGeom prst="rect">
            <a:avLst/>
          </a:prstGeom>
          <a:noFill/>
        </p:spPr>
        <p:txBody>
          <a:bodyPr wrap="square" rtlCol="0">
            <a:spAutoFit/>
          </a:bodyPr>
          <a:lstStyle/>
          <a:p>
            <a:pPr algn="ctr"/>
            <a:r>
              <a:rPr lang="fr-CH" b="1" dirty="0">
                <a:solidFill>
                  <a:schemeClr val="bg1"/>
                </a:solidFill>
                <a:latin typeface="Garamond" panose="02020404030301010803" pitchFamily="18" charset="0"/>
              </a:rPr>
              <a:t>EXTERNES</a:t>
            </a:r>
            <a:endParaRPr lang="en-US" b="1" dirty="0">
              <a:solidFill>
                <a:schemeClr val="bg1"/>
              </a:solidFill>
              <a:latin typeface="Garamond" panose="02020404030301010803" pitchFamily="18" charset="0"/>
            </a:endParaRPr>
          </a:p>
        </p:txBody>
      </p:sp>
      <p:sp>
        <p:nvSpPr>
          <p:cNvPr id="34" name="TextBox 34"/>
          <p:cNvSpPr txBox="1"/>
          <p:nvPr/>
        </p:nvSpPr>
        <p:spPr>
          <a:xfrm>
            <a:off x="3716050" y="3047071"/>
            <a:ext cx="1667250" cy="897553"/>
          </a:xfrm>
          <a:prstGeom prst="rect">
            <a:avLst/>
          </a:prstGeom>
        </p:spPr>
        <p:txBody>
          <a:bodyPr lIns="0" tIns="0" rIns="0" bIns="0" rtlCol="0" anchor="t">
            <a:spAutoFit/>
          </a:bodyPr>
          <a:lstStyle/>
          <a:p>
            <a:pPr algn="ctr">
              <a:lnSpc>
                <a:spcPts val="2686"/>
              </a:lnSpc>
            </a:pPr>
            <a:r>
              <a:rPr lang="en-US" sz="3600" dirty="0">
                <a:solidFill>
                  <a:srgbClr val="FFFFFF"/>
                </a:solidFill>
                <a:latin typeface="ROMANUS" panose="02000500000000000000" pitchFamily="50" charset="0"/>
              </a:rPr>
              <a:t>VOBAN</a:t>
            </a:r>
            <a:endParaRPr lang="en-US" sz="1918" dirty="0">
              <a:solidFill>
                <a:srgbClr val="FFFFFF"/>
              </a:solidFill>
              <a:latin typeface="ROMANUS" panose="02000500000000000000" pitchFamily="50" charset="0"/>
            </a:endParaRPr>
          </a:p>
          <a:p>
            <a:pPr algn="ctr">
              <a:lnSpc>
                <a:spcPts val="2161"/>
              </a:lnSpc>
            </a:pPr>
            <a:r>
              <a:rPr lang="en-US" sz="1600" b="1" u="none" dirty="0">
                <a:solidFill>
                  <a:srgbClr val="FFFFFF"/>
                </a:solidFill>
                <a:latin typeface="Garamond" panose="02020404030301010803" pitchFamily="18" charset="0"/>
              </a:rPr>
              <a:t>Pour les </a:t>
            </a:r>
            <a:r>
              <a:rPr lang="en-US" sz="1600" b="1" dirty="0" err="1">
                <a:solidFill>
                  <a:schemeClr val="accent5">
                    <a:lumMod val="60000"/>
                    <a:lumOff val="40000"/>
                  </a:schemeClr>
                </a:solidFill>
                <a:latin typeface="Arnold Bocklin MN" panose="02000503000000020004" pitchFamily="2" charset="0"/>
              </a:rPr>
              <a:t>Formateurs</a:t>
            </a:r>
            <a:endParaRPr lang="en-US" sz="1600" b="1" dirty="0">
              <a:solidFill>
                <a:schemeClr val="accent5">
                  <a:lumMod val="60000"/>
                  <a:lumOff val="40000"/>
                </a:schemeClr>
              </a:solidFill>
              <a:latin typeface="Arnold Bocklin MN" panose="02000503000000020004" pitchFamily="2" charset="0"/>
            </a:endParaRPr>
          </a:p>
        </p:txBody>
      </p:sp>
    </p:spTree>
    <p:extLst>
      <p:ext uri="{BB962C8B-B14F-4D97-AF65-F5344CB8AC3E}">
        <p14:creationId xmlns:p14="http://schemas.microsoft.com/office/powerpoint/2010/main" val="127323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randombar(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randombar(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randombar(horizontal)">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4">
            <a:extLst>
              <a:ext uri="{FF2B5EF4-FFF2-40B4-BE49-F238E27FC236}">
                <a16:creationId xmlns:a16="http://schemas.microsoft.com/office/drawing/2014/main" id="{DC14B44B-EED3-7D0F-D779-21CD9E508602}"/>
              </a:ext>
            </a:extLst>
          </p:cNvPr>
          <p:cNvGrpSpPr/>
          <p:nvPr/>
        </p:nvGrpSpPr>
        <p:grpSpPr>
          <a:xfrm>
            <a:off x="-24905" y="3410384"/>
            <a:ext cx="4668343" cy="3495531"/>
            <a:chOff x="0" y="0"/>
            <a:chExt cx="2556034" cy="1913890"/>
          </a:xfrm>
          <a:solidFill>
            <a:srgbClr val="B23A3A"/>
          </a:solidFill>
        </p:grpSpPr>
        <p:sp>
          <p:nvSpPr>
            <p:cNvPr id="40" name="Freeform 5">
              <a:extLst>
                <a:ext uri="{FF2B5EF4-FFF2-40B4-BE49-F238E27FC236}">
                  <a16:creationId xmlns:a16="http://schemas.microsoft.com/office/drawing/2014/main" id="{A9B9571F-0A8D-4116-4622-D5484179105B}"/>
                </a:ext>
              </a:extLst>
            </p:cNvPr>
            <p:cNvSpPr/>
            <p:nvPr/>
          </p:nvSpPr>
          <p:spPr>
            <a:xfrm>
              <a:off x="0" y="0"/>
              <a:ext cx="2556034" cy="1913890"/>
            </a:xfrm>
            <a:custGeom>
              <a:avLst/>
              <a:gdLst/>
              <a:ahLst/>
              <a:cxnLst/>
              <a:rect l="l" t="t" r="r" b="b"/>
              <a:pathLst>
                <a:path w="2556034" h="1913890">
                  <a:moveTo>
                    <a:pt x="0" y="0"/>
                  </a:moveTo>
                  <a:lnTo>
                    <a:pt x="2556034" y="0"/>
                  </a:lnTo>
                  <a:lnTo>
                    <a:pt x="2556034" y="1913890"/>
                  </a:lnTo>
                  <a:lnTo>
                    <a:pt x="0" y="1913890"/>
                  </a:lnTo>
                  <a:close/>
                </a:path>
              </a:pathLst>
            </a:custGeom>
            <a:grpFill/>
          </p:spPr>
        </p:sp>
      </p:grpSp>
      <p:grpSp>
        <p:nvGrpSpPr>
          <p:cNvPr id="2" name="Group 2"/>
          <p:cNvGrpSpPr/>
          <p:nvPr/>
        </p:nvGrpSpPr>
        <p:grpSpPr>
          <a:xfrm>
            <a:off x="4571368" y="-71438"/>
            <a:ext cx="4715507" cy="3787643"/>
            <a:chOff x="0" y="0"/>
            <a:chExt cx="2581857" cy="1913890"/>
          </a:xfrm>
        </p:grpSpPr>
        <p:sp>
          <p:nvSpPr>
            <p:cNvPr id="3" name="Freeform 3"/>
            <p:cNvSpPr/>
            <p:nvPr/>
          </p:nvSpPr>
          <p:spPr>
            <a:xfrm>
              <a:off x="0" y="0"/>
              <a:ext cx="2581857" cy="1913890"/>
            </a:xfrm>
            <a:custGeom>
              <a:avLst/>
              <a:gdLst/>
              <a:ahLst/>
              <a:cxnLst/>
              <a:rect l="l" t="t" r="r" b="b"/>
              <a:pathLst>
                <a:path w="2581857" h="1913890">
                  <a:moveTo>
                    <a:pt x="0" y="0"/>
                  </a:moveTo>
                  <a:lnTo>
                    <a:pt x="2581857" y="0"/>
                  </a:lnTo>
                  <a:lnTo>
                    <a:pt x="2581857" y="1913890"/>
                  </a:lnTo>
                  <a:lnTo>
                    <a:pt x="0" y="1913890"/>
                  </a:lnTo>
                  <a:close/>
                </a:path>
              </a:pathLst>
            </a:custGeom>
            <a:solidFill>
              <a:srgbClr val="A6A6A6"/>
            </a:solidFill>
          </p:spPr>
        </p:sp>
      </p:grpSp>
      <p:grpSp>
        <p:nvGrpSpPr>
          <p:cNvPr id="4" name="Group 4"/>
          <p:cNvGrpSpPr/>
          <p:nvPr/>
        </p:nvGrpSpPr>
        <p:grpSpPr>
          <a:xfrm>
            <a:off x="4572002" y="3451327"/>
            <a:ext cx="4668343" cy="3495531"/>
            <a:chOff x="0" y="0"/>
            <a:chExt cx="2556034" cy="1913890"/>
          </a:xfrm>
        </p:grpSpPr>
        <p:sp>
          <p:nvSpPr>
            <p:cNvPr id="5" name="Freeform 5"/>
            <p:cNvSpPr/>
            <p:nvPr/>
          </p:nvSpPr>
          <p:spPr>
            <a:xfrm>
              <a:off x="0" y="0"/>
              <a:ext cx="2556034" cy="1913890"/>
            </a:xfrm>
            <a:custGeom>
              <a:avLst/>
              <a:gdLst/>
              <a:ahLst/>
              <a:cxnLst/>
              <a:rect l="l" t="t" r="r" b="b"/>
              <a:pathLst>
                <a:path w="2556034" h="1913890">
                  <a:moveTo>
                    <a:pt x="0" y="0"/>
                  </a:moveTo>
                  <a:lnTo>
                    <a:pt x="2556034" y="0"/>
                  </a:lnTo>
                  <a:lnTo>
                    <a:pt x="2556034" y="1913890"/>
                  </a:lnTo>
                  <a:lnTo>
                    <a:pt x="0" y="1913890"/>
                  </a:lnTo>
                  <a:close/>
                </a:path>
              </a:pathLst>
            </a:custGeom>
            <a:solidFill>
              <a:srgbClr val="737373"/>
            </a:solidFill>
          </p:spPr>
        </p:sp>
      </p:grpSp>
      <p:grpSp>
        <p:nvGrpSpPr>
          <p:cNvPr id="6" name="Group 6"/>
          <p:cNvGrpSpPr/>
          <p:nvPr/>
        </p:nvGrpSpPr>
        <p:grpSpPr>
          <a:xfrm>
            <a:off x="4594324" y="3451324"/>
            <a:ext cx="4058948" cy="3120925"/>
            <a:chOff x="0" y="0"/>
            <a:chExt cx="3184845" cy="2152446"/>
          </a:xfrm>
          <a:scene3d>
            <a:camera prst="orthographicFront">
              <a:rot lat="0" lon="0" rev="0"/>
            </a:camera>
            <a:lightRig rig="balanced" dir="t">
              <a:rot lat="0" lon="0" rev="8700000"/>
            </a:lightRig>
          </a:scene3d>
        </p:grpSpPr>
        <p:sp>
          <p:nvSpPr>
            <p:cNvPr id="7" name="Freeform 7"/>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sp>
      </p:grpSp>
      <p:grpSp>
        <p:nvGrpSpPr>
          <p:cNvPr id="8" name="Group 8"/>
          <p:cNvGrpSpPr/>
          <p:nvPr/>
        </p:nvGrpSpPr>
        <p:grpSpPr>
          <a:xfrm>
            <a:off x="490729" y="3451325"/>
            <a:ext cx="4058948" cy="3120924"/>
            <a:chOff x="0" y="0"/>
            <a:chExt cx="3184845" cy="2152446"/>
          </a:xfrm>
          <a:scene3d>
            <a:camera prst="orthographicFront">
              <a:rot lat="0" lon="0" rev="0"/>
            </a:camera>
            <a:lightRig rig="balanced" dir="t">
              <a:rot lat="0" lon="0" rev="8700000"/>
            </a:lightRig>
          </a:scene3d>
        </p:grpSpPr>
        <p:sp>
          <p:nvSpPr>
            <p:cNvPr id="9" name="Freeform 9"/>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sp>
      </p:grpSp>
      <p:grpSp>
        <p:nvGrpSpPr>
          <p:cNvPr id="10" name="Group 10"/>
          <p:cNvGrpSpPr/>
          <p:nvPr/>
        </p:nvGrpSpPr>
        <p:grpSpPr>
          <a:xfrm>
            <a:off x="7794598" y="3600809"/>
            <a:ext cx="641278" cy="64127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7373"/>
            </a:solidFill>
          </p:spPr>
        </p:sp>
      </p:grpSp>
      <p:grpSp>
        <p:nvGrpSpPr>
          <p:cNvPr id="12" name="Group 12"/>
          <p:cNvGrpSpPr/>
          <p:nvPr/>
        </p:nvGrpSpPr>
        <p:grpSpPr>
          <a:xfrm>
            <a:off x="663475" y="3600809"/>
            <a:ext cx="641278" cy="64127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3A3A"/>
            </a:solidFill>
          </p:spPr>
        </p:sp>
      </p:grpSp>
      <p:grpSp>
        <p:nvGrpSpPr>
          <p:cNvPr id="14" name="Group 14"/>
          <p:cNvGrpSpPr/>
          <p:nvPr/>
        </p:nvGrpSpPr>
        <p:grpSpPr>
          <a:xfrm>
            <a:off x="4594324" y="663475"/>
            <a:ext cx="4058948" cy="2743200"/>
            <a:chOff x="0" y="0"/>
            <a:chExt cx="3184845" cy="2152446"/>
          </a:xfrm>
          <a:scene3d>
            <a:camera prst="orthographicFront">
              <a:rot lat="0" lon="0" rev="0"/>
            </a:camera>
            <a:lightRig rig="balanced" dir="t">
              <a:rot lat="0" lon="0" rev="8700000"/>
            </a:lightRig>
          </a:scene3d>
        </p:grpSpPr>
        <p:sp>
          <p:nvSpPr>
            <p:cNvPr id="15" name="Freeform 15"/>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sp>
      </p:grpSp>
      <p:grpSp>
        <p:nvGrpSpPr>
          <p:cNvPr id="16" name="Group 16"/>
          <p:cNvGrpSpPr/>
          <p:nvPr/>
        </p:nvGrpSpPr>
        <p:grpSpPr>
          <a:xfrm>
            <a:off x="-82765" y="-56364"/>
            <a:ext cx="4654765" cy="3485364"/>
            <a:chOff x="0" y="0"/>
            <a:chExt cx="2556034" cy="1913890"/>
          </a:xfrm>
        </p:grpSpPr>
        <p:sp>
          <p:nvSpPr>
            <p:cNvPr id="17" name="Freeform 17"/>
            <p:cNvSpPr/>
            <p:nvPr/>
          </p:nvSpPr>
          <p:spPr>
            <a:xfrm>
              <a:off x="0" y="0"/>
              <a:ext cx="2556034" cy="1913890"/>
            </a:xfrm>
            <a:custGeom>
              <a:avLst/>
              <a:gdLst/>
              <a:ahLst/>
              <a:cxnLst/>
              <a:rect l="l" t="t" r="r" b="b"/>
              <a:pathLst>
                <a:path w="2556034" h="1913890">
                  <a:moveTo>
                    <a:pt x="0" y="0"/>
                  </a:moveTo>
                  <a:lnTo>
                    <a:pt x="2556034" y="0"/>
                  </a:lnTo>
                  <a:lnTo>
                    <a:pt x="2556034" y="1913890"/>
                  </a:lnTo>
                  <a:lnTo>
                    <a:pt x="0" y="1913890"/>
                  </a:lnTo>
                  <a:close/>
                </a:path>
              </a:pathLst>
            </a:custGeom>
            <a:solidFill>
              <a:srgbClr val="701919"/>
            </a:solidFill>
          </p:spPr>
        </p:sp>
      </p:grpSp>
      <p:grpSp>
        <p:nvGrpSpPr>
          <p:cNvPr id="18" name="Group 18"/>
          <p:cNvGrpSpPr/>
          <p:nvPr/>
        </p:nvGrpSpPr>
        <p:grpSpPr>
          <a:xfrm>
            <a:off x="490729" y="663475"/>
            <a:ext cx="4058948" cy="2743200"/>
            <a:chOff x="0" y="0"/>
            <a:chExt cx="3184845" cy="2152446"/>
          </a:xfrm>
          <a:scene3d>
            <a:camera prst="orthographicFront">
              <a:rot lat="0" lon="0" rev="0"/>
            </a:camera>
            <a:lightRig rig="balanced" dir="t">
              <a:rot lat="0" lon="0" rev="8700000"/>
            </a:lightRig>
          </a:scene3d>
        </p:grpSpPr>
        <p:sp>
          <p:nvSpPr>
            <p:cNvPr id="19" name="Freeform 19"/>
            <p:cNvSpPr/>
            <p:nvPr/>
          </p:nvSpPr>
          <p:spPr>
            <a:xfrm>
              <a:off x="0" y="0"/>
              <a:ext cx="3184845" cy="2152446"/>
            </a:xfrm>
            <a:custGeom>
              <a:avLst/>
              <a:gdLst/>
              <a:ahLst/>
              <a:cxnLst/>
              <a:rect l="l" t="t" r="r" b="b"/>
              <a:pathLst>
                <a:path w="3184845" h="2152446">
                  <a:moveTo>
                    <a:pt x="3060385" y="2152446"/>
                  </a:moveTo>
                  <a:lnTo>
                    <a:pt x="124460" y="2152446"/>
                  </a:lnTo>
                  <a:cubicBezTo>
                    <a:pt x="55880" y="2152446"/>
                    <a:pt x="0" y="2096566"/>
                    <a:pt x="0" y="2027986"/>
                  </a:cubicBezTo>
                  <a:lnTo>
                    <a:pt x="0" y="124460"/>
                  </a:lnTo>
                  <a:cubicBezTo>
                    <a:pt x="0" y="55880"/>
                    <a:pt x="55880" y="0"/>
                    <a:pt x="124460" y="0"/>
                  </a:cubicBezTo>
                  <a:lnTo>
                    <a:pt x="3060385" y="0"/>
                  </a:lnTo>
                  <a:cubicBezTo>
                    <a:pt x="3128965" y="0"/>
                    <a:pt x="3184845" y="55880"/>
                    <a:pt x="3184845" y="124460"/>
                  </a:cubicBezTo>
                  <a:lnTo>
                    <a:pt x="3184845" y="2027986"/>
                  </a:lnTo>
                  <a:cubicBezTo>
                    <a:pt x="3184845" y="2096566"/>
                    <a:pt x="3128965" y="2152446"/>
                    <a:pt x="3060385" y="2152446"/>
                  </a:cubicBezTo>
                  <a:close/>
                </a:path>
              </a:pathLst>
            </a:custGeom>
            <a:solidFill>
              <a:srgbClr val="FFFFFF"/>
            </a:solidFill>
            <a:ln>
              <a:noFill/>
            </a:ln>
            <a:effectLst>
              <a:outerShdw blurRad="44450" dist="27940" dir="5400000" algn="ctr">
                <a:srgbClr val="000000">
                  <a:alpha val="32000"/>
                </a:srgbClr>
              </a:outerShdw>
            </a:effectLst>
            <a:sp3d>
              <a:bevelT w="190500" h="38100"/>
            </a:sp3d>
          </p:spPr>
          <p:txBody>
            <a:bodyPr/>
            <a:lstStyle/>
            <a:p>
              <a:endParaRPr lang="en-US" dirty="0"/>
            </a:p>
          </p:txBody>
        </p:sp>
      </p:grpSp>
      <p:grpSp>
        <p:nvGrpSpPr>
          <p:cNvPr id="20" name="Group 20"/>
          <p:cNvGrpSpPr/>
          <p:nvPr/>
        </p:nvGrpSpPr>
        <p:grpSpPr>
          <a:xfrm>
            <a:off x="7794598" y="812961"/>
            <a:ext cx="641278" cy="641278"/>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6A6A6"/>
            </a:solidFill>
          </p:spPr>
        </p:sp>
      </p:grpSp>
      <p:grpSp>
        <p:nvGrpSpPr>
          <p:cNvPr id="22" name="Group 22"/>
          <p:cNvGrpSpPr/>
          <p:nvPr/>
        </p:nvGrpSpPr>
        <p:grpSpPr>
          <a:xfrm>
            <a:off x="663475" y="812961"/>
            <a:ext cx="641278" cy="641278"/>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01919"/>
            </a:solidFill>
          </p:spPr>
        </p:sp>
      </p:grpSp>
      <p:grpSp>
        <p:nvGrpSpPr>
          <p:cNvPr id="24" name="Group 24"/>
          <p:cNvGrpSpPr/>
          <p:nvPr/>
        </p:nvGrpSpPr>
        <p:grpSpPr>
          <a:xfrm>
            <a:off x="3642532" y="2492896"/>
            <a:ext cx="1865572" cy="1865572"/>
            <a:chOff x="0" y="0"/>
            <a:chExt cx="6350000" cy="6350000"/>
          </a:xfrm>
          <a:solidFill>
            <a:srgbClr val="5C1414"/>
          </a:solidFill>
          <a:scene3d>
            <a:camera prst="orthographicFront">
              <a:rot lat="0" lon="0" rev="0"/>
            </a:camera>
            <a:lightRig rig="balanced" dir="t">
              <a:rot lat="0" lon="0" rev="8700000"/>
            </a:lightRig>
          </a:scene3d>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a:ln>
              <a:noFill/>
            </a:ln>
            <a:effectLst>
              <a:outerShdw blurRad="44450" dist="27940" dir="5400000" algn="ctr">
                <a:srgbClr val="000000">
                  <a:alpha val="32000"/>
                </a:srgbClr>
              </a:outerShdw>
            </a:effectLst>
            <a:sp3d>
              <a:bevelT w="190500" h="38100"/>
            </a:sp3d>
          </p:spPr>
        </p:sp>
      </p:grpSp>
      <p:sp>
        <p:nvSpPr>
          <p:cNvPr id="26" name="TextBox 26"/>
          <p:cNvSpPr txBox="1"/>
          <p:nvPr/>
        </p:nvSpPr>
        <p:spPr>
          <a:xfrm>
            <a:off x="6072280" y="3760853"/>
            <a:ext cx="1559357" cy="281808"/>
          </a:xfrm>
          <a:prstGeom prst="rect">
            <a:avLst/>
          </a:prstGeom>
        </p:spPr>
        <p:txBody>
          <a:bodyPr lIns="0" tIns="0" rIns="0" bIns="0" rtlCol="0" anchor="t">
            <a:spAutoFit/>
          </a:bodyPr>
          <a:lstStyle/>
          <a:p>
            <a:pPr algn="r">
              <a:lnSpc>
                <a:spcPts val="2443"/>
              </a:lnSpc>
            </a:pPr>
            <a:r>
              <a:rPr lang="en-US" sz="1745" dirty="0">
                <a:solidFill>
                  <a:srgbClr val="737373"/>
                </a:solidFill>
                <a:latin typeface="Arnold Bocklin MN" panose="02000503000000020004" pitchFamily="2" charset="0"/>
              </a:rPr>
              <a:t>Menaces</a:t>
            </a:r>
          </a:p>
        </p:txBody>
      </p:sp>
      <p:sp>
        <p:nvSpPr>
          <p:cNvPr id="27" name="TextBox 27"/>
          <p:cNvSpPr txBox="1"/>
          <p:nvPr/>
        </p:nvSpPr>
        <p:spPr>
          <a:xfrm>
            <a:off x="1467718" y="3760853"/>
            <a:ext cx="1559357" cy="281808"/>
          </a:xfrm>
          <a:prstGeom prst="rect">
            <a:avLst/>
          </a:prstGeom>
        </p:spPr>
        <p:txBody>
          <a:bodyPr lIns="0" tIns="0" rIns="0" bIns="0" rtlCol="0" anchor="t">
            <a:spAutoFit/>
          </a:bodyPr>
          <a:lstStyle/>
          <a:p>
            <a:pPr>
              <a:lnSpc>
                <a:spcPts val="2443"/>
              </a:lnSpc>
            </a:pPr>
            <a:r>
              <a:rPr lang="fr-CH" sz="1745" dirty="0">
                <a:solidFill>
                  <a:srgbClr val="B23A3A"/>
                </a:solidFill>
                <a:latin typeface="Arnold Bocklin MN" panose="02000503000000020004" pitchFamily="2" charset="0"/>
              </a:rPr>
              <a:t>Opportunités</a:t>
            </a:r>
          </a:p>
        </p:txBody>
      </p:sp>
      <p:sp>
        <p:nvSpPr>
          <p:cNvPr id="28" name="TextBox 28"/>
          <p:cNvSpPr txBox="1"/>
          <p:nvPr/>
        </p:nvSpPr>
        <p:spPr>
          <a:xfrm>
            <a:off x="7902720" y="3655742"/>
            <a:ext cx="425034"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T</a:t>
            </a:r>
          </a:p>
        </p:txBody>
      </p:sp>
      <p:sp>
        <p:nvSpPr>
          <p:cNvPr id="29" name="TextBox 29"/>
          <p:cNvSpPr txBox="1"/>
          <p:nvPr/>
        </p:nvSpPr>
        <p:spPr>
          <a:xfrm>
            <a:off x="756152" y="3655742"/>
            <a:ext cx="455926"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O</a:t>
            </a:r>
          </a:p>
        </p:txBody>
      </p:sp>
      <p:sp>
        <p:nvSpPr>
          <p:cNvPr id="30" name="TextBox 30"/>
          <p:cNvSpPr txBox="1"/>
          <p:nvPr/>
        </p:nvSpPr>
        <p:spPr>
          <a:xfrm>
            <a:off x="6072280" y="973005"/>
            <a:ext cx="1559357" cy="597664"/>
          </a:xfrm>
          <a:prstGeom prst="rect">
            <a:avLst/>
          </a:prstGeom>
        </p:spPr>
        <p:txBody>
          <a:bodyPr lIns="0" tIns="0" rIns="0" bIns="0" rtlCol="0" anchor="t">
            <a:spAutoFit/>
          </a:bodyPr>
          <a:lstStyle/>
          <a:p>
            <a:pPr algn="r">
              <a:lnSpc>
                <a:spcPts val="2443"/>
              </a:lnSpc>
            </a:pPr>
            <a:r>
              <a:rPr lang="en-US" sz="1745" dirty="0">
                <a:solidFill>
                  <a:srgbClr val="A6A6A6"/>
                </a:solidFill>
                <a:latin typeface="Arnold Bocklin MN" panose="02000503000000020004" pitchFamily="2" charset="0"/>
              </a:rPr>
              <a:t>Faiblesses</a:t>
            </a:r>
          </a:p>
          <a:p>
            <a:pPr algn="r">
              <a:lnSpc>
                <a:spcPts val="2443"/>
              </a:lnSpc>
            </a:pPr>
            <a:endParaRPr lang="en-US" sz="1745" dirty="0">
              <a:solidFill>
                <a:srgbClr val="A6A6A6"/>
              </a:solidFill>
              <a:latin typeface="Arsenal Bold"/>
            </a:endParaRPr>
          </a:p>
        </p:txBody>
      </p:sp>
      <p:sp>
        <p:nvSpPr>
          <p:cNvPr id="31" name="TextBox 31"/>
          <p:cNvSpPr txBox="1"/>
          <p:nvPr/>
        </p:nvSpPr>
        <p:spPr>
          <a:xfrm>
            <a:off x="1467718" y="973005"/>
            <a:ext cx="1559357" cy="281808"/>
          </a:xfrm>
          <a:prstGeom prst="rect">
            <a:avLst/>
          </a:prstGeom>
        </p:spPr>
        <p:txBody>
          <a:bodyPr lIns="0" tIns="0" rIns="0" bIns="0" rtlCol="0" anchor="t">
            <a:spAutoFit/>
          </a:bodyPr>
          <a:lstStyle/>
          <a:p>
            <a:pPr>
              <a:lnSpc>
                <a:spcPts val="2443"/>
              </a:lnSpc>
            </a:pPr>
            <a:r>
              <a:rPr lang="en-US" sz="1745" dirty="0">
                <a:solidFill>
                  <a:srgbClr val="701919"/>
                </a:solidFill>
                <a:latin typeface="Arnold Bocklin MN" panose="02000503000000020004" pitchFamily="2" charset="0"/>
              </a:rPr>
              <a:t>Forces</a:t>
            </a:r>
          </a:p>
        </p:txBody>
      </p:sp>
      <p:sp>
        <p:nvSpPr>
          <p:cNvPr id="32" name="TextBox 32"/>
          <p:cNvSpPr txBox="1"/>
          <p:nvPr/>
        </p:nvSpPr>
        <p:spPr>
          <a:xfrm>
            <a:off x="7902720" y="867893"/>
            <a:ext cx="425034"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W</a:t>
            </a:r>
          </a:p>
        </p:txBody>
      </p:sp>
      <p:sp>
        <p:nvSpPr>
          <p:cNvPr id="33" name="TextBox 33"/>
          <p:cNvSpPr txBox="1"/>
          <p:nvPr/>
        </p:nvSpPr>
        <p:spPr>
          <a:xfrm>
            <a:off x="756152" y="867893"/>
            <a:ext cx="455926" cy="421334"/>
          </a:xfrm>
          <a:prstGeom prst="rect">
            <a:avLst/>
          </a:prstGeom>
        </p:spPr>
        <p:txBody>
          <a:bodyPr lIns="0" tIns="0" rIns="0" bIns="0" rtlCol="0" anchor="t">
            <a:spAutoFit/>
          </a:bodyPr>
          <a:lstStyle/>
          <a:p>
            <a:pPr algn="ctr">
              <a:lnSpc>
                <a:spcPts val="3599"/>
              </a:lnSpc>
            </a:pPr>
            <a:r>
              <a:rPr lang="en-US" sz="2571" b="1" u="none" dirty="0">
                <a:solidFill>
                  <a:srgbClr val="FFFFFF"/>
                </a:solidFill>
                <a:latin typeface="Arnold Bocklin MN" panose="02000503000000020004" pitchFamily="2" charset="0"/>
              </a:rPr>
              <a:t>S</a:t>
            </a:r>
          </a:p>
        </p:txBody>
      </p:sp>
      <p:sp>
        <p:nvSpPr>
          <p:cNvPr id="35" name="TextBox 35"/>
          <p:cNvSpPr txBox="1"/>
          <p:nvPr/>
        </p:nvSpPr>
        <p:spPr>
          <a:xfrm>
            <a:off x="395536" y="1400660"/>
            <a:ext cx="3929238" cy="1938992"/>
          </a:xfrm>
          <a:prstGeom prst="rect">
            <a:avLst/>
          </a:prstGeom>
        </p:spPr>
        <p:txBody>
          <a:bodyPr wrap="square" lIns="0" tIns="0" rIns="0" bIns="0" rtlCol="0" anchor="t">
            <a:spAutoFit/>
          </a:bodyPr>
          <a:lstStyle/>
          <a:p>
            <a:pPr marL="283366" lvl="1" indent="-141683">
              <a:buFont typeface="Arial"/>
              <a:buChar char="•"/>
            </a:pPr>
            <a:r>
              <a:rPr lang="fr-CH" sz="1400" u="none" dirty="0">
                <a:solidFill>
                  <a:srgbClr val="000000"/>
                </a:solidFill>
                <a:latin typeface="Garamond" panose="02020404030301010803" pitchFamily="18" charset="0"/>
              </a:rPr>
              <a:t>Former une équipe à l’introspection, la stratégie et l’anticipation</a:t>
            </a:r>
          </a:p>
          <a:p>
            <a:pPr marL="283366" lvl="1" indent="-141683">
              <a:buFont typeface="Arial"/>
              <a:buChar char="•"/>
            </a:pPr>
            <a:r>
              <a:rPr lang="fr-CH" sz="1400" u="none" dirty="0">
                <a:solidFill>
                  <a:srgbClr val="000000"/>
                </a:solidFill>
                <a:latin typeface="Garamond" panose="02020404030301010803" pitchFamily="18" charset="0"/>
              </a:rPr>
              <a:t>Optimiser le travail d’équipe et la synergie d’équipe</a:t>
            </a:r>
          </a:p>
          <a:p>
            <a:pPr marL="283366" lvl="1" indent="-141683">
              <a:buFont typeface="Arial"/>
              <a:buChar char="•"/>
            </a:pPr>
            <a:r>
              <a:rPr lang="fr-CH" sz="1400" u="none" dirty="0">
                <a:solidFill>
                  <a:srgbClr val="000000"/>
                </a:solidFill>
                <a:latin typeface="Garamond" panose="02020404030301010803" pitchFamily="18" charset="0"/>
              </a:rPr>
              <a:t>Agrémenter les pauses au travail par un jeu faisant office d’outil de formation et d’évaluation.</a:t>
            </a:r>
          </a:p>
          <a:p>
            <a:pPr marL="283366" lvl="1" indent="-141683">
              <a:buFont typeface="Arial"/>
              <a:buChar char="•"/>
            </a:pPr>
            <a:r>
              <a:rPr lang="fr-CH" sz="1400" u="none" dirty="0">
                <a:solidFill>
                  <a:srgbClr val="000000"/>
                </a:solidFill>
                <a:latin typeface="Garamond" panose="02020404030301010803" pitchFamily="18" charset="0"/>
              </a:rPr>
              <a:t>Former une équipe à agir et réagir en des scénarios liés à l’entreprise (passés, futurs ou essentiels).</a:t>
            </a:r>
          </a:p>
          <a:p>
            <a:pPr marL="283366" lvl="1" indent="-141683">
              <a:buFont typeface="Arial"/>
              <a:buChar char="•"/>
            </a:pPr>
            <a:r>
              <a:rPr lang="fr-CH" sz="1400" u="none" dirty="0">
                <a:solidFill>
                  <a:srgbClr val="000000"/>
                </a:solidFill>
                <a:latin typeface="Garamond" panose="02020404030301010803" pitchFamily="18" charset="0"/>
              </a:rPr>
              <a:t>Reconnaitre les causes des conflits au sein </a:t>
            </a:r>
            <a:br>
              <a:rPr lang="fr-CH" sz="1400" u="none" dirty="0">
                <a:solidFill>
                  <a:srgbClr val="000000"/>
                </a:solidFill>
                <a:latin typeface="Garamond" panose="02020404030301010803" pitchFamily="18" charset="0"/>
              </a:rPr>
            </a:br>
            <a:r>
              <a:rPr lang="fr-CH" sz="1400" u="none" dirty="0">
                <a:solidFill>
                  <a:srgbClr val="000000"/>
                </a:solidFill>
                <a:latin typeface="Garamond" panose="02020404030301010803" pitchFamily="18" charset="0"/>
              </a:rPr>
              <a:t>d’une équipe et les résoudre.</a:t>
            </a:r>
          </a:p>
        </p:txBody>
      </p:sp>
      <p:sp>
        <p:nvSpPr>
          <p:cNvPr id="36" name="TextBox 36"/>
          <p:cNvSpPr txBox="1"/>
          <p:nvPr/>
        </p:nvSpPr>
        <p:spPr>
          <a:xfrm>
            <a:off x="4593693" y="1398172"/>
            <a:ext cx="3864509" cy="2236894"/>
          </a:xfrm>
          <a:prstGeom prst="rect">
            <a:avLst/>
          </a:prstGeom>
        </p:spPr>
        <p:txBody>
          <a:bodyPr wrap="square" lIns="0" tIns="0" rIns="0" bIns="0" rtlCol="0" anchor="t">
            <a:spAutoFit/>
          </a:bodyPr>
          <a:lstStyle/>
          <a:p>
            <a:pPr marL="283366" lvl="1" indent="-141683">
              <a:lnSpc>
                <a:spcPts val="2191"/>
              </a:lnSpc>
              <a:buFont typeface="Arial"/>
              <a:buChar char="•"/>
            </a:pPr>
            <a:r>
              <a:rPr lang="fr-CH" sz="1400" u="none" dirty="0">
                <a:solidFill>
                  <a:srgbClr val="000000"/>
                </a:solidFill>
                <a:latin typeface="Garamond" panose="02020404030301010803" pitchFamily="18" charset="0"/>
              </a:rPr>
              <a:t>Parfois plus long (dépend des activités/formations)</a:t>
            </a:r>
          </a:p>
          <a:p>
            <a:pPr marL="283366" lvl="1" indent="-141683">
              <a:lnSpc>
                <a:spcPts val="2191"/>
              </a:lnSpc>
              <a:buFont typeface="Arial"/>
              <a:buChar char="•"/>
            </a:pPr>
            <a:r>
              <a:rPr lang="fr-CH" sz="1400" u="none" dirty="0">
                <a:solidFill>
                  <a:srgbClr val="000000"/>
                </a:solidFill>
                <a:latin typeface="Garamond" panose="02020404030301010803" pitchFamily="18" charset="0"/>
              </a:rPr>
              <a:t>Parfois plus coûteux (vs activités d’équipe gratuites)</a:t>
            </a: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141683" lvl="1">
              <a:lnSpc>
                <a:spcPts val="2191"/>
              </a:lnSpc>
            </a:pPr>
            <a:endParaRPr lang="fr-CH" sz="1400" u="none" dirty="0">
              <a:solidFill>
                <a:srgbClr val="000000"/>
              </a:solidFill>
              <a:latin typeface="Garamond" panose="02020404030301010803" pitchFamily="18" charset="0"/>
            </a:endParaRPr>
          </a:p>
          <a:p>
            <a:pPr marL="850099" lvl="3" indent="-212525">
              <a:lnSpc>
                <a:spcPts val="2191"/>
              </a:lnSpc>
              <a:buFont typeface="Arial"/>
              <a:buChar char="￭"/>
            </a:pPr>
            <a:endParaRPr lang="fr-CH" sz="1400" u="none" dirty="0">
              <a:solidFill>
                <a:srgbClr val="000000"/>
              </a:solidFill>
              <a:latin typeface="Garamond" panose="02020404030301010803" pitchFamily="18" charset="0"/>
            </a:endParaRPr>
          </a:p>
          <a:p>
            <a:pPr marL="1133465" lvl="4" indent="-226693">
              <a:lnSpc>
                <a:spcPts val="2191"/>
              </a:lnSpc>
              <a:buFont typeface="Arial"/>
              <a:buChar char="•"/>
            </a:pPr>
            <a:endParaRPr lang="fr-CH" sz="1400" u="none" dirty="0">
              <a:solidFill>
                <a:srgbClr val="000000"/>
              </a:solidFill>
              <a:latin typeface="Garamond" panose="02020404030301010803" pitchFamily="18" charset="0"/>
            </a:endParaRPr>
          </a:p>
          <a:p>
            <a:pPr marL="1133465" lvl="4" indent="-226693">
              <a:lnSpc>
                <a:spcPts val="2191"/>
              </a:lnSpc>
              <a:buFont typeface="Arial"/>
              <a:buChar char="•"/>
            </a:pPr>
            <a:endParaRPr lang="fr-CH" sz="1400" u="none" dirty="0">
              <a:solidFill>
                <a:srgbClr val="000000"/>
              </a:solidFill>
              <a:latin typeface="Garamond" panose="02020404030301010803" pitchFamily="18" charset="0"/>
            </a:endParaRPr>
          </a:p>
        </p:txBody>
      </p:sp>
      <p:sp>
        <p:nvSpPr>
          <p:cNvPr id="37" name="TextBox 37"/>
          <p:cNvSpPr txBox="1"/>
          <p:nvPr/>
        </p:nvSpPr>
        <p:spPr>
          <a:xfrm>
            <a:off x="490729" y="4188509"/>
            <a:ext cx="3929238" cy="1605952"/>
          </a:xfrm>
          <a:prstGeom prst="rect">
            <a:avLst/>
          </a:prstGeom>
        </p:spPr>
        <p:txBody>
          <a:bodyPr wrap="square" lIns="0" tIns="0" rIns="0" bIns="0" rtlCol="0" anchor="t">
            <a:spAutoFit/>
          </a:bodyPr>
          <a:lstStyle/>
          <a:p>
            <a:pPr marL="283366" lvl="1" indent="-141683">
              <a:lnSpc>
                <a:spcPts val="2191"/>
              </a:lnSpc>
              <a:buFont typeface="Arial"/>
              <a:buChar char="•"/>
            </a:pPr>
            <a:r>
              <a:rPr lang="fr-CH" sz="1400" u="none" dirty="0">
                <a:latin typeface="Garamond" panose="02020404030301010803" pitchFamily="18" charset="0"/>
              </a:rPr>
              <a:t>Outil de simulation des Comportements humains</a:t>
            </a:r>
          </a:p>
          <a:p>
            <a:pPr marL="141683" lvl="1"/>
            <a:r>
              <a:rPr lang="fr-CH" sz="1400" i="1" u="none" dirty="0">
                <a:latin typeface="Garamond" panose="02020404030301010803" pitchFamily="18" charset="0"/>
              </a:rPr>
              <a:t>(Monde du travail &amp; Relations internationales)</a:t>
            </a: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r>
              <a:rPr lang="fr-CH" sz="1400" u="none" dirty="0">
                <a:solidFill>
                  <a:srgbClr val="000000"/>
                </a:solidFill>
                <a:latin typeface="Garamond" panose="02020404030301010803" pitchFamily="18" charset="0"/>
              </a:rPr>
              <a:t>Simulation de la concurrence dans le marché</a:t>
            </a: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p:txBody>
      </p:sp>
      <p:sp>
        <p:nvSpPr>
          <p:cNvPr id="38" name="TextBox 38"/>
          <p:cNvSpPr txBox="1"/>
          <p:nvPr/>
        </p:nvSpPr>
        <p:spPr>
          <a:xfrm>
            <a:off x="4593693" y="4259222"/>
            <a:ext cx="3929871" cy="1108380"/>
          </a:xfrm>
          <a:prstGeom prst="rect">
            <a:avLst/>
          </a:prstGeom>
        </p:spPr>
        <p:txBody>
          <a:bodyPr wrap="square" lIns="0" tIns="0" rIns="0" bIns="0" rtlCol="0" anchor="t">
            <a:spAutoFit/>
          </a:bodyPr>
          <a:lstStyle/>
          <a:p>
            <a:pPr marL="283366" lvl="1" indent="-141683">
              <a:lnSpc>
                <a:spcPts val="2191"/>
              </a:lnSpc>
              <a:buFont typeface="Arial"/>
              <a:buChar char="•"/>
            </a:pPr>
            <a:r>
              <a:rPr lang="fr-CH" sz="1400" u="none" dirty="0">
                <a:solidFill>
                  <a:srgbClr val="000000"/>
                </a:solidFill>
                <a:latin typeface="Garamond" panose="02020404030301010803" pitchFamily="18" charset="0"/>
              </a:rPr>
              <a:t>Réticence à changer d’outil (économique, conviction)</a:t>
            </a:r>
          </a:p>
          <a:p>
            <a:pPr marL="283366" lvl="1" indent="-141683">
              <a:lnSpc>
                <a:spcPts val="2191"/>
              </a:lnSpc>
              <a:buFont typeface="Arial"/>
              <a:buChar char="•"/>
            </a:pPr>
            <a:r>
              <a:rPr lang="fr-CH" sz="1400" u="none" dirty="0">
                <a:solidFill>
                  <a:srgbClr val="000000"/>
                </a:solidFill>
                <a:latin typeface="Garamond" panose="02020404030301010803" pitchFamily="18" charset="0"/>
              </a:rPr>
              <a:t>Charisme de certains tests (Big Five, etc…)</a:t>
            </a:r>
          </a:p>
          <a:p>
            <a:pPr marL="283366" lvl="1" indent="-141683">
              <a:lnSpc>
                <a:spcPts val="2191"/>
              </a:lnSpc>
              <a:buFont typeface="Arial"/>
              <a:buChar char="•"/>
            </a:pPr>
            <a:endParaRPr lang="fr-CH" sz="1400" u="none" dirty="0">
              <a:solidFill>
                <a:srgbClr val="000000"/>
              </a:solidFill>
              <a:latin typeface="Garamond" panose="02020404030301010803" pitchFamily="18" charset="0"/>
            </a:endParaRPr>
          </a:p>
        </p:txBody>
      </p:sp>
      <p:sp>
        <p:nvSpPr>
          <p:cNvPr id="41" name="TextBox 40">
            <a:extLst>
              <a:ext uri="{FF2B5EF4-FFF2-40B4-BE49-F238E27FC236}">
                <a16:creationId xmlns:a16="http://schemas.microsoft.com/office/drawing/2014/main" id="{375F5D85-03D6-ECA3-E1FF-E8A11F486D98}"/>
              </a:ext>
            </a:extLst>
          </p:cNvPr>
          <p:cNvSpPr txBox="1"/>
          <p:nvPr/>
        </p:nvSpPr>
        <p:spPr>
          <a:xfrm>
            <a:off x="3832815" y="285750"/>
            <a:ext cx="1459267" cy="369332"/>
          </a:xfrm>
          <a:prstGeom prst="rect">
            <a:avLst/>
          </a:prstGeom>
          <a:noFill/>
        </p:spPr>
        <p:txBody>
          <a:bodyPr wrap="square" rtlCol="0">
            <a:spAutoFit/>
          </a:bodyPr>
          <a:lstStyle/>
          <a:p>
            <a:pPr algn="ctr"/>
            <a:r>
              <a:rPr lang="fr-CH" b="1" dirty="0">
                <a:solidFill>
                  <a:schemeClr val="bg1"/>
                </a:solidFill>
                <a:latin typeface="Garamond" panose="02020404030301010803" pitchFamily="18" charset="0"/>
              </a:rPr>
              <a:t>INTERNES</a:t>
            </a:r>
            <a:endParaRPr lang="en-US" b="1" dirty="0">
              <a:solidFill>
                <a:schemeClr val="bg1"/>
              </a:solidFill>
              <a:latin typeface="Garamond" panose="02020404030301010803" pitchFamily="18" charset="0"/>
            </a:endParaRPr>
          </a:p>
        </p:txBody>
      </p:sp>
      <p:sp>
        <p:nvSpPr>
          <p:cNvPr id="42" name="TextBox 41">
            <a:extLst>
              <a:ext uri="{FF2B5EF4-FFF2-40B4-BE49-F238E27FC236}">
                <a16:creationId xmlns:a16="http://schemas.microsoft.com/office/drawing/2014/main" id="{5BC410F8-FBE1-E1AE-BCA7-47662E0B5425}"/>
              </a:ext>
            </a:extLst>
          </p:cNvPr>
          <p:cNvSpPr txBox="1"/>
          <p:nvPr/>
        </p:nvSpPr>
        <p:spPr>
          <a:xfrm>
            <a:off x="3857625" y="6516052"/>
            <a:ext cx="1478546" cy="369332"/>
          </a:xfrm>
          <a:prstGeom prst="rect">
            <a:avLst/>
          </a:prstGeom>
          <a:noFill/>
        </p:spPr>
        <p:txBody>
          <a:bodyPr wrap="square" rtlCol="0">
            <a:spAutoFit/>
          </a:bodyPr>
          <a:lstStyle/>
          <a:p>
            <a:pPr algn="ctr"/>
            <a:r>
              <a:rPr lang="fr-CH" b="1" dirty="0">
                <a:solidFill>
                  <a:schemeClr val="bg1"/>
                </a:solidFill>
                <a:latin typeface="Garamond" panose="02020404030301010803" pitchFamily="18" charset="0"/>
              </a:rPr>
              <a:t>EXTERNES</a:t>
            </a:r>
            <a:endParaRPr lang="en-US" b="1" dirty="0">
              <a:solidFill>
                <a:schemeClr val="bg1"/>
              </a:solidFill>
              <a:latin typeface="Garamond" panose="02020404030301010803" pitchFamily="18" charset="0"/>
            </a:endParaRPr>
          </a:p>
        </p:txBody>
      </p:sp>
      <p:sp>
        <p:nvSpPr>
          <p:cNvPr id="34" name="TextBox 34"/>
          <p:cNvSpPr txBox="1"/>
          <p:nvPr/>
        </p:nvSpPr>
        <p:spPr>
          <a:xfrm>
            <a:off x="3716050" y="3047071"/>
            <a:ext cx="1667250" cy="897553"/>
          </a:xfrm>
          <a:prstGeom prst="rect">
            <a:avLst/>
          </a:prstGeom>
        </p:spPr>
        <p:txBody>
          <a:bodyPr lIns="0" tIns="0" rIns="0" bIns="0" rtlCol="0" anchor="t">
            <a:spAutoFit/>
          </a:bodyPr>
          <a:lstStyle/>
          <a:p>
            <a:pPr algn="ctr">
              <a:lnSpc>
                <a:spcPts val="2686"/>
              </a:lnSpc>
            </a:pPr>
            <a:r>
              <a:rPr lang="en-US" sz="3600" dirty="0">
                <a:solidFill>
                  <a:srgbClr val="FFFFFF"/>
                </a:solidFill>
                <a:latin typeface="ROMANUS" panose="02000500000000000000" pitchFamily="50" charset="0"/>
              </a:rPr>
              <a:t>VOBAN</a:t>
            </a:r>
            <a:endParaRPr lang="en-US" sz="1918" dirty="0">
              <a:solidFill>
                <a:srgbClr val="FFFFFF"/>
              </a:solidFill>
              <a:latin typeface="ROMANUS" panose="02000500000000000000" pitchFamily="50" charset="0"/>
            </a:endParaRPr>
          </a:p>
          <a:p>
            <a:pPr algn="ctr">
              <a:lnSpc>
                <a:spcPts val="2161"/>
              </a:lnSpc>
            </a:pPr>
            <a:r>
              <a:rPr lang="en-US" sz="1600" b="1" u="none" dirty="0">
                <a:solidFill>
                  <a:srgbClr val="FFFFFF"/>
                </a:solidFill>
                <a:latin typeface="Garamond" panose="02020404030301010803" pitchFamily="18" charset="0"/>
              </a:rPr>
              <a:t>Pour les </a:t>
            </a:r>
            <a:r>
              <a:rPr lang="en-US" sz="1600" b="1" dirty="0" err="1">
                <a:solidFill>
                  <a:schemeClr val="accent5">
                    <a:lumMod val="60000"/>
                    <a:lumOff val="40000"/>
                  </a:schemeClr>
                </a:solidFill>
                <a:latin typeface="Arnold Bocklin MN" panose="02000503000000020004" pitchFamily="2" charset="0"/>
              </a:rPr>
              <a:t>Entreprises</a:t>
            </a:r>
            <a:endParaRPr lang="en-US" sz="1600" b="1" dirty="0">
              <a:solidFill>
                <a:schemeClr val="accent5">
                  <a:lumMod val="60000"/>
                  <a:lumOff val="40000"/>
                </a:schemeClr>
              </a:solidFill>
              <a:latin typeface="Arnold Bocklin MN" panose="02000503000000020004" pitchFamily="2" charset="0"/>
            </a:endParaRPr>
          </a:p>
        </p:txBody>
      </p:sp>
    </p:spTree>
    <p:extLst>
      <p:ext uri="{BB962C8B-B14F-4D97-AF65-F5344CB8AC3E}">
        <p14:creationId xmlns:p14="http://schemas.microsoft.com/office/powerpoint/2010/main" val="380904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randombar(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randombar(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randombar(horizontal)">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gradFill flip="none" rotWithShape="0">
          <a:gsLst>
            <a:gs pos="0">
              <a:srgbClr val="BFBFBF">
                <a:alpha val="20000"/>
              </a:srgb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252536" y="332656"/>
            <a:ext cx="9540552" cy="6048672"/>
          </a:xfrm>
        </p:spPr>
        <p:txBody>
          <a:bodyPr/>
          <a:lstStyle/>
          <a:p>
            <a:pPr marL="0" indent="0" algn="ctr">
              <a:lnSpc>
                <a:spcPct val="150000"/>
              </a:lnSpc>
            </a:pPr>
            <a:endParaRPr lang="fr-FR" sz="2000" u="sng" dirty="0">
              <a:solidFill>
                <a:srgbClr val="C13B25"/>
              </a:solidFill>
              <a:latin typeface="Arnold Boecklin" panose="04027200000000000000" pitchFamily="82" charset="0"/>
            </a:endParaRPr>
          </a:p>
          <a:p>
            <a:pPr marL="0" indent="0" algn="ctr"/>
            <a:endParaRPr lang="fr-CH" sz="2000" b="1" dirty="0">
              <a:latin typeface="Garamond" panose="02020404030301010803" pitchFamily="18" charset="0"/>
            </a:endParaRPr>
          </a:p>
          <a:p>
            <a:pPr marL="0" indent="0" algn="ctr"/>
            <a:r>
              <a:rPr lang="fr-CH" sz="2000" dirty="0">
                <a:latin typeface="Garamond" panose="02020404030301010803" pitchFamily="18" charset="0"/>
              </a:rPr>
              <a:t>À travers la </a:t>
            </a:r>
            <a:r>
              <a:rPr lang="fr-CH" sz="2000" b="1" dirty="0">
                <a:latin typeface="Garamond" panose="02020404030301010803" pitchFamily="18" charset="0"/>
              </a:rPr>
              <a:t>SITUATION</a:t>
            </a:r>
            <a:r>
              <a:rPr lang="fr-CH" sz="2000" dirty="0">
                <a:latin typeface="Garamond" panose="02020404030301010803" pitchFamily="18" charset="0"/>
              </a:rPr>
              <a:t> (k), </a:t>
            </a:r>
          </a:p>
          <a:p>
            <a:pPr marL="0" indent="0" algn="ctr"/>
            <a:r>
              <a:rPr lang="fr-CH" sz="2000" dirty="0">
                <a:latin typeface="Garamond" panose="02020404030301010803" pitchFamily="18" charset="0"/>
              </a:rPr>
              <a:t>le </a:t>
            </a:r>
            <a:r>
              <a:rPr lang="fr-CH" sz="2000" b="1" dirty="0">
                <a:latin typeface="Garamond" panose="02020404030301010803" pitchFamily="18" charset="0"/>
              </a:rPr>
              <a:t>TEMPS </a:t>
            </a:r>
            <a:r>
              <a:rPr lang="fr-CH" sz="2000" dirty="0">
                <a:latin typeface="Garamond" panose="02020404030301010803" pitchFamily="18" charset="0"/>
              </a:rPr>
              <a:t>(t),</a:t>
            </a:r>
          </a:p>
          <a:p>
            <a:pPr marL="0" indent="0" algn="ctr"/>
            <a:r>
              <a:rPr lang="fr-CH" sz="2000" dirty="0">
                <a:latin typeface="Garamond" panose="02020404030301010803" pitchFamily="18" charset="0"/>
              </a:rPr>
              <a:t>et l’</a:t>
            </a:r>
            <a:r>
              <a:rPr lang="fr-CH" sz="2000" b="1" dirty="0">
                <a:latin typeface="Garamond" panose="02020404030301010803" pitchFamily="18" charset="0"/>
              </a:rPr>
              <a:t>ALÉATOIRE </a:t>
            </a:r>
            <a:r>
              <a:rPr lang="fr-CH" sz="2000" dirty="0">
                <a:latin typeface="Garamond" panose="02020404030301010803" pitchFamily="18" charset="0"/>
              </a:rPr>
              <a:t>(</a:t>
            </a:r>
            <a:r>
              <a:rPr lang="fr-FR" altLang="fr-FR" sz="2000" dirty="0">
                <a:latin typeface="Garamond" panose="02020404030301010803" pitchFamily="18" charset="0"/>
                <a:sym typeface="Symbol" panose="05050102010706020507" pitchFamily="18" charset="2"/>
              </a:rPr>
              <a:t>)…</a:t>
            </a: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endParaRPr lang="fr-FR" altLang="fr-FR" sz="2000" dirty="0">
              <a:latin typeface="Garamond" panose="02020404030301010803" pitchFamily="18" charset="0"/>
              <a:sym typeface="Symbol" panose="05050102010706020507" pitchFamily="18" charset="2"/>
            </a:endParaRPr>
          </a:p>
          <a:p>
            <a:pPr marL="0" indent="0" algn="ctr"/>
            <a:r>
              <a:rPr lang="fr-CH" sz="2000" b="1" i="1" u="sng" dirty="0">
                <a:latin typeface="Garamond" panose="02020404030301010803" pitchFamily="18" charset="0"/>
              </a:rPr>
              <a:t>Ces 3 Contextes </a:t>
            </a:r>
          </a:p>
          <a:p>
            <a:pPr marL="0" indent="0" algn="ctr"/>
            <a:r>
              <a:rPr lang="fr-CH" sz="2000" i="1" dirty="0">
                <a:latin typeface="Garamond" panose="02020404030301010803" pitchFamily="18" charset="0"/>
              </a:rPr>
              <a:t>pouvant être explorés </a:t>
            </a:r>
          </a:p>
          <a:p>
            <a:pPr marL="0" indent="0" algn="ctr"/>
            <a:r>
              <a:rPr lang="fr-CH" sz="2000" b="1" i="1" dirty="0">
                <a:latin typeface="Garamond" panose="02020404030301010803" pitchFamily="18" charset="0"/>
              </a:rPr>
              <a:t>via…</a:t>
            </a:r>
            <a:r>
              <a:rPr lang="fr-CH" altLang="fr-FR" sz="2000" b="1" dirty="0">
                <a:latin typeface="Garamond" panose="02020404030301010803" pitchFamily="18" charset="0"/>
                <a:sym typeface="Symbol" panose="05050102010706020507" pitchFamily="18" charset="2"/>
              </a:rPr>
              <a:t> </a:t>
            </a:r>
          </a:p>
          <a:p>
            <a:pPr marL="0" indent="0"/>
            <a:endParaRPr lang="fr-CH" sz="2000" b="1" dirty="0">
              <a:latin typeface="Garamond" panose="02020404030301010803" pitchFamily="18" charset="0"/>
            </a:endParaRPr>
          </a:p>
          <a:p>
            <a:pPr marL="0" indent="0" algn="ctr">
              <a:lnSpc>
                <a:spcPct val="150000"/>
              </a:lnSpc>
            </a:pPr>
            <a:endParaRPr lang="fr-FR" i="1" dirty="0"/>
          </a:p>
          <a:p>
            <a:pPr marL="0" indent="0" algn="just">
              <a:lnSpc>
                <a:spcPct val="150000"/>
              </a:lnSpc>
            </a:pPr>
            <a:br>
              <a:rPr lang="fr-FR" dirty="0"/>
            </a:br>
            <a:endParaRPr lang="en-US" dirty="0"/>
          </a:p>
        </p:txBody>
      </p:sp>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260648"/>
            <a:ext cx="7772400" cy="1143000"/>
          </a:xfrm>
        </p:spPr>
        <p:txBody>
          <a:bodyPr/>
          <a:lstStyle/>
          <a:p>
            <a:r>
              <a:rPr lang="fr-CH" altLang="fr-FR" sz="1400" dirty="0">
                <a:solidFill>
                  <a:srgbClr val="932D1C"/>
                </a:solidFill>
                <a:latin typeface="Arnold Bocklin MN" panose="02000503000000020004" pitchFamily="2" charset="0"/>
              </a:rPr>
              <a:t>Comment ?</a:t>
            </a:r>
            <a:br>
              <a:rPr lang="fr-CH" sz="2800" b="1" u="sng" dirty="0">
                <a:solidFill>
                  <a:srgbClr val="932D1C"/>
                </a:solidFill>
                <a:latin typeface="Romanus" panose="02000500000000000000" pitchFamily="50" charset="0"/>
              </a:rPr>
            </a:br>
            <a:r>
              <a:rPr lang="fr-CH" sz="2800" b="1" u="sng" dirty="0">
                <a:solidFill>
                  <a:srgbClr val="932D1C"/>
                </a:solidFill>
                <a:latin typeface="Romanus" panose="02000500000000000000" pitchFamily="50" charset="0"/>
              </a:rPr>
              <a:t>VOBAN : «Vouloir sa Puissance»</a:t>
            </a:r>
            <a:r>
              <a:rPr lang="fr-CH" sz="2800" b="1" dirty="0">
                <a:solidFill>
                  <a:srgbClr val="932D1C"/>
                </a:solidFill>
                <a:latin typeface="Romanus" panose="02000500000000000000" pitchFamily="50" charset="0"/>
              </a:rPr>
              <a:t> </a:t>
            </a:r>
            <a:br>
              <a:rPr lang="fr-CH" b="1" dirty="0">
                <a:solidFill>
                  <a:srgbClr val="932D1C"/>
                </a:solidFill>
              </a:rPr>
            </a:br>
            <a:endParaRPr lang="fr-CH" dirty="0">
              <a:solidFill>
                <a:srgbClr val="C13B25"/>
              </a:solidFill>
              <a:latin typeface="Arnold Boecklin" panose="04027200000000000000" pitchFamily="82" charset="0"/>
            </a:endParaRPr>
          </a:p>
        </p:txBody>
      </p:sp>
      <p:pic>
        <p:nvPicPr>
          <p:cNvPr id="1026" name="Picture 2" descr="Checking The Time Ted Danson GIF - Checking The Time Ted Danson Neil Bremer GIFs">
            <a:extLst>
              <a:ext uri="{FF2B5EF4-FFF2-40B4-BE49-F238E27FC236}">
                <a16:creationId xmlns:a16="http://schemas.microsoft.com/office/drawing/2014/main" id="{2746C0AF-C226-903E-334F-1B945BDB5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5" y="2276872"/>
            <a:ext cx="4743450" cy="26479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Morning Gm GIF - Morning Gm Good Morning GIFs">
            <a:extLst>
              <a:ext uri="{FF2B5EF4-FFF2-40B4-BE49-F238E27FC236}">
                <a16:creationId xmlns:a16="http://schemas.microsoft.com/office/drawing/2014/main" id="{549057E6-1058-0871-2C91-EAE01EA9B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5" y="2773660"/>
            <a:ext cx="2095500" cy="2095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Givememys1n GIF - Givememys1n GIFs">
            <a:extLst>
              <a:ext uri="{FF2B5EF4-FFF2-40B4-BE49-F238E27FC236}">
                <a16:creationId xmlns:a16="http://schemas.microsoft.com/office/drawing/2014/main" id="{C8490517-FAF4-A483-81C1-3F6167B28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91" y="0"/>
            <a:ext cx="2095500" cy="26479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Wealth GIF - Wealth GIFs">
            <a:extLst>
              <a:ext uri="{FF2B5EF4-FFF2-40B4-BE49-F238E27FC236}">
                <a16:creationId xmlns:a16="http://schemas.microsoft.com/office/drawing/2014/main" id="{6EC9533A-BCF7-38D2-9021-CA21788E12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15" y="4766575"/>
            <a:ext cx="3710592" cy="20914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Gamba GIF - Gamba GIFs">
            <a:extLst>
              <a:ext uri="{FF2B5EF4-FFF2-40B4-BE49-F238E27FC236}">
                <a16:creationId xmlns:a16="http://schemas.microsoft.com/office/drawing/2014/main" id="{2163537E-31B0-1967-97A8-E49627470C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1416" y="2773660"/>
            <a:ext cx="2095500" cy="2095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8" name="Picture 14" descr="Napoleonic Napoleonic Wars GIF - Napoleonic Napoleonic Wars War GIFs">
            <a:extLst>
              <a:ext uri="{FF2B5EF4-FFF2-40B4-BE49-F238E27FC236}">
                <a16:creationId xmlns:a16="http://schemas.microsoft.com/office/drawing/2014/main" id="{F5D6FBCB-B5CB-500C-05DB-72FDB0BCD1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4088" y="4742848"/>
            <a:ext cx="3831038" cy="205483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2" name="Picture 18" descr="Gpo Economy GIF - Gpo Economy GIFs">
            <a:extLst>
              <a:ext uri="{FF2B5EF4-FFF2-40B4-BE49-F238E27FC236}">
                <a16:creationId xmlns:a16="http://schemas.microsoft.com/office/drawing/2014/main" id="{DDA4904C-FE95-C3A7-CEFC-9918BF04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1591" y="0"/>
            <a:ext cx="2095500" cy="27908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679923A-91FA-34EF-D256-5EF79BCFBFDB}"/>
              </a:ext>
            </a:extLst>
          </p:cNvPr>
          <p:cNvCxnSpPr>
            <a:cxnSpLocks/>
          </p:cNvCxnSpPr>
          <p:nvPr/>
        </p:nvCxnSpPr>
        <p:spPr bwMode="auto">
          <a:xfrm flipH="1">
            <a:off x="2042409" y="1403648"/>
            <a:ext cx="94541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78143C9A-D57F-437E-AB3E-B7CBDB830891}"/>
              </a:ext>
            </a:extLst>
          </p:cNvPr>
          <p:cNvCxnSpPr>
            <a:cxnSpLocks/>
          </p:cNvCxnSpPr>
          <p:nvPr/>
        </p:nvCxnSpPr>
        <p:spPr bwMode="auto">
          <a:xfrm flipH="1">
            <a:off x="1907704" y="1403648"/>
            <a:ext cx="1080120" cy="15212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84D40B1F-52EF-ECD7-C279-006B9F934084}"/>
              </a:ext>
            </a:extLst>
          </p:cNvPr>
          <p:cNvCxnSpPr>
            <a:cxnSpLocks/>
          </p:cNvCxnSpPr>
          <p:nvPr/>
        </p:nvCxnSpPr>
        <p:spPr bwMode="auto">
          <a:xfrm flipH="1">
            <a:off x="1835696" y="1403648"/>
            <a:ext cx="1152128" cy="32494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34375E07-E5D3-474D-324C-6FCC2EFB1C87}"/>
              </a:ext>
            </a:extLst>
          </p:cNvPr>
          <p:cNvCxnSpPr>
            <a:cxnSpLocks/>
          </p:cNvCxnSpPr>
          <p:nvPr/>
        </p:nvCxnSpPr>
        <p:spPr bwMode="auto">
          <a:xfrm>
            <a:off x="4572000" y="1772816"/>
            <a:ext cx="0"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00CDBF48-5C40-8F65-7DE7-369B28668F52}"/>
              </a:ext>
            </a:extLst>
          </p:cNvPr>
          <p:cNvCxnSpPr>
            <a:cxnSpLocks/>
          </p:cNvCxnSpPr>
          <p:nvPr/>
        </p:nvCxnSpPr>
        <p:spPr bwMode="auto">
          <a:xfrm>
            <a:off x="5868144" y="1916832"/>
            <a:ext cx="107558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75AE456D-8332-EB26-3A97-B7C94E5C89BA}"/>
              </a:ext>
            </a:extLst>
          </p:cNvPr>
          <p:cNvCxnSpPr>
            <a:cxnSpLocks/>
          </p:cNvCxnSpPr>
          <p:nvPr/>
        </p:nvCxnSpPr>
        <p:spPr bwMode="auto">
          <a:xfrm>
            <a:off x="5868144" y="1916832"/>
            <a:ext cx="1368152" cy="1008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1F71FC76-5E1E-71A6-0B91-2E15406072AF}"/>
              </a:ext>
            </a:extLst>
          </p:cNvPr>
          <p:cNvCxnSpPr>
            <a:cxnSpLocks/>
          </p:cNvCxnSpPr>
          <p:nvPr/>
        </p:nvCxnSpPr>
        <p:spPr bwMode="auto">
          <a:xfrm>
            <a:off x="5868144" y="1916832"/>
            <a:ext cx="1075581" cy="2736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3852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1000"/>
                                        <p:tgtEl>
                                          <p:spTgt spid="1032"/>
                                        </p:tgtEl>
                                      </p:cBhvr>
                                    </p:animEffect>
                                    <p:anim calcmode="lin" valueType="num">
                                      <p:cBhvr>
                                        <p:cTn id="14" dur="1000" fill="hold"/>
                                        <p:tgtEl>
                                          <p:spTgt spid="1032"/>
                                        </p:tgtEl>
                                        <p:attrNameLst>
                                          <p:attrName>ppt_x</p:attrName>
                                        </p:attrNameLst>
                                      </p:cBhvr>
                                      <p:tavLst>
                                        <p:tav tm="0">
                                          <p:val>
                                            <p:strVal val="#ppt_x"/>
                                          </p:val>
                                        </p:tav>
                                        <p:tav tm="100000">
                                          <p:val>
                                            <p:strVal val="#ppt_x"/>
                                          </p:val>
                                        </p:tav>
                                      </p:tavLst>
                                    </p:anim>
                                    <p:anim calcmode="lin" valueType="num">
                                      <p:cBhvr>
                                        <p:cTn id="15" dur="1000" fill="hold"/>
                                        <p:tgtEl>
                                          <p:spTgt spid="1032"/>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2000"/>
                            </p:stCondLst>
                            <p:childTnLst>
                              <p:par>
                                <p:cTn id="20" presetID="47" presetClass="entr" presetSubtype="0" fill="hold" nodeType="after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1000"/>
                                        <p:tgtEl>
                                          <p:spTgt spid="1030"/>
                                        </p:tgtEl>
                                      </p:cBhvr>
                                    </p:animEffect>
                                    <p:anim calcmode="lin" valueType="num">
                                      <p:cBhvr>
                                        <p:cTn id="23" dur="1000" fill="hold"/>
                                        <p:tgtEl>
                                          <p:spTgt spid="1030"/>
                                        </p:tgtEl>
                                        <p:attrNameLst>
                                          <p:attrName>ppt_x</p:attrName>
                                        </p:attrNameLst>
                                      </p:cBhvr>
                                      <p:tavLst>
                                        <p:tav tm="0">
                                          <p:val>
                                            <p:strVal val="#ppt_x"/>
                                          </p:val>
                                        </p:tav>
                                        <p:tav tm="100000">
                                          <p:val>
                                            <p:strVal val="#ppt_x"/>
                                          </p:val>
                                        </p:tav>
                                      </p:tavLst>
                                    </p:anim>
                                    <p:anim calcmode="lin" valueType="num">
                                      <p:cBhvr>
                                        <p:cTn id="24" dur="1000" fill="hold"/>
                                        <p:tgtEl>
                                          <p:spTgt spid="1030"/>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47" presetClass="entr" presetSubtype="0" fill="hold" nodeType="after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1000"/>
                                        <p:tgtEl>
                                          <p:spTgt spid="1028"/>
                                        </p:tgtEl>
                                      </p:cBhvr>
                                    </p:animEffect>
                                    <p:anim calcmode="lin" valueType="num">
                                      <p:cBhvr>
                                        <p:cTn id="32" dur="1000" fill="hold"/>
                                        <p:tgtEl>
                                          <p:spTgt spid="1028"/>
                                        </p:tgtEl>
                                        <p:attrNameLst>
                                          <p:attrName>ppt_x</p:attrName>
                                        </p:attrNameLst>
                                      </p:cBhvr>
                                      <p:tavLst>
                                        <p:tav tm="0">
                                          <p:val>
                                            <p:strVal val="#ppt_x"/>
                                          </p:val>
                                        </p:tav>
                                        <p:tav tm="100000">
                                          <p:val>
                                            <p:strVal val="#ppt_x"/>
                                          </p:val>
                                        </p:tav>
                                      </p:tavLst>
                                    </p:anim>
                                    <p:anim calcmode="lin" valueType="num">
                                      <p:cBhvr>
                                        <p:cTn id="33" dur="1000" fill="hold"/>
                                        <p:tgtEl>
                                          <p:spTgt spid="1028"/>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21" presetClass="entr" presetSubtype="1" fill="hold" nodeType="after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wheel(1)">
                                      <p:cBhvr>
                                        <p:cTn id="47" dur="1000"/>
                                        <p:tgtEl>
                                          <p:spTgt spid="1026"/>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1000"/>
                                        <p:tgtEl>
                                          <p:spTgt spid="3">
                                            <p:txEl>
                                              <p:pRg st="4" end="4"/>
                                            </p:txEl>
                                          </p:spTgt>
                                        </p:tgtEl>
                                      </p:cBhvr>
                                    </p:animEffect>
                                    <p:anim calcmode="lin" valueType="num">
                                      <p:cBhvr>
                                        <p:cTn id="5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14" presetClass="entr" presetSubtype="10" fill="hold" nodeType="afterEffect">
                                  <p:stCondLst>
                                    <p:cond delay="0"/>
                                  </p:stCondLst>
                                  <p:childTnLst>
                                    <p:set>
                                      <p:cBhvr>
                                        <p:cTn id="60" dur="1" fill="hold">
                                          <p:stCondLst>
                                            <p:cond delay="0"/>
                                          </p:stCondLst>
                                        </p:cTn>
                                        <p:tgtEl>
                                          <p:spTgt spid="1042"/>
                                        </p:tgtEl>
                                        <p:attrNameLst>
                                          <p:attrName>style.visibility</p:attrName>
                                        </p:attrNameLst>
                                      </p:cBhvr>
                                      <p:to>
                                        <p:strVal val="visible"/>
                                      </p:to>
                                    </p:set>
                                    <p:animEffect transition="in" filter="randombar(horizontal)">
                                      <p:cBhvr>
                                        <p:cTn id="61" dur="1000"/>
                                        <p:tgtEl>
                                          <p:spTgt spid="1042"/>
                                        </p:tgtEl>
                                      </p:cBhvr>
                                    </p:animEffec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par>
                          <p:cTn id="65" fill="hold">
                            <p:stCondLst>
                              <p:cond delay="2000"/>
                            </p:stCondLst>
                            <p:childTnLst>
                              <p:par>
                                <p:cTn id="66" presetID="14" presetClass="entr" presetSubtype="10" fill="hold" nodeType="afterEffect">
                                  <p:stCondLst>
                                    <p:cond delay="0"/>
                                  </p:stCondLst>
                                  <p:childTnLst>
                                    <p:set>
                                      <p:cBhvr>
                                        <p:cTn id="67" dur="1" fill="hold">
                                          <p:stCondLst>
                                            <p:cond delay="0"/>
                                          </p:stCondLst>
                                        </p:cTn>
                                        <p:tgtEl>
                                          <p:spTgt spid="1036"/>
                                        </p:tgtEl>
                                        <p:attrNameLst>
                                          <p:attrName>style.visibility</p:attrName>
                                        </p:attrNameLst>
                                      </p:cBhvr>
                                      <p:to>
                                        <p:strVal val="visible"/>
                                      </p:to>
                                    </p:set>
                                    <p:animEffect transition="in" filter="randombar(horizontal)">
                                      <p:cBhvr>
                                        <p:cTn id="68" dur="1000"/>
                                        <p:tgtEl>
                                          <p:spTgt spid="1036"/>
                                        </p:tgtEl>
                                      </p:cBhvr>
                                    </p:animEffect>
                                  </p:childTnLst>
                                </p:cTn>
                              </p:par>
                              <p:par>
                                <p:cTn id="69" presetID="10"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3000"/>
                            </p:stCondLst>
                            <p:childTnLst>
                              <p:par>
                                <p:cTn id="73" presetID="14" presetClass="entr" presetSubtype="10" fill="hold" nodeType="afterEffect">
                                  <p:stCondLst>
                                    <p:cond delay="0"/>
                                  </p:stCondLst>
                                  <p:childTnLst>
                                    <p:set>
                                      <p:cBhvr>
                                        <p:cTn id="74" dur="1" fill="hold">
                                          <p:stCondLst>
                                            <p:cond delay="0"/>
                                          </p:stCondLst>
                                        </p:cTn>
                                        <p:tgtEl>
                                          <p:spTgt spid="1038"/>
                                        </p:tgtEl>
                                        <p:attrNameLst>
                                          <p:attrName>style.visibility</p:attrName>
                                        </p:attrNameLst>
                                      </p:cBhvr>
                                      <p:to>
                                        <p:strVal val="visible"/>
                                      </p:to>
                                    </p:set>
                                    <p:animEffect transition="in" filter="randombar(horizontal)">
                                      <p:cBhvr>
                                        <p:cTn id="75" dur="1000"/>
                                        <p:tgtEl>
                                          <p:spTgt spid="1038"/>
                                        </p:tgtEl>
                                      </p:cBhvr>
                                    </p:animEffect>
                                  </p:childTnLst>
                                </p:cTn>
                              </p:par>
                              <p:par>
                                <p:cTn id="76" presetID="10" presetClass="entr" presetSubtype="0"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
                                            <p:txEl>
                                              <p:pRg st="15" end="15"/>
                                            </p:txEl>
                                          </p:spTgt>
                                        </p:tgtEl>
                                        <p:attrNameLst>
                                          <p:attrName>style.visibility</p:attrName>
                                        </p:attrNameLst>
                                      </p:cBhvr>
                                      <p:to>
                                        <p:strVal val="visible"/>
                                      </p:to>
                                    </p:set>
                                    <p:animEffect transition="in" filter="fade">
                                      <p:cBhvr>
                                        <p:cTn id="83" dur="1000"/>
                                        <p:tgtEl>
                                          <p:spTgt spid="3">
                                            <p:txEl>
                                              <p:pRg st="15" end="15"/>
                                            </p:txEl>
                                          </p:spTgt>
                                        </p:tgtEl>
                                      </p:cBhvr>
                                    </p:animEffect>
                                    <p:anim calcmode="lin" valueType="num">
                                      <p:cBhvr>
                                        <p:cTn id="84"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85"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
                                            <p:txEl>
                                              <p:pRg st="16" end="16"/>
                                            </p:txEl>
                                          </p:spTgt>
                                        </p:tgtEl>
                                        <p:attrNameLst>
                                          <p:attrName>style.visibility</p:attrName>
                                        </p:attrNameLst>
                                      </p:cBhvr>
                                      <p:to>
                                        <p:strVal val="visible"/>
                                      </p:to>
                                    </p:set>
                                    <p:animEffect transition="in" filter="fade">
                                      <p:cBhvr>
                                        <p:cTn id="88" dur="1000"/>
                                        <p:tgtEl>
                                          <p:spTgt spid="3">
                                            <p:txEl>
                                              <p:pRg st="16" end="16"/>
                                            </p:txEl>
                                          </p:spTgt>
                                        </p:tgtEl>
                                      </p:cBhvr>
                                    </p:animEffect>
                                    <p:anim calcmode="lin" valueType="num">
                                      <p:cBhvr>
                                        <p:cTn id="89"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90"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
                                            <p:txEl>
                                              <p:pRg st="17" end="17"/>
                                            </p:txEl>
                                          </p:spTgt>
                                        </p:tgtEl>
                                        <p:attrNameLst>
                                          <p:attrName>style.visibility</p:attrName>
                                        </p:attrNameLst>
                                      </p:cBhvr>
                                      <p:to>
                                        <p:strVal val="visible"/>
                                      </p:to>
                                    </p:set>
                                    <p:animEffect transition="in" filter="fade">
                                      <p:cBhvr>
                                        <p:cTn id="93" dur="1000"/>
                                        <p:tgtEl>
                                          <p:spTgt spid="3">
                                            <p:txEl>
                                              <p:pRg st="17" end="17"/>
                                            </p:txEl>
                                          </p:spTgt>
                                        </p:tgtEl>
                                      </p:cBhvr>
                                    </p:animEffect>
                                    <p:anim calcmode="lin" valueType="num">
                                      <p:cBhvr>
                                        <p:cTn id="94"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DF83E-BBFD-D185-B563-9CA537472F65}"/>
              </a:ext>
            </a:extLst>
          </p:cNvPr>
          <p:cNvSpPr>
            <a:spLocks noGrp="1"/>
          </p:cNvSpPr>
          <p:nvPr>
            <p:ph type="title"/>
          </p:nvPr>
        </p:nvSpPr>
        <p:spPr>
          <a:xfrm>
            <a:off x="685800" y="476672"/>
            <a:ext cx="7772400" cy="1143000"/>
          </a:xfrm>
        </p:spPr>
        <p:txBody>
          <a:bodyPr/>
          <a:lstStyle/>
          <a:p>
            <a:r>
              <a:rPr lang="fr-CH" altLang="fr-FR" sz="2800" b="1" u="sng" dirty="0">
                <a:solidFill>
                  <a:srgbClr val="932D1C"/>
                </a:solidFill>
                <a:latin typeface="Romanus" panose="02000500000000000000" pitchFamily="50" charset="0"/>
              </a:rPr>
              <a:t>Sommaire Exécutif</a:t>
            </a:r>
            <a:endParaRPr lang="fr-CH" sz="2800" dirty="0"/>
          </a:p>
        </p:txBody>
      </p:sp>
      <p:graphicFrame>
        <p:nvGraphicFramePr>
          <p:cNvPr id="4" name="Diagram 3">
            <a:extLst>
              <a:ext uri="{FF2B5EF4-FFF2-40B4-BE49-F238E27FC236}">
                <a16:creationId xmlns:a16="http://schemas.microsoft.com/office/drawing/2014/main" id="{7B1E8425-EBB0-D871-3AA0-B5DC9611FC57}"/>
              </a:ext>
            </a:extLst>
          </p:cNvPr>
          <p:cNvGraphicFramePr/>
          <p:nvPr>
            <p:extLst>
              <p:ext uri="{D42A27DB-BD31-4B8C-83A1-F6EECF244321}">
                <p14:modId xmlns:p14="http://schemas.microsoft.com/office/powerpoint/2010/main" val="1456494368"/>
              </p:ext>
            </p:extLst>
          </p:nvPr>
        </p:nvGraphicFramePr>
        <p:xfrm>
          <a:off x="179512" y="1412776"/>
          <a:ext cx="8784976" cy="483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838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DF8792F7-398A-4045-2A56-DCADAFE827FE}"/>
              </a:ext>
            </a:extLst>
          </p:cNvPr>
          <p:cNvGraphicFramePr>
            <a:graphicFrameLocks noGrp="1"/>
          </p:cNvGraphicFramePr>
          <p:nvPr>
            <p:ph idx="1"/>
            <p:extLst>
              <p:ext uri="{D42A27DB-BD31-4B8C-83A1-F6EECF244321}">
                <p14:modId xmlns:p14="http://schemas.microsoft.com/office/powerpoint/2010/main" val="1717700208"/>
              </p:ext>
            </p:extLst>
          </p:nvPr>
        </p:nvGraphicFramePr>
        <p:xfrm>
          <a:off x="528340" y="404664"/>
          <a:ext cx="8229600" cy="4851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37F24B6-5974-1700-F669-37233D6DFB86}"/>
              </a:ext>
            </a:extLst>
          </p:cNvPr>
          <p:cNvSpPr txBox="1"/>
          <p:nvPr/>
        </p:nvSpPr>
        <p:spPr>
          <a:xfrm>
            <a:off x="4186296" y="3933056"/>
            <a:ext cx="745744" cy="1107996"/>
          </a:xfrm>
          <a:prstGeom prst="rect">
            <a:avLst/>
          </a:prstGeom>
          <a:noFill/>
        </p:spPr>
        <p:txBody>
          <a:bodyPr wrap="square" rtlCol="0">
            <a:spAutoFit/>
          </a:bodyPr>
          <a:lstStyle/>
          <a:p>
            <a:r>
              <a:rPr lang="fr-CH" sz="6600" b="1" u="none" dirty="0">
                <a:ln>
                  <a:solidFill>
                    <a:schemeClr val="bg2">
                      <a:lumMod val="20000"/>
                      <a:lumOff val="80000"/>
                    </a:schemeClr>
                  </a:solidFill>
                </a:ln>
                <a:solidFill>
                  <a:srgbClr val="580000"/>
                </a:solidFill>
                <a:effectLst>
                  <a:outerShdw blurRad="50800" dist="38100" dir="5400000" algn="t" rotWithShape="0">
                    <a:prstClr val="black">
                      <a:alpha val="40000"/>
                    </a:prstClr>
                  </a:outerShdw>
                </a:effectLst>
                <a:latin typeface="Garamond" panose="02020404030301010803" pitchFamily="18" charset="0"/>
              </a:rPr>
              <a:t>+</a:t>
            </a:r>
          </a:p>
        </p:txBody>
      </p:sp>
      <p:sp>
        <p:nvSpPr>
          <p:cNvPr id="7" name="Accolade fermante 6">
            <a:extLst>
              <a:ext uri="{FF2B5EF4-FFF2-40B4-BE49-F238E27FC236}">
                <a16:creationId xmlns:a16="http://schemas.microsoft.com/office/drawing/2014/main" id="{89DCD624-A210-3852-117C-9AE48DB056F1}"/>
              </a:ext>
            </a:extLst>
          </p:cNvPr>
          <p:cNvSpPr/>
          <p:nvPr/>
        </p:nvSpPr>
        <p:spPr bwMode="auto">
          <a:xfrm rot="16200000">
            <a:off x="4314093" y="-285291"/>
            <a:ext cx="587822" cy="7704856"/>
          </a:xfrm>
          <a:prstGeom prst="rightBrace">
            <a:avLst>
              <a:gd name="adj1" fmla="val 291926"/>
              <a:gd name="adj2" fmla="val 50000"/>
            </a:avLst>
          </a:prstGeom>
          <a:noFill/>
          <a:ln w="57150" cap="flat" cmpd="sng" algn="ctr">
            <a:solidFill>
              <a:srgbClr val="58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H" sz="1800" b="0" i="0" u="sng" strike="noStrike" cap="none" normalizeH="0" baseline="0" dirty="0">
              <a:ln>
                <a:noFill/>
              </a:ln>
              <a:solidFill>
                <a:schemeClr val="tx1"/>
              </a:solidFill>
              <a:effectLst/>
              <a:latin typeface="LithographLight" pitchFamily="82" charset="0"/>
            </a:endParaRPr>
          </a:p>
        </p:txBody>
      </p:sp>
    </p:spTree>
    <p:extLst>
      <p:ext uri="{BB962C8B-B14F-4D97-AF65-F5344CB8AC3E}">
        <p14:creationId xmlns:p14="http://schemas.microsoft.com/office/powerpoint/2010/main" val="4378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D78652B-168A-7977-D2F4-B20AD36A5983}"/>
              </a:ext>
            </a:extLst>
          </p:cNvPr>
          <p:cNvGraphicFramePr/>
          <p:nvPr>
            <p:extLst>
              <p:ext uri="{D42A27DB-BD31-4B8C-83A1-F6EECF244321}">
                <p14:modId xmlns:p14="http://schemas.microsoft.com/office/powerpoint/2010/main" val="3858138751"/>
              </p:ext>
            </p:extLst>
          </p:nvPr>
        </p:nvGraphicFramePr>
        <p:xfrm>
          <a:off x="287524" y="476672"/>
          <a:ext cx="8568952" cy="21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owchart: Preparation 5">
            <a:extLst>
              <a:ext uri="{FF2B5EF4-FFF2-40B4-BE49-F238E27FC236}">
                <a16:creationId xmlns:a16="http://schemas.microsoft.com/office/drawing/2014/main" id="{68BBDD96-0A64-2C79-D38C-7A51EC7AE792}"/>
              </a:ext>
            </a:extLst>
          </p:cNvPr>
          <p:cNvSpPr/>
          <p:nvPr/>
        </p:nvSpPr>
        <p:spPr bwMode="auto">
          <a:xfrm>
            <a:off x="270976" y="1516748"/>
            <a:ext cx="2711332" cy="832132"/>
          </a:xfrm>
          <a:prstGeom prst="flowChartPreparation">
            <a:avLst/>
          </a:prstGeom>
          <a:solidFill>
            <a:srgbClr val="811815"/>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Individus</a:t>
            </a:r>
          </a:p>
        </p:txBody>
      </p:sp>
      <p:sp>
        <p:nvSpPr>
          <p:cNvPr id="9" name="Rectangle 8">
            <a:extLst>
              <a:ext uri="{FF2B5EF4-FFF2-40B4-BE49-F238E27FC236}">
                <a16:creationId xmlns:a16="http://schemas.microsoft.com/office/drawing/2014/main" id="{3802F077-C0AA-B573-09F4-70A1A844A921}"/>
              </a:ext>
            </a:extLst>
          </p:cNvPr>
          <p:cNvSpPr/>
          <p:nvPr/>
        </p:nvSpPr>
        <p:spPr bwMode="auto">
          <a:xfrm>
            <a:off x="215516" y="1948264"/>
            <a:ext cx="2844316" cy="4669819"/>
          </a:xfrm>
          <a:prstGeom prst="rect">
            <a:avLst/>
          </a:prstGeom>
          <a:solidFill>
            <a:schemeClr val="bg1"/>
          </a:solidFill>
          <a:ln w="2857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t" anchorCtr="0" compatLnSpc="1">
            <a:prstTxWarp prst="textNoShape">
              <a:avLst/>
            </a:prstTxWarp>
          </a:bodyPr>
          <a:lstStyle/>
          <a:p>
            <a:pPr marL="283366" lvl="1" indent="-141683">
              <a:buFont typeface="Arial"/>
              <a:buChar char="•"/>
            </a:pPr>
            <a:r>
              <a:rPr lang="fr-CH" b="1" u="none" dirty="0">
                <a:solidFill>
                  <a:srgbClr val="000000"/>
                </a:solidFill>
                <a:latin typeface="Garamond" panose="02020404030301010803" pitchFamily="18" charset="0"/>
              </a:rPr>
              <a:t>Former et s’Autoformer </a:t>
            </a:r>
            <a:r>
              <a:rPr lang="fr-CH" u="none" dirty="0">
                <a:solidFill>
                  <a:srgbClr val="000000"/>
                </a:solidFill>
                <a:latin typeface="Garamond" panose="02020404030301010803" pitchFamily="18" charset="0"/>
              </a:rPr>
              <a:t>à la Stratégie</a:t>
            </a:r>
          </a:p>
          <a:p>
            <a:pPr marL="283366" lvl="1" indent="-141683">
              <a:buFont typeface="Arial"/>
              <a:buChar char="•"/>
            </a:pPr>
            <a:endParaRPr lang="fr-CH"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Expérimenter</a:t>
            </a:r>
            <a:r>
              <a:rPr lang="fr-CH" u="none" dirty="0">
                <a:solidFill>
                  <a:srgbClr val="000000"/>
                </a:solidFill>
                <a:latin typeface="Garamond" panose="02020404030301010803" pitchFamily="18" charset="0"/>
              </a:rPr>
              <a:t> différentes Tactiques et Anticiper</a:t>
            </a:r>
          </a:p>
          <a:p>
            <a:pPr marL="283366" lvl="1" indent="-141683">
              <a:buFont typeface="Arial"/>
              <a:buChar char="•"/>
            </a:pPr>
            <a:endParaRPr lang="fr-CH"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S’Auto-analyser </a:t>
            </a:r>
            <a:r>
              <a:rPr lang="fr-CH" u="none" dirty="0">
                <a:solidFill>
                  <a:srgbClr val="000000"/>
                </a:solidFill>
                <a:latin typeface="Garamond" panose="02020404030301010803" pitchFamily="18" charset="0"/>
              </a:rPr>
              <a:t>dans sa pratique professionnelle</a:t>
            </a:r>
          </a:p>
          <a:p>
            <a:pPr marL="283366" lvl="1" indent="-141683">
              <a:buFont typeface="Arial"/>
              <a:buChar char="•"/>
            </a:pPr>
            <a:endParaRPr lang="fr-CH"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Mieux Apprendre et Mieux Réfléchir </a:t>
            </a:r>
            <a:r>
              <a:rPr lang="fr-CH" u="none" dirty="0">
                <a:solidFill>
                  <a:srgbClr val="000000"/>
                </a:solidFill>
                <a:latin typeface="Garamond" panose="02020404030301010803" pitchFamily="18" charset="0"/>
              </a:rPr>
              <a:t>en s’Amusant</a:t>
            </a:r>
          </a:p>
          <a:p>
            <a:pPr marL="283366" lvl="1" indent="-141683">
              <a:buFont typeface="Arial"/>
              <a:buChar char="•"/>
            </a:pPr>
            <a:endParaRPr lang="fr-CH" u="none" dirty="0">
              <a:solidFill>
                <a:srgbClr val="000000"/>
              </a:solidFill>
              <a:latin typeface="Garamond" panose="02020404030301010803" pitchFamily="18" charset="0"/>
            </a:endParaRPr>
          </a:p>
          <a:p>
            <a:pPr marL="283366" lvl="1" indent="-141683">
              <a:buFont typeface="Arial"/>
              <a:buChar char="•"/>
            </a:pPr>
            <a:r>
              <a:rPr lang="fr-CH" u="none" dirty="0">
                <a:solidFill>
                  <a:srgbClr val="000000"/>
                </a:solidFill>
                <a:latin typeface="Garamond" panose="02020404030301010803" pitchFamily="18" charset="0"/>
              </a:rPr>
              <a:t>Activité ludique, pratique, se former pour pas cher</a:t>
            </a:r>
          </a:p>
          <a:p>
            <a:pPr marL="0" marR="0" indent="0" algn="l" defTabSz="914400" rtl="0" eaLnBrk="0" fontAlgn="base" latinLnBrk="0" hangingPunct="0">
              <a:lnSpc>
                <a:spcPct val="100000"/>
              </a:lnSpc>
              <a:spcBef>
                <a:spcPct val="0"/>
              </a:spcBef>
              <a:spcAft>
                <a:spcPct val="0"/>
              </a:spcAft>
              <a:buClrTx/>
              <a:buSzTx/>
              <a:buFontTx/>
              <a:buNone/>
              <a:tabLst/>
            </a:pPr>
            <a:endParaRPr kumimoji="0" lang="fr-CH" sz="1600" b="0" i="0" u="none" strike="noStrike" cap="none" normalizeH="0" baseline="0" dirty="0">
              <a:ln>
                <a:noFill/>
              </a:ln>
              <a:solidFill>
                <a:schemeClr val="tx1"/>
              </a:solidFill>
              <a:effectLst/>
              <a:latin typeface="Garamond" panose="02020404030301010803" pitchFamily="18" charset="0"/>
            </a:endParaRPr>
          </a:p>
        </p:txBody>
      </p:sp>
      <p:sp>
        <p:nvSpPr>
          <p:cNvPr id="10" name="Trapezoid 9">
            <a:extLst>
              <a:ext uri="{FF2B5EF4-FFF2-40B4-BE49-F238E27FC236}">
                <a16:creationId xmlns:a16="http://schemas.microsoft.com/office/drawing/2014/main" id="{AF8F682F-FF1D-8902-E137-DC0EEEB68443}"/>
              </a:ext>
            </a:extLst>
          </p:cNvPr>
          <p:cNvSpPr/>
          <p:nvPr/>
        </p:nvSpPr>
        <p:spPr bwMode="auto">
          <a:xfrm>
            <a:off x="3216005" y="1516748"/>
            <a:ext cx="2711332" cy="504012"/>
          </a:xfrm>
          <a:prstGeom prst="trapezoid">
            <a:avLst/>
          </a:prstGeom>
          <a:solidFill>
            <a:srgbClr val="58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Formateurs</a:t>
            </a:r>
          </a:p>
        </p:txBody>
      </p:sp>
      <p:sp>
        <p:nvSpPr>
          <p:cNvPr id="11" name="Rectangle 10">
            <a:extLst>
              <a:ext uri="{FF2B5EF4-FFF2-40B4-BE49-F238E27FC236}">
                <a16:creationId xmlns:a16="http://schemas.microsoft.com/office/drawing/2014/main" id="{F80D9E8C-3C47-0648-1E0A-487F66512BA8}"/>
              </a:ext>
            </a:extLst>
          </p:cNvPr>
          <p:cNvSpPr/>
          <p:nvPr/>
        </p:nvSpPr>
        <p:spPr bwMode="auto">
          <a:xfrm>
            <a:off x="3221520" y="1948264"/>
            <a:ext cx="2700300" cy="4669819"/>
          </a:xfrm>
          <a:prstGeom prst="rect">
            <a:avLst/>
          </a:prstGeom>
          <a:solidFill>
            <a:schemeClr val="bg1"/>
          </a:solidFill>
          <a:ln w="2857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t" anchorCtr="0" compatLnSpc="1">
            <a:prstTxWarp prst="textNoShape">
              <a:avLst/>
            </a:prstTxWarp>
          </a:bodyPr>
          <a:lstStyle/>
          <a:p>
            <a:pPr marL="283366" lvl="1" indent="-141683">
              <a:buFont typeface="Arial"/>
              <a:buChar char="•"/>
            </a:pPr>
            <a:r>
              <a:rPr lang="fr-CH" b="1" u="none" dirty="0">
                <a:solidFill>
                  <a:srgbClr val="000000"/>
                </a:solidFill>
                <a:latin typeface="Garamond" panose="02020404030301010803" pitchFamily="18" charset="0"/>
              </a:rPr>
              <a:t>Former concrètement </a:t>
            </a:r>
            <a:r>
              <a:rPr lang="fr-CH" u="none" dirty="0">
                <a:solidFill>
                  <a:srgbClr val="000000"/>
                </a:solidFill>
                <a:latin typeface="Garamond" panose="02020404030301010803" pitchFamily="18" charset="0"/>
              </a:rPr>
              <a:t>un Client à la Stratégie</a:t>
            </a:r>
          </a:p>
          <a:p>
            <a:pPr marL="283366" lvl="1" indent="-141683">
              <a:buFont typeface="Arial"/>
              <a:buChar char="•"/>
            </a:pPr>
            <a:endParaRPr lang="fr-CH" sz="1200"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Évaluer ses Clients </a:t>
            </a:r>
            <a:r>
              <a:rPr lang="fr-CH" u="none" dirty="0">
                <a:solidFill>
                  <a:srgbClr val="000000"/>
                </a:solidFill>
                <a:latin typeface="Garamond" panose="02020404030301010803" pitchFamily="18" charset="0"/>
              </a:rPr>
              <a:t>dans en Situation Dynamique</a:t>
            </a:r>
          </a:p>
          <a:p>
            <a:pPr marL="283366" lvl="1" indent="-141683">
              <a:buFont typeface="Arial"/>
              <a:buChar char="•"/>
            </a:pPr>
            <a:endParaRPr lang="fr-CH" sz="1200" u="none" dirty="0">
              <a:solidFill>
                <a:srgbClr val="000000"/>
              </a:solidFill>
              <a:latin typeface="Garamond" panose="02020404030301010803" pitchFamily="18" charset="0"/>
            </a:endParaRPr>
          </a:p>
          <a:p>
            <a:pPr marL="283366" lvl="1" indent="-141683">
              <a:buFont typeface="Arial"/>
              <a:buChar char="•"/>
            </a:pPr>
            <a:r>
              <a:rPr lang="fr-CH" u="none" dirty="0">
                <a:solidFill>
                  <a:srgbClr val="000000"/>
                </a:solidFill>
                <a:latin typeface="Garamond" panose="02020404030301010803" pitchFamily="18" charset="0"/>
              </a:rPr>
              <a:t>Favoriser l’Interaction, le Débat et l’Introspection</a:t>
            </a:r>
          </a:p>
          <a:p>
            <a:pPr marL="141683" lvl="1"/>
            <a:endParaRPr lang="fr-CH" sz="1200"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Gagner de l’Argent</a:t>
            </a:r>
            <a:r>
              <a:rPr lang="fr-CH" u="none" dirty="0">
                <a:solidFill>
                  <a:srgbClr val="000000"/>
                </a:solidFill>
                <a:latin typeface="Garamond" panose="02020404030301010803" pitchFamily="18" charset="0"/>
              </a:rPr>
              <a:t> en faisant Jouer</a:t>
            </a:r>
            <a:endParaRPr lang="fr-CH" sz="1200" u="none" dirty="0">
              <a:solidFill>
                <a:srgbClr val="000000"/>
              </a:solidFill>
              <a:latin typeface="Garamond" panose="02020404030301010803" pitchFamily="18" charset="0"/>
            </a:endParaRPr>
          </a:p>
          <a:p>
            <a:pPr marL="283366" lvl="1" indent="-141683">
              <a:buFont typeface="Arial"/>
              <a:buChar char="•"/>
            </a:pPr>
            <a:endParaRPr lang="fr-CH" sz="1200" u="none" dirty="0">
              <a:solidFill>
                <a:srgbClr val="000000"/>
              </a:solidFill>
              <a:latin typeface="Garamond" panose="02020404030301010803" pitchFamily="18" charset="0"/>
            </a:endParaRPr>
          </a:p>
          <a:p>
            <a:pPr marL="283366" lvl="1" indent="-141683">
              <a:buFont typeface="Arial"/>
              <a:buChar char="•"/>
            </a:pPr>
            <a:r>
              <a:rPr lang="fr-CH" u="none" dirty="0">
                <a:solidFill>
                  <a:srgbClr val="000000"/>
                </a:solidFill>
                <a:latin typeface="Garamond" panose="02020404030301010803" pitchFamily="18" charset="0"/>
              </a:rPr>
              <a:t>Résistant à la Triche, Plus Holistique</a:t>
            </a:r>
            <a:br>
              <a:rPr lang="fr-CH" u="none" dirty="0">
                <a:solidFill>
                  <a:srgbClr val="000000"/>
                </a:solidFill>
                <a:latin typeface="Garamond" panose="02020404030301010803" pitchFamily="18" charset="0"/>
              </a:rPr>
            </a:br>
            <a:endParaRPr lang="fr-CH" sz="1200" u="none" dirty="0">
              <a:solidFill>
                <a:srgbClr val="000000"/>
              </a:solidFill>
              <a:latin typeface="Garamond" panose="02020404030301010803" pitchFamily="18" charset="0"/>
            </a:endParaRPr>
          </a:p>
        </p:txBody>
      </p:sp>
      <p:sp>
        <p:nvSpPr>
          <p:cNvPr id="12" name="Rectangle 11">
            <a:extLst>
              <a:ext uri="{FF2B5EF4-FFF2-40B4-BE49-F238E27FC236}">
                <a16:creationId xmlns:a16="http://schemas.microsoft.com/office/drawing/2014/main" id="{4FE80057-6E6F-6B8C-E639-157E6357A426}"/>
              </a:ext>
            </a:extLst>
          </p:cNvPr>
          <p:cNvSpPr/>
          <p:nvPr/>
        </p:nvSpPr>
        <p:spPr bwMode="auto">
          <a:xfrm>
            <a:off x="6183384" y="1532198"/>
            <a:ext cx="2709234" cy="832132"/>
          </a:xfrm>
          <a:prstGeom prst="rect">
            <a:avLst/>
          </a:prstGeom>
          <a:solidFill>
            <a:schemeClr val="tx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CH" sz="2000" b="0" i="0" u="sng" strike="noStrike" cap="none" normalizeH="0" baseline="0" dirty="0">
                <a:ln>
                  <a:noFill/>
                </a:ln>
                <a:solidFill>
                  <a:srgbClr val="FFFFFF"/>
                </a:solidFill>
                <a:effectLst/>
                <a:latin typeface="Arnold Bocklin MN" panose="02000503000000020004" pitchFamily="2" charset="0"/>
              </a:rPr>
              <a:t>Entreprises</a:t>
            </a:r>
          </a:p>
        </p:txBody>
      </p:sp>
      <p:sp>
        <p:nvSpPr>
          <p:cNvPr id="13" name="Rectangle 12">
            <a:extLst>
              <a:ext uri="{FF2B5EF4-FFF2-40B4-BE49-F238E27FC236}">
                <a16:creationId xmlns:a16="http://schemas.microsoft.com/office/drawing/2014/main" id="{95B6FC5C-3BB8-3B0D-D9F6-B858FD742DCF}"/>
              </a:ext>
            </a:extLst>
          </p:cNvPr>
          <p:cNvSpPr/>
          <p:nvPr/>
        </p:nvSpPr>
        <p:spPr bwMode="auto">
          <a:xfrm>
            <a:off x="6177867" y="1948264"/>
            <a:ext cx="2714613" cy="4669819"/>
          </a:xfrm>
          <a:prstGeom prst="rect">
            <a:avLst/>
          </a:prstGeom>
          <a:solidFill>
            <a:schemeClr val="bg1"/>
          </a:solidFill>
          <a:ln w="2857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t" anchorCtr="0" compatLnSpc="1">
            <a:prstTxWarp prst="textNoShape">
              <a:avLst/>
            </a:prstTxWarp>
          </a:bodyPr>
          <a:lstStyle/>
          <a:p>
            <a:pPr marL="283366" lvl="1" indent="-141683">
              <a:buFont typeface="Arial"/>
              <a:buChar char="•"/>
            </a:pPr>
            <a:r>
              <a:rPr lang="fr-CH" b="1" u="none" dirty="0">
                <a:solidFill>
                  <a:srgbClr val="000000"/>
                </a:solidFill>
                <a:latin typeface="Garamond" panose="02020404030301010803" pitchFamily="18" charset="0"/>
              </a:rPr>
              <a:t>Former une Équipe </a:t>
            </a:r>
            <a:r>
              <a:rPr lang="fr-CH" u="none" dirty="0">
                <a:solidFill>
                  <a:srgbClr val="000000"/>
                </a:solidFill>
                <a:latin typeface="Garamond" panose="02020404030301010803" pitchFamily="18" charset="0"/>
              </a:rPr>
              <a:t>à la Stratégie et l’Anticipation</a:t>
            </a:r>
            <a:br>
              <a:rPr lang="fr-CH" u="none" dirty="0">
                <a:solidFill>
                  <a:srgbClr val="000000"/>
                </a:solidFill>
                <a:latin typeface="Garamond" panose="02020404030301010803" pitchFamily="18" charset="0"/>
              </a:rPr>
            </a:br>
            <a:endParaRPr lang="fr-CH" sz="1200"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Former en des Scénarios </a:t>
            </a:r>
            <a:r>
              <a:rPr lang="fr-CH" u="none" dirty="0">
                <a:solidFill>
                  <a:srgbClr val="000000"/>
                </a:solidFill>
                <a:latin typeface="Garamond" panose="02020404030301010803" pitchFamily="18" charset="0"/>
              </a:rPr>
              <a:t>spécifiques</a:t>
            </a:r>
          </a:p>
          <a:p>
            <a:pPr marL="283366" lvl="1" indent="-141683">
              <a:buFont typeface="Arial"/>
              <a:buChar char="•"/>
            </a:pPr>
            <a:endParaRPr lang="fr-CH" sz="1200"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Reconnaitre et Démarche de Résolution de </a:t>
            </a:r>
            <a:r>
              <a:rPr lang="fr-CH" u="none" dirty="0">
                <a:solidFill>
                  <a:srgbClr val="000000"/>
                </a:solidFill>
                <a:latin typeface="Garamond" panose="02020404030301010803" pitchFamily="18" charset="0"/>
              </a:rPr>
              <a:t>les Conflits de l’Équipe.</a:t>
            </a:r>
          </a:p>
          <a:p>
            <a:pPr marL="283366" lvl="1" indent="-141683">
              <a:buFont typeface="Arial"/>
              <a:buChar char="•"/>
            </a:pPr>
            <a:endParaRPr lang="fr-CH" sz="1200"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Optimiser le Travail et la Synergie d’Équipe</a:t>
            </a:r>
            <a:endParaRPr lang="fr-CH" u="none" dirty="0">
              <a:solidFill>
                <a:srgbClr val="000000"/>
              </a:solidFill>
              <a:latin typeface="Garamond" panose="02020404030301010803" pitchFamily="18" charset="0"/>
            </a:endParaRPr>
          </a:p>
          <a:p>
            <a:pPr marL="283366" lvl="1" indent="-141683">
              <a:buFont typeface="Arial"/>
              <a:buChar char="•"/>
            </a:pPr>
            <a:endParaRPr lang="fr-CH" sz="1200" u="none" dirty="0">
              <a:solidFill>
                <a:srgbClr val="000000"/>
              </a:solidFill>
              <a:latin typeface="Garamond" panose="02020404030301010803" pitchFamily="18" charset="0"/>
            </a:endParaRPr>
          </a:p>
          <a:p>
            <a:pPr marL="283366" lvl="1" indent="-141683">
              <a:buFont typeface="Arial"/>
              <a:buChar char="•"/>
            </a:pPr>
            <a:r>
              <a:rPr lang="fr-CH" b="1" u="none" dirty="0">
                <a:solidFill>
                  <a:srgbClr val="000000"/>
                </a:solidFill>
                <a:latin typeface="Garamond" panose="02020404030301010803" pitchFamily="18" charset="0"/>
              </a:rPr>
              <a:t>Transformer les Pauses </a:t>
            </a:r>
            <a:r>
              <a:rPr lang="fr-CH" u="none" dirty="0">
                <a:solidFill>
                  <a:srgbClr val="000000"/>
                </a:solidFill>
                <a:latin typeface="Garamond" panose="02020404030301010803" pitchFamily="18" charset="0"/>
              </a:rPr>
              <a:t>en outils de Formation et d’Évaluation</a:t>
            </a:r>
          </a:p>
        </p:txBody>
      </p:sp>
      <p:sp>
        <p:nvSpPr>
          <p:cNvPr id="5" name="Title 1">
            <a:extLst>
              <a:ext uri="{FF2B5EF4-FFF2-40B4-BE49-F238E27FC236}">
                <a16:creationId xmlns:a16="http://schemas.microsoft.com/office/drawing/2014/main" id="{C52B48F3-A6F9-6760-7D69-46F03ECFD80D}"/>
              </a:ext>
            </a:extLst>
          </p:cNvPr>
          <p:cNvSpPr>
            <a:spLocks noGrp="1"/>
          </p:cNvSpPr>
          <p:nvPr>
            <p:ph type="title"/>
          </p:nvPr>
        </p:nvSpPr>
        <p:spPr>
          <a:xfrm>
            <a:off x="685470" y="-218032"/>
            <a:ext cx="7772400" cy="1143000"/>
          </a:xfrm>
        </p:spPr>
        <p:txBody>
          <a:bodyPr/>
          <a:lstStyle/>
          <a:p>
            <a:r>
              <a:rPr lang="fr-CH" altLang="fr-FR" sz="1600" dirty="0">
                <a:solidFill>
                  <a:srgbClr val="932D1C"/>
                </a:solidFill>
                <a:latin typeface="Arnold Bocklin MN" panose="02000503000000020004" pitchFamily="2" charset="0"/>
              </a:rPr>
              <a:t>Le VOBAN</a:t>
            </a:r>
            <a:r>
              <a:rPr lang="fr-CH" altLang="fr-FR" sz="2000" dirty="0">
                <a:solidFill>
                  <a:srgbClr val="C13B25"/>
                </a:solidFill>
                <a:latin typeface="Arnold Boecklin" panose="04027200000000000000" pitchFamily="82" charset="0"/>
              </a:rPr>
              <a:t> </a:t>
            </a:r>
            <a:br>
              <a:rPr lang="fr-CH" altLang="fr-FR" sz="2000" dirty="0">
                <a:solidFill>
                  <a:srgbClr val="C13B25"/>
                </a:solidFill>
                <a:latin typeface="Arnold Boecklin" panose="04027200000000000000" pitchFamily="82" charset="0"/>
              </a:rPr>
            </a:br>
            <a:r>
              <a:rPr lang="fr-CH" altLang="fr-FR" sz="2800" b="1" u="sng" dirty="0">
                <a:solidFill>
                  <a:srgbClr val="932D1C"/>
                </a:solidFill>
                <a:latin typeface="Romanus" panose="02000500000000000000" pitchFamily="50" charset="0"/>
              </a:rPr>
              <a:t>BUTS</a:t>
            </a:r>
            <a:endParaRPr lang="fr-CH" dirty="0">
              <a:solidFill>
                <a:srgbClr val="C13B25"/>
              </a:solidFill>
              <a:latin typeface="Arnold Boecklin" panose="04027200000000000000" pitchFamily="82" charset="0"/>
            </a:endParaRPr>
          </a:p>
        </p:txBody>
      </p:sp>
    </p:spTree>
    <p:extLst>
      <p:ext uri="{BB962C8B-B14F-4D97-AF65-F5344CB8AC3E}">
        <p14:creationId xmlns:p14="http://schemas.microsoft.com/office/powerpoint/2010/main" val="85440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737D3F0F-5485-B906-6CD3-3B0B3EBA5028}"/>
              </a:ext>
            </a:extLst>
          </p:cNvPr>
          <p:cNvPicPr>
            <a:picLocks noChangeAspect="1" noChangeArrowheads="1"/>
          </p:cNvPicPr>
          <p:nvPr/>
        </p:nvPicPr>
        <p:blipFill>
          <a:blip r:embed="rId3">
            <a:duotone>
              <a:prstClr val="black"/>
              <a:srgbClr val="D9C3A5">
                <a:tint val="50000"/>
                <a:satMod val="180000"/>
              </a:srgbClr>
            </a:duotone>
            <a:alphaModFix amt="5000"/>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a:xfrm>
            <a:off x="865280" y="-99392"/>
            <a:ext cx="7413439" cy="7368868"/>
          </a:xfrm>
          <a:prstGeom prst="rect">
            <a:avLst/>
          </a:prstGeom>
          <a:noFill/>
          <a:ln/>
          <a:effectLst>
            <a:outerShdw dist="35921" dir="2700000" algn="ctr" rotWithShape="0">
              <a:srgbClr val="808080"/>
            </a:outerShdw>
            <a:softEdge rad="635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685800" y="332656"/>
            <a:ext cx="7772400" cy="947192"/>
          </a:xfrm>
        </p:spPr>
        <p:txBody>
          <a:bodyPr/>
          <a:lstStyle/>
          <a:p>
            <a:r>
              <a:rPr lang="fr-CH" altLang="fr-FR" sz="1600" dirty="0">
                <a:solidFill>
                  <a:srgbClr val="932D1C"/>
                </a:solidFill>
                <a:latin typeface="Arnold Bocklin MN" panose="02000503000000020004" pitchFamily="2" charset="0"/>
              </a:rPr>
              <a:t>Introduction</a:t>
            </a:r>
            <a:br>
              <a:rPr lang="fr-CH" altLang="fr-FR" sz="2800" b="1" u="sng" dirty="0">
                <a:solidFill>
                  <a:srgbClr val="932D1C"/>
                </a:solidFill>
                <a:latin typeface="Romanus" panose="02000500000000000000" pitchFamily="50" charset="0"/>
              </a:rPr>
            </a:br>
            <a:r>
              <a:rPr lang="fr-CH" altLang="fr-FR" sz="2800" b="1" u="sng" dirty="0">
                <a:solidFill>
                  <a:srgbClr val="932D1C"/>
                </a:solidFill>
                <a:latin typeface="Romanus" panose="02000500000000000000" pitchFamily="50" charset="0"/>
              </a:rPr>
              <a:t>QUI SOMMES-NOUS?</a:t>
            </a:r>
            <a:endParaRPr lang="fr-CH" dirty="0">
              <a:solidFill>
                <a:srgbClr val="C13B25"/>
              </a:solidFill>
              <a:latin typeface="Arnold Boecklin" panose="04027200000000000000" pitchFamily="82" charset="0"/>
            </a:endParaRPr>
          </a:p>
        </p:txBody>
      </p:sp>
      <p:sp>
        <p:nvSpPr>
          <p:cNvPr id="24" name="TextBox 23">
            <a:extLst>
              <a:ext uri="{FF2B5EF4-FFF2-40B4-BE49-F238E27FC236}">
                <a16:creationId xmlns:a16="http://schemas.microsoft.com/office/drawing/2014/main" id="{BB05A9F2-7272-485E-7ADD-CC939ABC106B}"/>
              </a:ext>
            </a:extLst>
          </p:cNvPr>
          <p:cNvSpPr txBox="1"/>
          <p:nvPr/>
        </p:nvSpPr>
        <p:spPr>
          <a:xfrm>
            <a:off x="179512" y="1196752"/>
            <a:ext cx="8856984" cy="5016758"/>
          </a:xfrm>
          <a:prstGeom prst="rect">
            <a:avLst/>
          </a:prstGeom>
          <a:noFill/>
        </p:spPr>
        <p:txBody>
          <a:bodyPr wrap="square" rtlCol="0">
            <a:spAutoFit/>
          </a:bodyPr>
          <a:lstStyle/>
          <a:p>
            <a:pPr algn="ctr"/>
            <a:r>
              <a:rPr lang="fr-CH" sz="2000" b="1" dirty="0">
                <a:latin typeface="Garamond" panose="02020404030301010803" pitchFamily="18" charset="0"/>
              </a:rPr>
              <a:t>MARC BERSIER</a:t>
            </a:r>
          </a:p>
          <a:p>
            <a:r>
              <a:rPr lang="fr-CH" sz="2000" b="1" dirty="0">
                <a:latin typeface="Garamond" panose="02020404030301010803" pitchFamily="18" charset="0"/>
              </a:rPr>
              <a:t>Expérience académique</a:t>
            </a:r>
            <a:endParaRPr lang="fr-CH" sz="2000" b="1" u="none" dirty="0">
              <a:latin typeface="Garamond" panose="02020404030301010803" pitchFamily="18" charset="0"/>
            </a:endParaRPr>
          </a:p>
          <a:p>
            <a:pPr marL="342900" indent="-342900">
              <a:buFont typeface="Arial" panose="020B0604020202020204" pitchFamily="34" charset="0"/>
              <a:buChar char="•"/>
            </a:pPr>
            <a:r>
              <a:rPr lang="fr-CH" sz="2000" b="1" u="none" dirty="0">
                <a:latin typeface="Garamond" panose="02020404030301010803" pitchFamily="18" charset="0"/>
              </a:rPr>
              <a:t>Dr. en Psychologie et Postgrade en Statistiques</a:t>
            </a:r>
            <a:r>
              <a:rPr lang="fr-CH" sz="2000" u="none" dirty="0">
                <a:latin typeface="Garamond" panose="02020404030301010803" pitchFamily="18" charset="0"/>
              </a:rPr>
              <a:t> (Études à l’Université de Fribourg, Bamberg (Allemagne), Lausanne et Neuchâtel)</a:t>
            </a:r>
          </a:p>
          <a:p>
            <a:pPr marL="342900" indent="-342900">
              <a:buFont typeface="Arial" panose="020B0604020202020204" pitchFamily="34" charset="0"/>
              <a:buChar char="•"/>
            </a:pPr>
            <a:r>
              <a:rPr lang="fr-CH" sz="2000" b="1" u="none" dirty="0">
                <a:latin typeface="Garamond" panose="02020404030301010803" pitchFamily="18" charset="0"/>
              </a:rPr>
              <a:t>Assistant-étudiant, Assistant de recherche, Maître assistant, Prof. remplaçant chargé de cours à l’UNIL</a:t>
            </a:r>
            <a:br>
              <a:rPr lang="fr-CH" sz="2000" u="none" dirty="0">
                <a:latin typeface="Garamond" panose="02020404030301010803" pitchFamily="18" charset="0"/>
              </a:rPr>
            </a:br>
            <a:endParaRPr lang="fr-CH" sz="2000" u="none" dirty="0">
              <a:latin typeface="Garamond" panose="02020404030301010803" pitchFamily="18" charset="0"/>
            </a:endParaRPr>
          </a:p>
          <a:p>
            <a:r>
              <a:rPr lang="fr-CH" sz="2000" b="1" dirty="0">
                <a:latin typeface="Garamond" panose="02020404030301010803" pitchFamily="18" charset="0"/>
              </a:rPr>
              <a:t>Expérience pratique sur la Formation et la Stratégie</a:t>
            </a:r>
            <a:endParaRPr lang="fr-CH" sz="2000" u="none" dirty="0">
              <a:latin typeface="Garamond" panose="02020404030301010803" pitchFamily="18" charset="0"/>
            </a:endParaRPr>
          </a:p>
          <a:p>
            <a:pPr marL="342900" indent="-342900">
              <a:buFont typeface="Arial" panose="020B0604020202020204" pitchFamily="34" charset="0"/>
              <a:buChar char="•"/>
            </a:pPr>
            <a:r>
              <a:rPr lang="fr-CH" sz="2000" b="1" u="none" dirty="0">
                <a:latin typeface="Garamond" panose="02020404030301010803" pitchFamily="18" charset="0"/>
              </a:rPr>
              <a:t>Officier supérieur de milice (Cadre au service </a:t>
            </a:r>
            <a:r>
              <a:rPr lang="fr-CH" sz="2000" b="1" u="none" dirty="0" err="1">
                <a:latin typeface="Garamond" panose="02020404030301010803" pitchFamily="18" charset="0"/>
              </a:rPr>
              <a:t>psycho-pédagogique</a:t>
            </a:r>
            <a:r>
              <a:rPr lang="fr-CH" sz="2000" b="1" u="none" dirty="0">
                <a:latin typeface="Garamond" panose="02020404030301010803" pitchFamily="18" charset="0"/>
              </a:rPr>
              <a:t>)</a:t>
            </a:r>
          </a:p>
          <a:p>
            <a:pPr marL="342900" indent="-342900">
              <a:buFont typeface="Arial" panose="020B0604020202020204" pitchFamily="34" charset="0"/>
              <a:buChar char="•"/>
            </a:pPr>
            <a:r>
              <a:rPr lang="fr-CH" sz="2000" b="1" u="none" dirty="0">
                <a:latin typeface="Garamond" panose="02020404030301010803" pitchFamily="18" charset="0"/>
              </a:rPr>
              <a:t>État-major personnel du Cdt des Forces Terrestres</a:t>
            </a:r>
            <a:r>
              <a:rPr lang="fr-CH" sz="2000" u="none" dirty="0">
                <a:latin typeface="Garamond" panose="02020404030301010803" pitchFamily="18" charset="0"/>
              </a:rPr>
              <a:t> (MWA) finissant comme Lieutenant-colonel</a:t>
            </a:r>
            <a:br>
              <a:rPr lang="fr-CH" sz="2000" u="none" dirty="0">
                <a:latin typeface="Garamond" panose="02020404030301010803" pitchFamily="18" charset="0"/>
              </a:rPr>
            </a:br>
            <a:endParaRPr lang="fr-CH" sz="2000" u="none" dirty="0">
              <a:latin typeface="Garamond" panose="02020404030301010803" pitchFamily="18" charset="0"/>
            </a:endParaRPr>
          </a:p>
          <a:p>
            <a:pPr marL="342900" indent="-342900">
              <a:buFont typeface="Arial" panose="020B0604020202020204" pitchFamily="34" charset="0"/>
              <a:buChar char="•"/>
            </a:pPr>
            <a:endParaRPr lang="fr-CH" sz="2000" u="none" dirty="0">
              <a:latin typeface="Garamond" panose="02020404030301010803" pitchFamily="18" charset="0"/>
            </a:endParaRPr>
          </a:p>
          <a:p>
            <a:pPr marL="342900" indent="-342900">
              <a:buFont typeface="Arial" panose="020B0604020202020204" pitchFamily="34" charset="0"/>
              <a:buChar char="•"/>
            </a:pPr>
            <a:r>
              <a:rPr lang="fr-CH" sz="2000" u="none" dirty="0">
                <a:latin typeface="Garamond" panose="02020404030301010803" pitchFamily="18" charset="0"/>
              </a:rPr>
              <a:t>Passionné d’histoire et de psychologie - </a:t>
            </a:r>
            <a:r>
              <a:rPr lang="fr-CH" sz="2000" b="1" u="none" dirty="0">
                <a:latin typeface="Garamond" panose="02020404030301010803" pitchFamily="18" charset="0"/>
              </a:rPr>
              <a:t>Fondateur de la start-up </a:t>
            </a:r>
            <a:r>
              <a:rPr lang="fr-CH" sz="2000" b="1" u="none" dirty="0" err="1">
                <a:latin typeface="Garamond" panose="02020404030301010803" pitchFamily="18" charset="0"/>
              </a:rPr>
              <a:t>PsychoStratégie</a:t>
            </a:r>
            <a:r>
              <a:rPr lang="fr-CH" sz="2000" b="1" u="none" dirty="0">
                <a:latin typeface="Garamond" panose="02020404030301010803" pitchFamily="18" charset="0"/>
              </a:rPr>
              <a:t> </a:t>
            </a:r>
            <a:r>
              <a:rPr lang="fr-CH" sz="2000" u="none" dirty="0">
                <a:latin typeface="Garamond" panose="02020404030301010803" pitchFamily="18" charset="0"/>
              </a:rPr>
              <a:t>SA en 2006 à partir de l’Antenne du Service de Consultation de l’Université de Lausanne, </a:t>
            </a:r>
            <a:r>
              <a:rPr lang="fr-CH" sz="2000" b="1" u="none" dirty="0">
                <a:latin typeface="Garamond" panose="02020404030301010803" pitchFamily="18" charset="0"/>
              </a:rPr>
              <a:t>l’inspirant a y développer le VOBAN</a:t>
            </a:r>
          </a:p>
        </p:txBody>
      </p:sp>
    </p:spTree>
    <p:extLst>
      <p:ext uri="{BB962C8B-B14F-4D97-AF65-F5344CB8AC3E}">
        <p14:creationId xmlns:p14="http://schemas.microsoft.com/office/powerpoint/2010/main" val="310892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 calcmode="lin" valueType="num">
                                      <p:cBhvr additive="base">
                                        <p:cTn id="12" dur="500" fill="hold"/>
                                        <p:tgtEl>
                                          <p:spTgt spid="24">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4">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 calcmode="lin" valueType="num">
                                      <p:cBhvr additive="base">
                                        <p:cTn id="17" dur="500" fill="hold"/>
                                        <p:tgtEl>
                                          <p:spTgt spid="24">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4">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 calcmode="lin" valueType="num">
                                      <p:cBhvr additive="base">
                                        <p:cTn id="22" dur="500" fill="hold"/>
                                        <p:tgtEl>
                                          <p:spTgt spid="24">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24">
                                            <p:txEl>
                                              <p:pRg st="4" end="4"/>
                                            </p:txEl>
                                          </p:spTgt>
                                        </p:tgtEl>
                                        <p:attrNameLst>
                                          <p:attrName>style.visibility</p:attrName>
                                        </p:attrNameLst>
                                      </p:cBhvr>
                                      <p:to>
                                        <p:strVal val="visible"/>
                                      </p:to>
                                    </p:set>
                                    <p:anim calcmode="lin" valueType="num">
                                      <p:cBhvr additive="base">
                                        <p:cTn id="28" dur="500" fill="hold"/>
                                        <p:tgtEl>
                                          <p:spTgt spid="24">
                                            <p:txEl>
                                              <p:pRg st="4" end="4"/>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4">
                                            <p:txEl>
                                              <p:pRg st="4" end="4"/>
                                            </p:txEl>
                                          </p:spTgt>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8" fill="hold" nodeType="afterEffect">
                                  <p:stCondLst>
                                    <p:cond delay="0"/>
                                  </p:stCondLst>
                                  <p:childTnLst>
                                    <p:set>
                                      <p:cBhvr>
                                        <p:cTn id="32" dur="1" fill="hold">
                                          <p:stCondLst>
                                            <p:cond delay="0"/>
                                          </p:stCondLst>
                                        </p:cTn>
                                        <p:tgtEl>
                                          <p:spTgt spid="24">
                                            <p:txEl>
                                              <p:pRg st="5" end="5"/>
                                            </p:txEl>
                                          </p:spTgt>
                                        </p:tgtEl>
                                        <p:attrNameLst>
                                          <p:attrName>style.visibility</p:attrName>
                                        </p:attrNameLst>
                                      </p:cBhvr>
                                      <p:to>
                                        <p:strVal val="visible"/>
                                      </p:to>
                                    </p:set>
                                    <p:anim calcmode="lin" valueType="num">
                                      <p:cBhvr additive="base">
                                        <p:cTn id="33" dur="500" fill="hold"/>
                                        <p:tgtEl>
                                          <p:spTgt spid="24">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4">
                                            <p:txEl>
                                              <p:pRg st="5" end="5"/>
                                            </p:txEl>
                                          </p:spTgt>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8" fill="hold" nodeType="afterEffect">
                                  <p:stCondLst>
                                    <p:cond delay="0"/>
                                  </p:stCondLst>
                                  <p:childTnLst>
                                    <p:set>
                                      <p:cBhvr>
                                        <p:cTn id="37" dur="1" fill="hold">
                                          <p:stCondLst>
                                            <p:cond delay="0"/>
                                          </p:stCondLst>
                                        </p:cTn>
                                        <p:tgtEl>
                                          <p:spTgt spid="24">
                                            <p:txEl>
                                              <p:pRg st="6" end="6"/>
                                            </p:txEl>
                                          </p:spTgt>
                                        </p:tgtEl>
                                        <p:attrNameLst>
                                          <p:attrName>style.visibility</p:attrName>
                                        </p:attrNameLst>
                                      </p:cBhvr>
                                      <p:to>
                                        <p:strVal val="visible"/>
                                      </p:to>
                                    </p:set>
                                    <p:anim calcmode="lin" valueType="num">
                                      <p:cBhvr additive="base">
                                        <p:cTn id="38" dur="500" fill="hold"/>
                                        <p:tgtEl>
                                          <p:spTgt spid="24">
                                            <p:txEl>
                                              <p:pRg st="6" end="6"/>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24">
                                            <p:txEl>
                                              <p:pRg st="8" end="8"/>
                                            </p:txEl>
                                          </p:spTgt>
                                        </p:tgtEl>
                                        <p:attrNameLst>
                                          <p:attrName>style.visibility</p:attrName>
                                        </p:attrNameLst>
                                      </p:cBhvr>
                                      <p:to>
                                        <p:strVal val="visible"/>
                                      </p:to>
                                    </p:set>
                                    <p:anim calcmode="lin" valueType="num">
                                      <p:cBhvr additive="base">
                                        <p:cTn id="44" dur="500" fill="hold"/>
                                        <p:tgtEl>
                                          <p:spTgt spid="24">
                                            <p:txEl>
                                              <p:pRg st="8" end="8"/>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2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4D2516A2-4A81-15EF-C7D2-4DBA73BC6A2C}"/>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955" y="-35545"/>
            <a:ext cx="4573955" cy="6858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E3469DB7-9F62-6B4A-64BF-45319FF5679D}"/>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flipH="1">
            <a:off x="4572002" y="0"/>
            <a:ext cx="4573955" cy="6858000"/>
          </a:xfrm>
          <a:prstGeom prst="rect">
            <a:avLst/>
          </a:prstGeom>
        </p:spPr>
      </p:pic>
      <p:sp>
        <p:nvSpPr>
          <p:cNvPr id="5" name="Text Placeholder 4">
            <a:extLst>
              <a:ext uri="{FF2B5EF4-FFF2-40B4-BE49-F238E27FC236}">
                <a16:creationId xmlns:a16="http://schemas.microsoft.com/office/drawing/2014/main" id="{845724CC-CBB4-71C0-1C6E-6DB9E662FCA7}"/>
              </a:ext>
            </a:extLst>
          </p:cNvPr>
          <p:cNvSpPr>
            <a:spLocks noGrp="1"/>
          </p:cNvSpPr>
          <p:nvPr>
            <p:ph type="body" sz="quarter" idx="3"/>
          </p:nvPr>
        </p:nvSpPr>
        <p:spPr>
          <a:xfrm>
            <a:off x="4673832" y="754219"/>
            <a:ext cx="4041775" cy="639762"/>
          </a:xfrm>
        </p:spPr>
        <p:txBody>
          <a:bodyPr/>
          <a:lstStyle/>
          <a:p>
            <a:pPr algn="ctr"/>
            <a:r>
              <a:rPr lang="fr-CH" sz="2000" dirty="0">
                <a:latin typeface="Garamond" panose="02020404030301010803" pitchFamily="18" charset="0"/>
              </a:rPr>
              <a:t>Loïc Frossard</a:t>
            </a:r>
          </a:p>
          <a:p>
            <a:pPr algn="ctr"/>
            <a:r>
              <a:rPr lang="fr-CH" sz="2000" b="0" i="1" u="sng" dirty="0">
                <a:latin typeface="Garamond" panose="02020404030301010803" pitchFamily="18" charset="0"/>
              </a:rPr>
              <a:t>Programmeur de l’application VOBAN</a:t>
            </a:r>
            <a:endParaRPr lang="en-US" sz="2000" b="0" i="1" u="sng" dirty="0">
              <a:latin typeface="Garamond" panose="02020404030301010803" pitchFamily="18" charset="0"/>
            </a:endParaRPr>
          </a:p>
        </p:txBody>
      </p:sp>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455419" y="-14304"/>
            <a:ext cx="8229600" cy="893514"/>
          </a:xfrm>
        </p:spPr>
        <p:txBody>
          <a:bodyPr/>
          <a:lstStyle/>
          <a:p>
            <a:r>
              <a:rPr lang="fr-CH" altLang="fr-FR" sz="1600" dirty="0">
                <a:solidFill>
                  <a:srgbClr val="932D1C"/>
                </a:solidFill>
                <a:latin typeface="Arnold Bocklin MN" panose="02000503000000020004" pitchFamily="2" charset="0"/>
              </a:rPr>
              <a:t>Introduction</a:t>
            </a:r>
            <a:br>
              <a:rPr lang="fr-CH" altLang="fr-FR" sz="2800" b="1" u="sng" dirty="0">
                <a:solidFill>
                  <a:srgbClr val="932D1C"/>
                </a:solidFill>
                <a:latin typeface="Romanus" panose="02000500000000000000" pitchFamily="50" charset="0"/>
              </a:rPr>
            </a:br>
            <a:r>
              <a:rPr lang="fr-CH" altLang="fr-FR" sz="2800" b="1" u="sng" dirty="0">
                <a:solidFill>
                  <a:srgbClr val="932D1C"/>
                </a:solidFill>
                <a:latin typeface="Romanus" panose="02000500000000000000" pitchFamily="50" charset="0"/>
              </a:rPr>
              <a:t>QUI SOMMES-NOUS?</a:t>
            </a:r>
            <a:endParaRPr lang="fr-CH" dirty="0">
              <a:solidFill>
                <a:srgbClr val="C13B25"/>
              </a:solidFill>
              <a:latin typeface="Arnold Boecklin" panose="04027200000000000000" pitchFamily="82" charset="0"/>
            </a:endParaRPr>
          </a:p>
        </p:txBody>
      </p:sp>
      <p:sp>
        <p:nvSpPr>
          <p:cNvPr id="4" name="Text Placeholder 3">
            <a:extLst>
              <a:ext uri="{FF2B5EF4-FFF2-40B4-BE49-F238E27FC236}">
                <a16:creationId xmlns:a16="http://schemas.microsoft.com/office/drawing/2014/main" id="{A670ABC9-7F27-1B56-E2A0-F3D9CE7AC55D}"/>
              </a:ext>
            </a:extLst>
          </p:cNvPr>
          <p:cNvSpPr>
            <a:spLocks noGrp="1"/>
          </p:cNvSpPr>
          <p:nvPr>
            <p:ph type="body" idx="1"/>
          </p:nvPr>
        </p:nvSpPr>
        <p:spPr>
          <a:xfrm>
            <a:off x="379181" y="1052738"/>
            <a:ext cx="4040188" cy="705683"/>
          </a:xfrm>
        </p:spPr>
        <p:txBody>
          <a:bodyPr/>
          <a:lstStyle/>
          <a:p>
            <a:pPr algn="ctr"/>
            <a:r>
              <a:rPr lang="fr-CH" sz="2000" dirty="0">
                <a:latin typeface="Garamond" panose="02020404030301010803" pitchFamily="18" charset="0"/>
              </a:rPr>
              <a:t>Hugues de </a:t>
            </a:r>
            <a:r>
              <a:rPr lang="fr-CH" sz="2000" dirty="0" err="1">
                <a:latin typeface="Garamond" panose="02020404030301010803" pitchFamily="18" charset="0"/>
              </a:rPr>
              <a:t>Pingon</a:t>
            </a:r>
            <a:br>
              <a:rPr lang="fr-CH" sz="2000" dirty="0">
                <a:latin typeface="Garamond" panose="02020404030301010803" pitchFamily="18" charset="0"/>
              </a:rPr>
            </a:br>
            <a:r>
              <a:rPr lang="fr-CH" sz="2000" b="0" i="1" u="sng" dirty="0">
                <a:latin typeface="Garamond" panose="02020404030301010803" pitchFamily="18" charset="0"/>
              </a:rPr>
              <a:t>Stagiaire en théorie, psychologie &amp; conception des jeux à </a:t>
            </a:r>
            <a:r>
              <a:rPr lang="fr-CH" sz="2000" b="0" i="1" u="sng" dirty="0" err="1">
                <a:latin typeface="Garamond" panose="02020404030301010803" pitchFamily="18" charset="0"/>
              </a:rPr>
              <a:t>PsychoStratégie</a:t>
            </a:r>
            <a:endParaRPr lang="fr-CH" sz="2000" b="0" i="1" u="sng" dirty="0">
              <a:latin typeface="Garamond" panose="02020404030301010803" pitchFamily="18"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sz="half" idx="2"/>
          </p:nvPr>
        </p:nvSpPr>
        <p:spPr>
          <a:xfrm>
            <a:off x="179512" y="1758419"/>
            <a:ext cx="4439526" cy="4176464"/>
          </a:xfrm>
        </p:spPr>
        <p:txBody>
          <a:bodyPr/>
          <a:lstStyle/>
          <a:p>
            <a:pPr marL="0" indent="0"/>
            <a:r>
              <a:rPr lang="fr-CH" sz="1800" dirty="0">
                <a:latin typeface="Garamond" panose="02020404030301010803" pitchFamily="18" charset="0"/>
              </a:rPr>
              <a:t>Triple diplômé d’un coup en </a:t>
            </a:r>
            <a:r>
              <a:rPr lang="fr-CH" sz="1800" b="1" dirty="0">
                <a:latin typeface="Garamond" panose="02020404030301010803" pitchFamily="18" charset="0"/>
              </a:rPr>
              <a:t>Anthropologie, Biologie et Neurosciences </a:t>
            </a:r>
            <a:r>
              <a:rPr lang="fr-CH" sz="1800" dirty="0">
                <a:latin typeface="Garamond" panose="02020404030301010803" pitchFamily="18" charset="0"/>
              </a:rPr>
              <a:t>aux États-Unis </a:t>
            </a:r>
            <a:r>
              <a:rPr lang="fr-CH" sz="1800" i="1" dirty="0">
                <a:latin typeface="Garamond" panose="02020404030301010803" pitchFamily="18" charset="0"/>
              </a:rPr>
              <a:t>(</a:t>
            </a:r>
            <a:r>
              <a:rPr lang="fr-CH" sz="1800" i="1" dirty="0" err="1">
                <a:latin typeface="Garamond" panose="02020404030301010803" pitchFamily="18" charset="0"/>
              </a:rPr>
              <a:t>University</a:t>
            </a:r>
            <a:r>
              <a:rPr lang="fr-CH" sz="1800" i="1" dirty="0">
                <a:latin typeface="Garamond" panose="02020404030301010803" pitchFamily="18" charset="0"/>
              </a:rPr>
              <a:t> of Montana)</a:t>
            </a:r>
            <a:r>
              <a:rPr lang="fr-CH" sz="1800" dirty="0">
                <a:latin typeface="Garamond" panose="02020404030301010803" pitchFamily="18" charset="0"/>
              </a:rPr>
              <a:t>, en plus d’un MBA en </a:t>
            </a:r>
            <a:r>
              <a:rPr lang="fr-CH" sz="1800" b="1" dirty="0">
                <a:latin typeface="Garamond" panose="02020404030301010803" pitchFamily="18" charset="0"/>
              </a:rPr>
              <a:t>Gouvernance &amp; Prospective </a:t>
            </a:r>
            <a:r>
              <a:rPr lang="fr-CH" sz="1800" dirty="0">
                <a:latin typeface="Garamond" panose="02020404030301010803" pitchFamily="18" charset="0"/>
              </a:rPr>
              <a:t>en Lituanie </a:t>
            </a:r>
            <a:r>
              <a:rPr lang="fr-CH" sz="1800" i="1" dirty="0">
                <a:latin typeface="Garamond" panose="02020404030301010803" pitchFamily="18" charset="0"/>
              </a:rPr>
              <a:t>(</a:t>
            </a:r>
            <a:r>
              <a:rPr lang="fr-CH" sz="1800" i="1" dirty="0" err="1">
                <a:latin typeface="Garamond" panose="02020404030301010803" pitchFamily="18" charset="0"/>
              </a:rPr>
              <a:t>Kazimiero</a:t>
            </a:r>
            <a:r>
              <a:rPr lang="fr-CH" sz="1800" i="1" dirty="0">
                <a:latin typeface="Garamond" panose="02020404030301010803" pitchFamily="18" charset="0"/>
              </a:rPr>
              <a:t> </a:t>
            </a:r>
            <a:r>
              <a:rPr lang="fr-CH" sz="1800" i="1" dirty="0" err="1">
                <a:latin typeface="Garamond" panose="02020404030301010803" pitchFamily="18" charset="0"/>
              </a:rPr>
              <a:t>Simonaviciaus</a:t>
            </a:r>
            <a:r>
              <a:rPr lang="fr-CH" sz="1800" i="1" dirty="0">
                <a:latin typeface="Garamond" panose="02020404030301010803" pitchFamily="18" charset="0"/>
              </a:rPr>
              <a:t> </a:t>
            </a:r>
            <a:r>
              <a:rPr lang="fr-CH" sz="1800" i="1" dirty="0" err="1">
                <a:latin typeface="Garamond" panose="02020404030301010803" pitchFamily="18" charset="0"/>
              </a:rPr>
              <a:t>Universitetas</a:t>
            </a:r>
            <a:r>
              <a:rPr lang="fr-CH" sz="1800" i="1" dirty="0">
                <a:latin typeface="Garamond" panose="02020404030301010803" pitchFamily="18" charset="0"/>
              </a:rPr>
              <a:t>).</a:t>
            </a:r>
            <a:br>
              <a:rPr lang="fr-CH" sz="2000" i="1" dirty="0">
                <a:latin typeface="Garamond" panose="02020404030301010803" pitchFamily="18" charset="0"/>
              </a:rPr>
            </a:br>
            <a:endParaRPr lang="fr-CH" sz="800" dirty="0">
              <a:latin typeface="Garamond" panose="02020404030301010803" pitchFamily="18" charset="0"/>
            </a:endParaRPr>
          </a:p>
          <a:p>
            <a:pPr marL="0" indent="0"/>
            <a:r>
              <a:rPr lang="fr-FR" sz="2000" b="1" dirty="0">
                <a:latin typeface="Garamond" panose="02020404030301010803" pitchFamily="18" charset="0"/>
              </a:rPr>
              <a:t>Fusionnant l'homme et la réalité </a:t>
            </a:r>
            <a:r>
              <a:rPr lang="fr-FR" sz="2000" dirty="0">
                <a:latin typeface="Garamond" panose="02020404030301010803" pitchFamily="18" charset="0"/>
              </a:rPr>
              <a:t>sur le pourquoi et comment de leurs biologies, comportements et psychologies afin de </a:t>
            </a:r>
            <a:r>
              <a:rPr lang="fr-FR" sz="2000" b="1" dirty="0">
                <a:latin typeface="Garamond" panose="02020404030301010803" pitchFamily="18" charset="0"/>
              </a:rPr>
              <a:t>Connaitre au plus Concret les Processus (internes) des individus</a:t>
            </a:r>
            <a:r>
              <a:rPr lang="fr-FR" sz="2000" dirty="0">
                <a:latin typeface="Garamond" panose="02020404030301010803" pitchFamily="18" charset="0"/>
              </a:rPr>
              <a:t>.</a:t>
            </a:r>
            <a:br>
              <a:rPr lang="fr-FR" sz="2000" dirty="0">
                <a:latin typeface="Garamond" panose="02020404030301010803" pitchFamily="18" charset="0"/>
              </a:rPr>
            </a:br>
            <a:endParaRPr lang="fr-CH" sz="800" dirty="0">
              <a:latin typeface="Garamond" panose="02020404030301010803" pitchFamily="18" charset="0"/>
            </a:endParaRPr>
          </a:p>
          <a:p>
            <a:pPr marL="0" indent="0"/>
            <a:r>
              <a:rPr lang="fr-CH" sz="1800" dirty="0">
                <a:latin typeface="Garamond" panose="02020404030301010803" pitchFamily="18" charset="0"/>
              </a:rPr>
              <a:t>- </a:t>
            </a:r>
            <a:r>
              <a:rPr lang="fr-CH" sz="1800" b="1" dirty="0">
                <a:latin typeface="Garamond" panose="02020404030301010803" pitchFamily="18" charset="0"/>
              </a:rPr>
              <a:t>Consultant</a:t>
            </a:r>
            <a:r>
              <a:rPr lang="fr-CH" sz="1800" dirty="0">
                <a:latin typeface="Garamond" panose="02020404030301010803" pitchFamily="18" charset="0"/>
              </a:rPr>
              <a:t>/Co-auteur à </a:t>
            </a:r>
            <a:r>
              <a:rPr lang="fr-CH" sz="1800" b="1" dirty="0">
                <a:latin typeface="Garamond" panose="02020404030301010803" pitchFamily="18" charset="0"/>
              </a:rPr>
              <a:t>l’UNESCO</a:t>
            </a:r>
            <a:r>
              <a:rPr lang="fr-CH" sz="1800" dirty="0">
                <a:latin typeface="Garamond" panose="02020404030301010803" pitchFamily="18" charset="0"/>
              </a:rPr>
              <a:t> sur la </a:t>
            </a:r>
            <a:r>
              <a:rPr lang="fr-CH" sz="1800" b="1" dirty="0">
                <a:latin typeface="Garamond" panose="02020404030301010803" pitchFamily="18" charset="0"/>
              </a:rPr>
              <a:t>Prospective</a:t>
            </a:r>
            <a:r>
              <a:rPr lang="fr-CH" sz="1800" dirty="0">
                <a:latin typeface="Garamond" panose="02020404030301010803" pitchFamily="18" charset="0"/>
              </a:rPr>
              <a:t> responsable</a:t>
            </a:r>
          </a:p>
          <a:p>
            <a:pPr marL="0" indent="0"/>
            <a:r>
              <a:rPr lang="fr-CH" sz="1800" dirty="0">
                <a:latin typeface="Garamond" panose="02020404030301010803" pitchFamily="18" charset="0"/>
              </a:rPr>
              <a:t>- </a:t>
            </a:r>
            <a:r>
              <a:rPr lang="fr-CH" sz="1800" b="1" dirty="0">
                <a:latin typeface="Garamond" panose="02020404030301010803" pitchFamily="18" charset="0"/>
              </a:rPr>
              <a:t>Directeur </a:t>
            </a:r>
            <a:r>
              <a:rPr lang="fr-CH" sz="1800" dirty="0">
                <a:latin typeface="Garamond" panose="02020404030301010803" pitchFamily="18" charset="0"/>
              </a:rPr>
              <a:t>du </a:t>
            </a:r>
            <a:r>
              <a:rPr lang="fr-CH" sz="1800" b="1" dirty="0">
                <a:latin typeface="Garamond" panose="02020404030301010803" pitchFamily="18" charset="0"/>
              </a:rPr>
              <a:t>Jeu </a:t>
            </a:r>
            <a:r>
              <a:rPr lang="fr-CH" sz="1800" dirty="0">
                <a:latin typeface="Garamond" panose="02020404030301010803" pitchFamily="18" charset="0"/>
              </a:rPr>
              <a:t>«Les Récits Discordants», liés à la </a:t>
            </a:r>
            <a:r>
              <a:rPr lang="fr-CH" sz="1800" b="1" dirty="0">
                <a:latin typeface="Garamond" panose="02020404030301010803" pitchFamily="18" charset="0"/>
              </a:rPr>
              <a:t>Blockchain</a:t>
            </a:r>
            <a:r>
              <a:rPr lang="fr-CH" sz="1800" dirty="0">
                <a:latin typeface="Garamond" panose="02020404030301010803" pitchFamily="18" charset="0"/>
              </a:rPr>
              <a:t>, </a:t>
            </a:r>
            <a:r>
              <a:rPr lang="fr-CH" sz="1800" b="1" dirty="0">
                <a:latin typeface="Garamond" panose="02020404030301010803" pitchFamily="18" charset="0"/>
              </a:rPr>
              <a:t>les Intelligences artificielles</a:t>
            </a:r>
            <a:r>
              <a:rPr lang="fr-CH" sz="1800" dirty="0">
                <a:latin typeface="Garamond" panose="02020404030301010803" pitchFamily="18" charset="0"/>
              </a:rPr>
              <a:t>, etc…)</a:t>
            </a:r>
            <a:br>
              <a:rPr lang="fr-CH" sz="2000" dirty="0">
                <a:latin typeface="Garamond" panose="02020404030301010803" pitchFamily="18" charset="0"/>
              </a:rPr>
            </a:br>
            <a:endParaRPr lang="fr-FR" sz="2000" i="1" dirty="0">
              <a:latin typeface="Garamond" panose="02020404030301010803" pitchFamily="18" charset="0"/>
            </a:endParaRPr>
          </a:p>
        </p:txBody>
      </p:sp>
      <p:sp>
        <p:nvSpPr>
          <p:cNvPr id="6" name="Content Placeholder 5">
            <a:extLst>
              <a:ext uri="{FF2B5EF4-FFF2-40B4-BE49-F238E27FC236}">
                <a16:creationId xmlns:a16="http://schemas.microsoft.com/office/drawing/2014/main" id="{8C6D0AC6-B57D-BF0B-80F7-4F30DE018174}"/>
              </a:ext>
            </a:extLst>
          </p:cNvPr>
          <p:cNvSpPr>
            <a:spLocks noGrp="1"/>
          </p:cNvSpPr>
          <p:nvPr>
            <p:ph sz="quarter" idx="4"/>
          </p:nvPr>
        </p:nvSpPr>
        <p:spPr>
          <a:xfrm>
            <a:off x="4738680" y="1423974"/>
            <a:ext cx="4088713" cy="5245385"/>
          </a:xfrm>
        </p:spPr>
        <p:txBody>
          <a:bodyPr/>
          <a:lstStyle/>
          <a:p>
            <a:pPr marL="0" indent="0"/>
            <a:r>
              <a:rPr lang="fr-CH" sz="1800" dirty="0">
                <a:latin typeface="Garamond" panose="02020404030301010803" pitchFamily="18" charset="0"/>
              </a:rPr>
              <a:t>CEFF en </a:t>
            </a:r>
            <a:r>
              <a:rPr lang="fr-CH" sz="1800" b="1" dirty="0">
                <a:latin typeface="Garamond" panose="02020404030301010803" pitchFamily="18" charset="0"/>
              </a:rPr>
              <a:t>CFC d’informaticien </a:t>
            </a:r>
            <a:r>
              <a:rPr lang="fr-CH" sz="1800" dirty="0">
                <a:latin typeface="Garamond" panose="02020404030301010803" pitchFamily="18" charset="0"/>
              </a:rPr>
              <a:t>avec Maturité</a:t>
            </a:r>
            <a:br>
              <a:rPr lang="fr-CH" sz="1800" b="1" i="1" dirty="0">
                <a:latin typeface="Garamond" panose="02020404030301010803" pitchFamily="18" charset="0"/>
              </a:rPr>
            </a:br>
            <a:r>
              <a:rPr lang="fr-CH" sz="1800" i="1" dirty="0">
                <a:latin typeface="Garamond" panose="02020404030301010803" pitchFamily="18" charset="0"/>
              </a:rPr>
              <a:t>HES HE-ARC – </a:t>
            </a:r>
            <a:r>
              <a:rPr lang="fr-CH" sz="1800" b="1" dirty="0">
                <a:latin typeface="Garamond" panose="02020404030301010803" pitchFamily="18" charset="0"/>
              </a:rPr>
              <a:t>Développeur Logiciel &amp; Multimédia</a:t>
            </a:r>
            <a:br>
              <a:rPr lang="fr-CH" sz="1800" i="1" dirty="0">
                <a:latin typeface="Garamond" panose="02020404030301010803" pitchFamily="18" charset="0"/>
              </a:rPr>
            </a:br>
            <a:r>
              <a:rPr lang="fr-CH" sz="1800" dirty="0">
                <a:latin typeface="Garamond" panose="02020404030301010803" pitchFamily="18" charset="0"/>
              </a:rPr>
              <a:t>Ayant déjà gagné un </a:t>
            </a:r>
            <a:r>
              <a:rPr lang="fr-CH" sz="1800" b="1" dirty="0">
                <a:latin typeface="Garamond" panose="02020404030301010803" pitchFamily="18" charset="0"/>
              </a:rPr>
              <a:t>Prix à une Game Jam</a:t>
            </a:r>
            <a:br>
              <a:rPr lang="fr-CH" sz="1800" dirty="0">
                <a:latin typeface="Garamond" panose="02020404030301010803" pitchFamily="18" charset="0"/>
              </a:rPr>
            </a:br>
            <a:r>
              <a:rPr lang="fr-CH" sz="1800" dirty="0">
                <a:latin typeface="Garamond" panose="02020404030301010803" pitchFamily="18" charset="0"/>
              </a:rPr>
              <a:t>En charge du développement de </a:t>
            </a:r>
            <a:r>
              <a:rPr lang="fr-CH" sz="1800" b="1" dirty="0">
                <a:latin typeface="Garamond" panose="02020404030301010803" pitchFamily="18" charset="0"/>
              </a:rPr>
              <a:t>l’Application prototype VOBAN.</a:t>
            </a:r>
            <a:br>
              <a:rPr lang="fr-CH" sz="1800" b="1" dirty="0">
                <a:latin typeface="Garamond" panose="02020404030301010803" pitchFamily="18" charset="0"/>
              </a:rPr>
            </a:br>
            <a:br>
              <a:rPr lang="fr-CH" sz="1800" b="1" dirty="0">
                <a:latin typeface="Garamond" panose="02020404030301010803" pitchFamily="18" charset="0"/>
              </a:rPr>
            </a:br>
            <a:br>
              <a:rPr lang="fr-CH" sz="1800" b="1" dirty="0">
                <a:latin typeface="Garamond" panose="02020404030301010803" pitchFamily="18" charset="0"/>
              </a:rPr>
            </a:br>
            <a:endParaRPr lang="fr-CH" sz="1800" b="1" dirty="0">
              <a:latin typeface="Garamond" panose="02020404030301010803" pitchFamily="18" charset="0"/>
            </a:endParaRPr>
          </a:p>
          <a:p>
            <a:pPr marL="0" indent="0"/>
            <a:r>
              <a:rPr lang="fr-FR" sz="1800" b="1" dirty="0">
                <a:latin typeface="Garamond" panose="02020404030301010803" pitchFamily="18" charset="0"/>
              </a:rPr>
              <a:t>Aide à l’organisation d’Ateliers </a:t>
            </a:r>
            <a:r>
              <a:rPr lang="fr-FR" sz="1800" dirty="0">
                <a:latin typeface="Garamond" panose="02020404030301010803" pitchFamily="18" charset="0"/>
              </a:rPr>
              <a:t>à </a:t>
            </a:r>
            <a:r>
              <a:rPr lang="fr-FR" sz="1800" dirty="0" err="1">
                <a:latin typeface="Garamond" panose="02020404030301010803" pitchFamily="18" charset="0"/>
              </a:rPr>
              <a:t>PsychoStratégie</a:t>
            </a:r>
            <a:br>
              <a:rPr lang="fr-FR" sz="1800" b="1" dirty="0">
                <a:latin typeface="Garamond" panose="02020404030301010803" pitchFamily="18" charset="0"/>
              </a:rPr>
            </a:br>
            <a:r>
              <a:rPr lang="fr-FR" sz="1800" b="1" dirty="0">
                <a:latin typeface="Garamond" panose="02020404030301010803" pitchFamily="18" charset="0"/>
              </a:rPr>
              <a:t>Etudiant en Psychologie </a:t>
            </a:r>
            <a:r>
              <a:rPr lang="fr-FR" sz="1800" dirty="0">
                <a:latin typeface="Garamond" panose="02020404030301010803" pitchFamily="18" charset="0"/>
              </a:rPr>
              <a:t>à l’Université de Fribourg</a:t>
            </a:r>
            <a:br>
              <a:rPr lang="fr-FR" sz="1800" dirty="0">
                <a:latin typeface="Garamond" panose="02020404030301010803" pitchFamily="18" charset="0"/>
              </a:rPr>
            </a:br>
            <a:r>
              <a:rPr lang="fr-FR" sz="1800" b="1" dirty="0">
                <a:latin typeface="Garamond" panose="02020404030301010803" pitchFamily="18" charset="0"/>
              </a:rPr>
              <a:t>Officier</a:t>
            </a:r>
            <a:r>
              <a:rPr lang="fr-FR" sz="1800" dirty="0">
                <a:latin typeface="Garamond" panose="02020404030301010803" pitchFamily="18" charset="0"/>
              </a:rPr>
              <a:t> dans l’armée Suisse</a:t>
            </a:r>
          </a:p>
          <a:p>
            <a:pPr marL="0" indent="0"/>
            <a:br>
              <a:rPr lang="fr-CH" sz="1800" dirty="0">
                <a:latin typeface="Garamond" panose="02020404030301010803" pitchFamily="18" charset="0"/>
              </a:rPr>
            </a:br>
            <a:endParaRPr lang="fr-FR" sz="1800" i="1" dirty="0">
              <a:latin typeface="Garamond" panose="02020404030301010803" pitchFamily="18" charset="0"/>
            </a:endParaRPr>
          </a:p>
        </p:txBody>
      </p:sp>
      <p:sp>
        <p:nvSpPr>
          <p:cNvPr id="9" name="Text Placeholder 4">
            <a:extLst>
              <a:ext uri="{FF2B5EF4-FFF2-40B4-BE49-F238E27FC236}">
                <a16:creationId xmlns:a16="http://schemas.microsoft.com/office/drawing/2014/main" id="{0BB973B4-A727-8474-4E4C-50F4B88B199E}"/>
              </a:ext>
            </a:extLst>
          </p:cNvPr>
          <p:cNvSpPr txBox="1">
            <a:spLocks/>
          </p:cNvSpPr>
          <p:nvPr/>
        </p:nvSpPr>
        <p:spPr>
          <a:xfrm>
            <a:off x="4560367" y="3841455"/>
            <a:ext cx="4041775" cy="639762"/>
          </a:xfrm>
          <a:prstGeom prst="rect">
            <a:avLst/>
          </a:prstGeom>
        </p:spPr>
        <p:txBody>
          <a:bodyPr anchor="b"/>
          <a:lstStyle>
            <a:lvl1pPr marL="0" indent="0" algn="l" rtl="0" eaLnBrk="0" fontAlgn="base" hangingPunct="0">
              <a:spcBef>
                <a:spcPct val="0"/>
              </a:spcBef>
              <a:spcAft>
                <a:spcPct val="0"/>
              </a:spcAft>
              <a:buNone/>
              <a:defRPr sz="2400" b="1">
                <a:solidFill>
                  <a:schemeClr val="tx1"/>
                </a:solidFill>
                <a:latin typeface="+mn-lt"/>
                <a:ea typeface="+mn-ea"/>
                <a:cs typeface="+mn-cs"/>
              </a:defRPr>
            </a:lvl1pPr>
            <a:lvl2pPr marL="457200" indent="0" algn="l" rtl="0" eaLnBrk="0" fontAlgn="base" hangingPunct="0">
              <a:spcBef>
                <a:spcPct val="20000"/>
              </a:spcBef>
              <a:spcAft>
                <a:spcPct val="0"/>
              </a:spcAft>
              <a:buNone/>
              <a:defRPr sz="2000" b="1">
                <a:solidFill>
                  <a:schemeClr val="tx1"/>
                </a:solidFill>
                <a:latin typeface="Times New Roman" pitchFamily="18" charset="0"/>
                <a:cs typeface="+mn-cs"/>
              </a:defRPr>
            </a:lvl2pPr>
            <a:lvl3pPr marL="914400" indent="0" algn="l" rtl="0" eaLnBrk="0" fontAlgn="base" hangingPunct="0">
              <a:spcBef>
                <a:spcPct val="20000"/>
              </a:spcBef>
              <a:spcAft>
                <a:spcPct val="0"/>
              </a:spcAft>
              <a:buNone/>
              <a:defRPr sz="1800" b="1">
                <a:solidFill>
                  <a:schemeClr val="tx1"/>
                </a:solidFill>
                <a:latin typeface="Times New Roman" pitchFamily="18" charset="0"/>
                <a:cs typeface="+mn-cs"/>
              </a:defRPr>
            </a:lvl3pPr>
            <a:lvl4pPr marL="1371600" indent="0" algn="l" rtl="0" eaLnBrk="0" fontAlgn="base" hangingPunct="0">
              <a:spcBef>
                <a:spcPct val="20000"/>
              </a:spcBef>
              <a:spcAft>
                <a:spcPct val="0"/>
              </a:spcAft>
              <a:buNone/>
              <a:defRPr sz="1600" b="1">
                <a:solidFill>
                  <a:schemeClr val="tx1"/>
                </a:solidFill>
                <a:latin typeface="Times New Roman" pitchFamily="18" charset="0"/>
                <a:cs typeface="+mn-cs"/>
              </a:defRPr>
            </a:lvl4pPr>
            <a:lvl5pPr marL="1828800" indent="0" algn="l" rtl="0" eaLnBrk="0" fontAlgn="base" hangingPunct="0">
              <a:spcBef>
                <a:spcPct val="20000"/>
              </a:spcBef>
              <a:spcAft>
                <a:spcPct val="0"/>
              </a:spcAft>
              <a:buNone/>
              <a:defRPr sz="1600" b="1">
                <a:solidFill>
                  <a:schemeClr val="tx1"/>
                </a:solidFill>
                <a:latin typeface="Times New Roman" pitchFamily="18" charset="0"/>
                <a:cs typeface="+mn-cs"/>
              </a:defRPr>
            </a:lvl5pPr>
            <a:lvl6pPr marL="2286000" indent="0" algn="l" rtl="0" fontAlgn="base">
              <a:spcBef>
                <a:spcPct val="20000"/>
              </a:spcBef>
              <a:spcAft>
                <a:spcPct val="0"/>
              </a:spcAft>
              <a:buNone/>
              <a:defRPr sz="1600" b="1">
                <a:solidFill>
                  <a:schemeClr val="tx1"/>
                </a:solidFill>
                <a:latin typeface="Times New Roman" pitchFamily="18" charset="0"/>
                <a:cs typeface="+mn-cs"/>
              </a:defRPr>
            </a:lvl6pPr>
            <a:lvl7pPr marL="2743200" indent="0" algn="l" rtl="0" fontAlgn="base">
              <a:spcBef>
                <a:spcPct val="20000"/>
              </a:spcBef>
              <a:spcAft>
                <a:spcPct val="0"/>
              </a:spcAft>
              <a:buNone/>
              <a:defRPr sz="1600" b="1">
                <a:solidFill>
                  <a:schemeClr val="tx1"/>
                </a:solidFill>
                <a:latin typeface="Times New Roman" pitchFamily="18" charset="0"/>
                <a:cs typeface="+mn-cs"/>
              </a:defRPr>
            </a:lvl7pPr>
            <a:lvl8pPr marL="3200400" indent="0" algn="l" rtl="0" fontAlgn="base">
              <a:spcBef>
                <a:spcPct val="20000"/>
              </a:spcBef>
              <a:spcAft>
                <a:spcPct val="0"/>
              </a:spcAft>
              <a:buNone/>
              <a:defRPr sz="1600" b="1">
                <a:solidFill>
                  <a:schemeClr val="tx1"/>
                </a:solidFill>
                <a:latin typeface="Times New Roman" pitchFamily="18" charset="0"/>
                <a:cs typeface="+mn-cs"/>
              </a:defRPr>
            </a:lvl8pPr>
            <a:lvl9pPr marL="3657600" indent="0" algn="l" rtl="0" fontAlgn="base">
              <a:spcBef>
                <a:spcPct val="20000"/>
              </a:spcBef>
              <a:spcAft>
                <a:spcPct val="0"/>
              </a:spcAft>
              <a:buNone/>
              <a:defRPr sz="1600" b="1">
                <a:solidFill>
                  <a:schemeClr val="tx1"/>
                </a:solidFill>
                <a:latin typeface="Times New Roman" pitchFamily="18" charset="0"/>
                <a:cs typeface="+mn-cs"/>
              </a:defRPr>
            </a:lvl9pPr>
          </a:lstStyle>
          <a:p>
            <a:pPr algn="ctr"/>
            <a:r>
              <a:rPr lang="fr-CH" sz="2000" u="none" kern="0" dirty="0">
                <a:latin typeface="Garamond" panose="02020404030301010803" pitchFamily="18" charset="0"/>
              </a:rPr>
              <a:t>Hadrien </a:t>
            </a:r>
            <a:r>
              <a:rPr lang="fr-CH" sz="2000" u="none" kern="0" dirty="0" err="1">
                <a:latin typeface="Garamond" panose="02020404030301010803" pitchFamily="18" charset="0"/>
              </a:rPr>
              <a:t>Bersier</a:t>
            </a:r>
            <a:endParaRPr lang="fr-CH" sz="2000" u="none" kern="0" dirty="0">
              <a:latin typeface="Garamond" panose="02020404030301010803" pitchFamily="18" charset="0"/>
            </a:endParaRPr>
          </a:p>
          <a:p>
            <a:pPr algn="ctr"/>
            <a:r>
              <a:rPr lang="fr-CH" sz="2000" b="0" i="1" kern="0" dirty="0">
                <a:latin typeface="Garamond" panose="02020404030301010803" pitchFamily="18" charset="0"/>
              </a:rPr>
              <a:t>Collaborateur à </a:t>
            </a:r>
            <a:r>
              <a:rPr lang="fr-CH" sz="2000" b="0" i="1" kern="0" dirty="0" err="1">
                <a:latin typeface="Garamond" panose="02020404030301010803" pitchFamily="18" charset="0"/>
              </a:rPr>
              <a:t>PsychoStratégie</a:t>
            </a:r>
            <a:endParaRPr lang="en-US" sz="2000" b="0" i="1" u="sng" kern="0" dirty="0">
              <a:latin typeface="Garamond" panose="02020404030301010803" pitchFamily="18" charset="0"/>
            </a:endParaRPr>
          </a:p>
        </p:txBody>
      </p:sp>
    </p:spTree>
    <p:extLst>
      <p:ext uri="{BB962C8B-B14F-4D97-AF65-F5344CB8AC3E}">
        <p14:creationId xmlns:p14="http://schemas.microsoft.com/office/powerpoint/2010/main" val="286586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anim calcmode="lin" valueType="num">
                                      <p:cBhvr>
                                        <p:cTn id="1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1000"/>
                                        <p:tgtEl>
                                          <p:spTgt spid="9">
                                            <p:txEl>
                                              <p:pRg st="0" end="0"/>
                                            </p:txEl>
                                          </p:spTgt>
                                        </p:tgtEl>
                                      </p:cBhvr>
                                    </p:animEffect>
                                    <p:anim calcmode="lin" valueType="num">
                                      <p:cBhvr>
                                        <p:cTn id="2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1000"/>
                                        <p:tgtEl>
                                          <p:spTgt spid="9">
                                            <p:txEl>
                                              <p:pRg st="1" end="1"/>
                                            </p:txEl>
                                          </p:spTgt>
                                        </p:tgtEl>
                                      </p:cBhvr>
                                    </p:animEffect>
                                    <p:anim calcmode="lin" valueType="num">
                                      <p:cBhvr>
                                        <p:cTn id="2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1" end="1"/>
                                            </p:txEl>
                                          </p:spTgt>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animEffect transition="in" filter="fade">
                                      <p:cBhvr>
                                        <p:cTn id="44" dur="1000"/>
                                        <p:tgtEl>
                                          <p:spTgt spid="3">
                                            <p:txEl>
                                              <p:pRg st="0" end="0"/>
                                            </p:txEl>
                                          </p:spTgt>
                                        </p:tgtEl>
                                      </p:cBhvr>
                                    </p:animEffect>
                                    <p:anim calcmode="lin" valueType="num">
                                      <p:cBhvr>
                                        <p:cTn id="4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animEffect transition="in" filter="fade">
                                      <p:cBhvr>
                                        <p:cTn id="51" dur="1000"/>
                                        <p:tgtEl>
                                          <p:spTgt spid="3">
                                            <p:txEl>
                                              <p:pRg st="1" end="1"/>
                                            </p:txEl>
                                          </p:spTgt>
                                        </p:tgtEl>
                                      </p:cBhvr>
                                    </p:animEffect>
                                    <p:anim calcmode="lin" valueType="num">
                                      <p:cBhvr>
                                        <p:cTn id="5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1000"/>
                                        <p:tgtEl>
                                          <p:spTgt spid="3">
                                            <p:txEl>
                                              <p:pRg st="2" end="2"/>
                                            </p:txEl>
                                          </p:spTgt>
                                        </p:tgtEl>
                                      </p:cBhvr>
                                    </p:animEffect>
                                    <p:anim calcmode="lin" valueType="num">
                                      <p:cBhvr>
                                        <p:cTn id="5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animEffect transition="in" filter="fade">
                                      <p:cBhvr>
                                        <p:cTn id="65" dur="1000"/>
                                        <p:tgtEl>
                                          <p:spTgt spid="3">
                                            <p:txEl>
                                              <p:pRg st="3" end="3"/>
                                            </p:txEl>
                                          </p:spTgt>
                                        </p:tgtEl>
                                      </p:cBhvr>
                                    </p:animEffect>
                                    <p:anim calcmode="lin" valueType="num">
                                      <p:cBhvr>
                                        <p:cTn id="6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6">
                                            <p:txEl>
                                              <p:pRg st="0" end="0"/>
                                            </p:txEl>
                                          </p:spTgt>
                                        </p:tgtEl>
                                        <p:attrNameLst>
                                          <p:attrName>style.visibility</p:attrName>
                                        </p:attrNameLst>
                                      </p:cBhvr>
                                      <p:to>
                                        <p:strVal val="visible"/>
                                      </p:to>
                                    </p:set>
                                    <p:animEffect transition="in" filter="fade">
                                      <p:cBhvr>
                                        <p:cTn id="72" dur="1000"/>
                                        <p:tgtEl>
                                          <p:spTgt spid="6">
                                            <p:txEl>
                                              <p:pRg st="0" end="0"/>
                                            </p:txEl>
                                          </p:spTgt>
                                        </p:tgtEl>
                                      </p:cBhvr>
                                    </p:animEffect>
                                    <p:anim calcmode="lin" valueType="num">
                                      <p:cBhvr>
                                        <p:cTn id="7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1000"/>
                                        <p:tgtEl>
                                          <p:spTgt spid="6">
                                            <p:txEl>
                                              <p:pRg st="1" end="1"/>
                                            </p:txEl>
                                          </p:spTgt>
                                        </p:tgtEl>
                                      </p:cBhvr>
                                    </p:animEffect>
                                    <p:anim calcmode="lin" valueType="num">
                                      <p:cBhvr>
                                        <p:cTn id="8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uiExpand="1" build="p"/>
      <p:bldP spid="3" grpId="0" uiExpand="1" build="p"/>
      <p:bldP spid="6" grpId="0" uiExpand="1" build="p"/>
      <p:bldP spid="9" grpId="0" build="p"/>
    </p:bldLst>
  </p:timing>
</p:sld>
</file>

<file path=ppt/theme/theme1.xml><?xml version="1.0" encoding="utf-8"?>
<a:theme xmlns:a="http://schemas.openxmlformats.org/drawingml/2006/main" name="Modèle par défaut">
  <a:themeElements>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LithographLight"/>
        <a:ea typeface=""/>
        <a:cs typeface=""/>
      </a:majorFont>
      <a:minorFont>
        <a:latin typeface="Tahoma"/>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1800" b="0" i="0" u="sng" strike="noStrike" cap="none" normalizeH="0" baseline="0" smtClean="0">
            <a:ln>
              <a:noFill/>
            </a:ln>
            <a:solidFill>
              <a:schemeClr val="tx1"/>
            </a:solidFill>
            <a:effectLst/>
            <a:latin typeface="LithographLight"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1800" b="0" i="0" u="sng" strike="noStrike" cap="none" normalizeH="0" baseline="0" smtClean="0">
            <a:ln>
              <a:noFill/>
            </a:ln>
            <a:solidFill>
              <a:schemeClr val="tx1"/>
            </a:solidFill>
            <a:effectLst/>
            <a:latin typeface="LithographLight" pitchFamily="82" charset="0"/>
          </a:defRPr>
        </a:defPPr>
      </a:lstStyle>
    </a:lnDef>
  </a:objectDefaults>
  <a:extraClrSchemeLst>
    <a:extraClrScheme>
      <a:clrScheme name="Modèle par défau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78A2FA945E7348B6AE291D391E01B1" ma:contentTypeVersion="16" ma:contentTypeDescription="Crée un document." ma:contentTypeScope="" ma:versionID="ad3e565f838ff3ceddea605a94c528ea">
  <xsd:schema xmlns:xsd="http://www.w3.org/2001/XMLSchema" xmlns:xs="http://www.w3.org/2001/XMLSchema" xmlns:p="http://schemas.microsoft.com/office/2006/metadata/properties" xmlns:ns2="963a7b20-af76-4634-9968-b5fc5b307509" xmlns:ns3="fd4539b5-ff01-4ba1-8858-4ae9fa330f92" targetNamespace="http://schemas.microsoft.com/office/2006/metadata/properties" ma:root="true" ma:fieldsID="b1e9200aa67dcf431220b33fc0f50712" ns2:_="" ns3:_="">
    <xsd:import namespace="963a7b20-af76-4634-9968-b5fc5b307509"/>
    <xsd:import namespace="fd4539b5-ff01-4ba1-8858-4ae9fa330f9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3a7b20-af76-4634-9968-b5fc5b3075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Balises d’images" ma:readOnly="false" ma:fieldId="{5cf76f15-5ced-4ddc-b409-7134ff3c332f}" ma:taxonomyMulti="true" ma:sspId="71a00b1a-3019-4713-9a59-e285d7fc1b01"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4539b5-ff01-4ba1-8858-4ae9fa330f92"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2" nillable="true" ma:displayName="Taxonomy Catch All Column" ma:hidden="true" ma:list="{ceb63875-a6aa-439e-8e74-96a369bae38f}" ma:internalName="TaxCatchAll" ma:showField="CatchAllData" ma:web="fd4539b5-ff01-4ba1-8858-4ae9fa330f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63a7b20-af76-4634-9968-b5fc5b307509">
      <Terms xmlns="http://schemas.microsoft.com/office/infopath/2007/PartnerControls"/>
    </lcf76f155ced4ddcb4097134ff3c332f>
    <TaxCatchAll xmlns="fd4539b5-ff01-4ba1-8858-4ae9fa330f92" xsi:nil="true"/>
  </documentManagement>
</p:properties>
</file>

<file path=customXml/itemProps1.xml><?xml version="1.0" encoding="utf-8"?>
<ds:datastoreItem xmlns:ds="http://schemas.openxmlformats.org/officeDocument/2006/customXml" ds:itemID="{F316AAFB-469A-4FE8-BD7E-93A9D53BCD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3a7b20-af76-4634-9968-b5fc5b307509"/>
    <ds:schemaRef ds:uri="fd4539b5-ff01-4ba1-8858-4ae9fa330f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83EEB3-27B0-4EB2-9BBE-41B3A60AAA66}">
  <ds:schemaRefs>
    <ds:schemaRef ds:uri="http://schemas.microsoft.com/sharepoint/v3/contenttype/forms"/>
  </ds:schemaRefs>
</ds:datastoreItem>
</file>

<file path=customXml/itemProps3.xml><?xml version="1.0" encoding="utf-8"?>
<ds:datastoreItem xmlns:ds="http://schemas.openxmlformats.org/officeDocument/2006/customXml" ds:itemID="{4B61461A-988E-43A1-A1FC-F0165BEACF87}">
  <ds:schemaRefs>
    <ds:schemaRef ds:uri="http://www.w3.org/XML/1998/namespace"/>
    <ds:schemaRef ds:uri="fd4539b5-ff01-4ba1-8858-4ae9fa330f92"/>
    <ds:schemaRef ds:uri="http://purl.org/dc/elements/1.1/"/>
    <ds:schemaRef ds:uri="http://schemas.microsoft.com/office/2006/documentManagement/types"/>
    <ds:schemaRef ds:uri="http://schemas.microsoft.com/office/infopath/2007/PartnerControls"/>
    <ds:schemaRef ds:uri="http://purl.org/dc/dcmitype/"/>
    <ds:schemaRef ds:uri="http://purl.org/dc/terms/"/>
    <ds:schemaRef ds:uri="http://schemas.openxmlformats.org/package/2006/metadata/core-properties"/>
    <ds:schemaRef ds:uri="963a7b20-af76-4634-9968-b5fc5b30750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TC104033917[[fn=Berlin]]</Template>
  <TotalTime>2580</TotalTime>
  <Words>5852</Words>
  <Application>Microsoft Office PowerPoint</Application>
  <PresentationFormat>On-screen Show (4:3)</PresentationFormat>
  <Paragraphs>793</Paragraphs>
  <Slides>47</Slides>
  <Notes>36</Notes>
  <HiddenSlides>15</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47</vt:i4>
      </vt:variant>
    </vt:vector>
  </HeadingPairs>
  <TitlesOfParts>
    <vt:vector size="67" baseType="lpstr">
      <vt:lpstr>Tahoma</vt:lpstr>
      <vt:lpstr>Romanus</vt:lpstr>
      <vt:lpstr>Garamond</vt:lpstr>
      <vt:lpstr>Frutiger 55 Roman</vt:lpstr>
      <vt:lpstr>Calibri</vt:lpstr>
      <vt:lpstr>Romanus</vt:lpstr>
      <vt:lpstr>Arnold Boecklin</vt:lpstr>
      <vt:lpstr>LithographLight</vt:lpstr>
      <vt:lpstr>Arial Black</vt:lpstr>
      <vt:lpstr>Times New Roman</vt:lpstr>
      <vt:lpstr>Calibri Light</vt:lpstr>
      <vt:lpstr>Segoe UI</vt:lpstr>
      <vt:lpstr>Symbol</vt:lpstr>
      <vt:lpstr>Arsenal Bold</vt:lpstr>
      <vt:lpstr>Albertus MT</vt:lpstr>
      <vt:lpstr>Arial</vt:lpstr>
      <vt:lpstr>Arnold Bocklin MN</vt:lpstr>
      <vt:lpstr>Caesar</vt:lpstr>
      <vt:lpstr>Modèle par défaut</vt:lpstr>
      <vt:lpstr>Conception personnalisée</vt:lpstr>
      <vt:lpstr>VOBAN</vt:lpstr>
      <vt:lpstr>SYNTHÈSE DE PRÉSENTATION</vt:lpstr>
      <vt:lpstr>VOBAN</vt:lpstr>
      <vt:lpstr>PowerPoint Presentation</vt:lpstr>
      <vt:lpstr>Sommaire Exécutif</vt:lpstr>
      <vt:lpstr>PowerPoint Presentation</vt:lpstr>
      <vt:lpstr>Le VOBAN  BUTS</vt:lpstr>
      <vt:lpstr>Introduction QUI SOMMES-NOUS?</vt:lpstr>
      <vt:lpstr>Introduction QUI SOMMES-NOUS?</vt:lpstr>
      <vt:lpstr>Introduction HISTORIQUE </vt:lpstr>
      <vt:lpstr>Introduction L’Évolution du VOBAN (2006-2023) </vt:lpstr>
      <vt:lpstr>Pourquoi ? Valeur Ajoutée du VOBAN</vt:lpstr>
      <vt:lpstr>Pourquoi ? Valeur Ajoutée du VOBAN</vt:lpstr>
      <vt:lpstr>Pour Qui ? CIBLES du VOBAN</vt:lpstr>
      <vt:lpstr>PowerPoint Presentation</vt:lpstr>
      <vt:lpstr>PowerPoint Presentation</vt:lpstr>
      <vt:lpstr>Comment ? VOBAN : «Vouloir sa Puissance»  </vt:lpstr>
      <vt:lpstr>Comment ? VOBAN : «Vouloir sa Puissance»  </vt:lpstr>
      <vt:lpstr>Comment ? VOBAN : «Vouloir sa Puissance»  </vt:lpstr>
      <vt:lpstr>Comment ? VOBAN : «Vouloir sa Puissance»  </vt:lpstr>
      <vt:lpstr>Comment ? VOBAN : «Vouloir sa Puissance»  </vt:lpstr>
      <vt:lpstr>Comment ? VOBAN : «Vouloir sa Puissance»  </vt:lpstr>
      <vt:lpstr>Comment ? VOBAN : «Vouloir sa Puissance»  </vt:lpstr>
      <vt:lpstr>Comment ? VOBAN : «Vouloir sa Puissance»  </vt:lpstr>
      <vt:lpstr>Comment ? VOBAN : «Vouloir sa Puissance»  </vt:lpstr>
      <vt:lpstr>Comment ? VOBAN : «Vouloir sa Puissance»  </vt:lpstr>
      <vt:lpstr>Comment ? VOBAN : «Vouloir sa Puissance»  </vt:lpstr>
      <vt:lpstr>Comment ? VOBAN : «Vouloir sa Puissance»  </vt:lpstr>
      <vt:lpstr>Le VOBAN  OFFRES</vt:lpstr>
      <vt:lpstr>Le VOBAN  Prochaines Étapes</vt:lpstr>
      <vt:lpstr>BOURSES</vt:lpstr>
      <vt:lpstr>CONCLUSION</vt:lpstr>
      <vt:lpstr>Pour des renseignements complémentaires </vt:lpstr>
      <vt:lpstr>Chiffrer le projet : De quoi avons-nous besoin ?   Dans la phase initiale du projet, les besoins se monteraient à :    Développement de l'application en termes de design et gameplay 30’000 .-    Création de la base de données sécurisée pour y faire de la recherche 10'000.-   Création d’un premier échantillon de joueur pour mettre en œuvre un set-up de recherche  pour « Profiler, évaluer les parties et joueur pour en tirer des profils » 20'000.-   Frais de matériel et de représentation 10'000.-  </vt:lpstr>
      <vt:lpstr>NEXT STEP - Application</vt:lpstr>
      <vt:lpstr>ATELIER VOBAN</vt:lpstr>
      <vt:lpstr>FORMATION NIVEAU I – COACH UTILISATEUR </vt:lpstr>
      <vt:lpstr>FORMATION NIVEAU II – FORMATEUR EXPERT </vt:lpstr>
      <vt:lpstr>ANNEXES 1 : aspects juridiques (Valérie Rumasuglia Malo)</vt:lpstr>
      <vt:lpstr>ANNEXES 2 : Construction Base de données (Stéphane POSS) - 1</vt:lpstr>
      <vt:lpstr>ANNEXES 2 : Construction Base de données (Stéphane POSS) - 2</vt:lpstr>
      <vt:lpstr>ANNEXES 3 : Recherche de partenaires scientifiques et d’affaire</vt:lpstr>
      <vt:lpstr>AGENDA</vt:lpstr>
      <vt:lpstr>PowerPoint Presentation</vt:lpstr>
      <vt:lpstr>PowerPoint Presentation</vt:lpstr>
      <vt:lpstr>PowerPoint Presentation</vt:lpstr>
      <vt:lpstr>Comment ? VOBAN : «Vouloir sa Puissance»  </vt:lpstr>
    </vt:vector>
  </TitlesOfParts>
  <Company>CRH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Folientitel</dc:title>
  <dc:creator>Marc Bersier</dc:creator>
  <cp:lastModifiedBy>Hugues Depingon</cp:lastModifiedBy>
  <cp:revision>842</cp:revision>
  <cp:lastPrinted>2022-12-10T07:46:24Z</cp:lastPrinted>
  <dcterms:created xsi:type="dcterms:W3CDTF">2003-04-02T06:43:20Z</dcterms:created>
  <dcterms:modified xsi:type="dcterms:W3CDTF">2023-06-29T11:24:23Z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0x0101005478A2FA945E7348B6AE291D391E01B1</vt:lpwstr>
  </property>
  <property fmtid="{D5CDD505-2E9C-101B-9397-08002B2CF9AE}" pid="3" name="MediaServiceImageTags">
    <vt:lpwstr/>
  </property>
</Properties>
</file>